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TcLdruI0ccmBsratki4W7wS2z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bf25e4fdbb9b0857bdb3ee1c8a92e93961abc7a2fa52074125997d74f2a68df::" providerId="AD" clId="Web-{398814BA-4662-9283-5478-D3A5EA15D07D}"/>
    <pc:docChg chg="modSld">
      <pc:chgData name="Guest User" userId="S::urn:spo:anon#8bf25e4fdbb9b0857bdb3ee1c8a92e93961abc7a2fa52074125997d74f2a68df::" providerId="AD" clId="Web-{398814BA-4662-9283-5478-D3A5EA15D07D}" dt="2021-05-26T04:38:19.799" v="2"/>
      <pc:docMkLst>
        <pc:docMk/>
      </pc:docMkLst>
      <pc:sldChg chg="modNotes">
        <pc:chgData name="Guest User" userId="S::urn:spo:anon#8bf25e4fdbb9b0857bdb3ee1c8a92e93961abc7a2fa52074125997d74f2a68df::" providerId="AD" clId="Web-{398814BA-4662-9283-5478-D3A5EA15D07D}" dt="2021-05-26T04:38:10.486" v="0"/>
        <pc:sldMkLst>
          <pc:docMk/>
          <pc:sldMk cId="0" sldId="260"/>
        </pc:sldMkLst>
      </pc:sldChg>
      <pc:sldChg chg="modNotes">
        <pc:chgData name="Guest User" userId="S::urn:spo:anon#8bf25e4fdbb9b0857bdb3ee1c8a92e93961abc7a2fa52074125997d74f2a68df::" providerId="AD" clId="Web-{398814BA-4662-9283-5478-D3A5EA15D07D}" dt="2021-05-26T04:38:15.689" v="1"/>
        <pc:sldMkLst>
          <pc:docMk/>
          <pc:sldMk cId="0" sldId="261"/>
        </pc:sldMkLst>
      </pc:sldChg>
      <pc:sldChg chg="modNotes">
        <pc:chgData name="Guest User" userId="S::urn:spo:anon#8bf25e4fdbb9b0857bdb3ee1c8a92e93961abc7a2fa52074125997d74f2a68df::" providerId="AD" clId="Web-{398814BA-4662-9283-5478-D3A5EA15D07D}" dt="2021-05-26T04:38:19.799" v="2"/>
        <pc:sldMkLst>
          <pc:docMk/>
          <pc:sldMk cId="0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cc1883356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45" name="Google Shape;145;gdcc188335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7f0d4c58d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  <p:sp>
        <p:nvSpPr>
          <p:cNvPr id="156" name="Google Shape;156;gd7f0d4c58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79450"/>
            <a:ext cx="6167437" cy="3470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914400" y="4375150"/>
            <a:ext cx="50292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6576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marL="3657600" lvl="7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marL="4114800" lvl="8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idney.thurston@noaa.gov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hyperlink" Target="mailto:cheyenne.stienbarger@no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4640" y="5862277"/>
            <a:ext cx="2052736" cy="83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024" y="5952251"/>
            <a:ext cx="2230017" cy="70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5753" b="11079"/>
          <a:stretch/>
        </p:blipFill>
        <p:spPr>
          <a:xfrm>
            <a:off x="0" y="5811125"/>
            <a:ext cx="2640563" cy="108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A picture containing text, clip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1968" y="5920279"/>
            <a:ext cx="1520890" cy="71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8400" y="415180"/>
            <a:ext cx="1323439" cy="132343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3338772" y="543593"/>
            <a:ext cx="696482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</a:t>
            </a:r>
            <a:r>
              <a:rPr lang="en-US" sz="2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Pacific Islands Training Workshop on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Observations and Data Applications (PI-5)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27-28 May and 10-11 June 2021 (Fiji Time, UTC+12)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1888412" y="2628600"/>
            <a:ext cx="92559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Lessons learnt from RAMA array &amp; TPOS 2020</a:t>
            </a:r>
            <a:br>
              <a:rPr lang="en-US" sz="36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Presented by: Dr. Sid Thurston and Cheyenne Stienbarger</a:t>
            </a:r>
            <a:endParaRPr sz="14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2400" b="0" i="1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/>
              </a:rPr>
              <a:t>sidney.thurston@noaa.gov</a:t>
            </a:r>
            <a:r>
              <a:rPr lang="en-US" sz="24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b="0" i="1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9"/>
              </a:rPr>
              <a:t>cheyenne.stienbarger@noaa.gov</a:t>
            </a:r>
            <a:r>
              <a:rPr lang="en-US" sz="240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ftr" idx="11"/>
          </p:nvPr>
        </p:nvSpPr>
        <p:spPr>
          <a:xfrm>
            <a:off x="0" y="20205"/>
            <a:ext cx="10030691" cy="94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1800" b="1" i="1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Pacific Islands Training Workshop on Ocean Observations and Data Applications (PI-5)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06" name="Google Shape;106;p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20" y="20205"/>
            <a:ext cx="860593" cy="86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119220" y="639746"/>
            <a:ext cx="1207278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The Role of Indian &amp; Pacific Ocean Observations in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Monitoring the Madden-Julian Oscillation (MJO) To Improve S2S Forecasts</a:t>
            </a:r>
            <a:endParaRPr sz="2100" b="1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08" name="Google Shape;108;p2" descr="mjo_pptcmap_djf_anim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536" y="1654248"/>
            <a:ext cx="5137150" cy="3808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/>
          <p:nvPr/>
        </p:nvSpPr>
        <p:spPr>
          <a:xfrm>
            <a:off x="359110" y="1587062"/>
            <a:ext cx="5687315" cy="501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Home Messages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1. 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PI Care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MJO, a major source of S2S Predictability, originates over the Western Indian Ocean with Global Impacts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slide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Generation of tropical cyclones in all 3 ocean basins, , 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 rivers rainfall,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Onset of El Nino events (seamlessly links weather and S2S to seasonal forecasting),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Active-break periods of the Asian Monsoon.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for Indian &amp; Pacific Ocean Observations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slide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Air-sea interaction critical to a) MJO Genesis, b) Propagation, and c) Influence on ENSO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Air-sea coupling enhances MJO prediction skill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1476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Leadership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delivering Indian Ocean observations to inform the study and prediction of the MJO (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slide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Gaps and Challenges - How PI Can Add Value 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slide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– model integration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Gaps in the Maritime Continent (MC)</a:t>
            </a:r>
            <a:endParaRPr/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Enhanced PanTropical Coordination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5589" y="969964"/>
            <a:ext cx="6873875" cy="5030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7"/>
          <p:cNvGrpSpPr/>
          <p:nvPr/>
        </p:nvGrpSpPr>
        <p:grpSpPr>
          <a:xfrm>
            <a:off x="1524000" y="1422400"/>
            <a:ext cx="2686050" cy="1727200"/>
            <a:chOff x="0" y="753035"/>
            <a:chExt cx="3582297" cy="2303009"/>
          </a:xfrm>
        </p:grpSpPr>
        <p:sp>
          <p:nvSpPr>
            <p:cNvPr id="116" name="Google Shape;116;p17"/>
            <p:cNvSpPr txBox="1"/>
            <p:nvPr/>
          </p:nvSpPr>
          <p:spPr>
            <a:xfrm>
              <a:off x="0" y="753035"/>
              <a:ext cx="3379046" cy="645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Genesis: Role of the Seychelles-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Chagos Thermal Ridge (SCTR)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7" name="Google Shape;117;p17"/>
            <p:cNvCxnSpPr/>
            <p:nvPr/>
          </p:nvCxnSpPr>
          <p:spPr>
            <a:xfrm>
              <a:off x="1947134" y="1399366"/>
              <a:ext cx="1635163" cy="1656678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18" name="Google Shape;118;p17"/>
          <p:cNvGrpSpPr/>
          <p:nvPr/>
        </p:nvGrpSpPr>
        <p:grpSpPr>
          <a:xfrm>
            <a:off x="1524001" y="3186114"/>
            <a:ext cx="3300413" cy="1754187"/>
            <a:chOff x="0" y="3105340"/>
            <a:chExt cx="4399878" cy="2337954"/>
          </a:xfrm>
        </p:grpSpPr>
        <p:sp>
          <p:nvSpPr>
            <p:cNvPr id="119" name="Google Shape;119;p17"/>
            <p:cNvSpPr txBox="1"/>
            <p:nvPr/>
          </p:nvSpPr>
          <p:spPr>
            <a:xfrm>
              <a:off x="0" y="4520807"/>
              <a:ext cx="2476121" cy="922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Propagation: Barrier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effect of the Indo-Pacific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Maritime Continent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0" name="Google Shape;120;p17"/>
            <p:cNvCxnSpPr/>
            <p:nvPr/>
          </p:nvCxnSpPr>
          <p:spPr>
            <a:xfrm rot="10800000" flipH="1">
              <a:off x="2226833" y="3105340"/>
              <a:ext cx="2173045" cy="1599342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21" name="Google Shape;121;p17"/>
          <p:cNvGrpSpPr/>
          <p:nvPr/>
        </p:nvGrpSpPr>
        <p:grpSpPr>
          <a:xfrm>
            <a:off x="5751513" y="3149600"/>
            <a:ext cx="4995862" cy="1727200"/>
            <a:chOff x="5637007" y="3056044"/>
            <a:chExt cx="6661673" cy="2302982"/>
          </a:xfrm>
        </p:grpSpPr>
        <p:sp>
          <p:nvSpPr>
            <p:cNvPr id="122" name="Google Shape;122;p17"/>
            <p:cNvSpPr txBox="1"/>
            <p:nvPr/>
          </p:nvSpPr>
          <p:spPr>
            <a:xfrm>
              <a:off x="10092940" y="4436140"/>
              <a:ext cx="2205740" cy="922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Influence on ENSO: Interaction with the warm pool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3" name="Google Shape;123;p17"/>
            <p:cNvCxnSpPr/>
            <p:nvPr/>
          </p:nvCxnSpPr>
          <p:spPr>
            <a:xfrm rot="10800000">
              <a:off x="5637007" y="3056044"/>
              <a:ext cx="4456085" cy="15563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24" name="Google Shape;124;p17"/>
          <p:cNvSpPr/>
          <p:nvPr/>
        </p:nvSpPr>
        <p:spPr>
          <a:xfrm>
            <a:off x="1146283" y="143690"/>
            <a:ext cx="1052019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Pacific Islands Training Workshop on Ocean Observations and Data Applications (PI-5)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20" y="20205"/>
            <a:ext cx="860593" cy="86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4511776" y="5737515"/>
            <a:ext cx="661431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Pineapple Express (a MJO event)</a:t>
            </a:r>
            <a:endParaRPr sz="1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          </a:t>
            </a:r>
            <a:r>
              <a:rPr lang="en-US" sz="1000" b="1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 significant amount of the deep tropical moisture traverses the                          </a:t>
            </a: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                    Hawaiian Islands on its way towards western North America.</a:t>
            </a: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                Evolution of a pineapple express leading to a heavy west coast                           </a:t>
            </a: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                    precipitation event</a:t>
            </a:r>
            <a:endParaRPr sz="1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979813" y="131764"/>
            <a:ext cx="11212187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1" i="1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Pacific Islands Training Workshop on Ocean Observations and Data Applications (PI-5)</a:t>
            </a:r>
            <a:br>
              <a:rPr lang="en-US" sz="1200">
                <a:solidFill>
                  <a:srgbClr val="888888"/>
                </a:solidFill>
              </a:rPr>
            </a:br>
            <a:endParaRPr sz="1200">
              <a:solidFill>
                <a:srgbClr val="888888"/>
              </a:solidFill>
            </a:endParaRPr>
          </a:p>
        </p:txBody>
      </p:sp>
      <p:pic>
        <p:nvPicPr>
          <p:cNvPr id="132" name="Google Shape;132;p18" descr="A close up of a ma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4290" y="1081523"/>
            <a:ext cx="7419373" cy="354302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>
            <a:spLocks noGrp="1"/>
          </p:cNvSpPr>
          <p:nvPr>
            <p:ph type="body" idx="2"/>
          </p:nvPr>
        </p:nvSpPr>
        <p:spPr>
          <a:xfrm>
            <a:off x="7713662" y="937419"/>
            <a:ext cx="4478337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en-US" sz="1400"/>
            </a:br>
            <a:r>
              <a:rPr lang="en-US" sz="1400"/>
              <a:t>Research Moored Array for African-Asian-Australian Monsoon Analysis and Prediction (RAMA); 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en-US" sz="1400"/>
            </a:br>
            <a:r>
              <a:rPr lang="en-US" sz="1400"/>
              <a:t>To encourage scientific and technological initiatives, in the participating countries, to meet the objectives of IndOOS; 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en-US" sz="1400"/>
            </a:br>
            <a:r>
              <a:rPr lang="en-US" sz="1400"/>
              <a:t>To enhance and facilitate data and information sharing with regard to IndOOS.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en-US" sz="1400"/>
            </a:br>
            <a:endParaRPr sz="1400"/>
          </a:p>
        </p:txBody>
      </p:sp>
      <p:sp>
        <p:nvSpPr>
          <p:cNvPr id="134" name="Google Shape;134;p18"/>
          <p:cNvSpPr txBox="1"/>
          <p:nvPr/>
        </p:nvSpPr>
        <p:spPr>
          <a:xfrm>
            <a:off x="1774825" y="5661025"/>
            <a:ext cx="1728788" cy="62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Beal et al. 2020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8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20" y="20205"/>
            <a:ext cx="860593" cy="86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587" y="4906894"/>
            <a:ext cx="2786062" cy="189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6">
            <a:alphaModFix/>
          </a:blip>
          <a:srcRect l="12242" t="7797" r="18973" b="-1831"/>
          <a:stretch/>
        </p:blipFill>
        <p:spPr>
          <a:xfrm>
            <a:off x="9952831" y="4506913"/>
            <a:ext cx="1803503" cy="17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 descr="http://explorations.ucsd.edu/files/2013/05/LARGE_RH_Navy_Drifters_130528-N-HA376-13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57818" y="3352801"/>
            <a:ext cx="1779904" cy="7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29450" y="3352801"/>
            <a:ext cx="1451187" cy="25010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4251" y="4912826"/>
            <a:ext cx="3016522" cy="188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85294" y="4909257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215587" y="681413"/>
            <a:ext cx="120727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 Contributes Significantly to the Multinational Indian Ocean Observing System (IndOOS)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cc1883356_0_5"/>
          <p:cNvSpPr txBox="1">
            <a:spLocks noGrp="1"/>
          </p:cNvSpPr>
          <p:nvPr>
            <p:ph type="ftr" idx="11"/>
          </p:nvPr>
        </p:nvSpPr>
        <p:spPr>
          <a:xfrm>
            <a:off x="0" y="20205"/>
            <a:ext cx="121920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1800" b="1" i="1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Pacific Islands Training Workshop on Ocean Observations and Data Applications (PI-5)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48" name="Google Shape;148;gdcc1883356_0_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70" y="20205"/>
            <a:ext cx="860593" cy="86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dcc1883356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0300" y="804599"/>
            <a:ext cx="3105355" cy="9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dcc1883356_0_5"/>
          <p:cNvSpPr txBox="1"/>
          <p:nvPr/>
        </p:nvSpPr>
        <p:spPr>
          <a:xfrm>
            <a:off x="100175" y="1621100"/>
            <a:ext cx="6267600" cy="5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tropical Pacific Ocean has global impact. 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the source of one of the strongest and most predictable natural control on global climate and extreme weather -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Niño Southern Oscillation (ENSO). 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Tropical Pacific Observing System (TPOS) works to support better understanding and prediction of ENSO, which influences temperature and precipitation across the globe.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Observing the ocean and atmosphere in the tropical Pacific is essential for local and global communities.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8D1"/>
              </a:solidFill>
            </a:endParaRPr>
          </a:p>
        </p:txBody>
      </p:sp>
      <p:pic>
        <p:nvPicPr>
          <p:cNvPr id="151" name="Google Shape;151;gdcc1883356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0750" y="2053948"/>
            <a:ext cx="5124450" cy="39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dcc1883356_0_5"/>
          <p:cNvSpPr txBox="1"/>
          <p:nvPr/>
        </p:nvSpPr>
        <p:spPr>
          <a:xfrm>
            <a:off x="10420350" y="5581650"/>
            <a:ext cx="140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NASA.gov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dcc1883356_0_5"/>
          <p:cNvSpPr txBox="1"/>
          <p:nvPr/>
        </p:nvSpPr>
        <p:spPr>
          <a:xfrm>
            <a:off x="100175" y="728400"/>
            <a:ext cx="626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ENSO and the Tropical Pacific </a:t>
            </a:r>
            <a:endParaRPr sz="3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7f0d4c58d_0_28"/>
          <p:cNvSpPr txBox="1">
            <a:spLocks noGrp="1"/>
          </p:cNvSpPr>
          <p:nvPr>
            <p:ph type="ftr" idx="11"/>
          </p:nvPr>
        </p:nvSpPr>
        <p:spPr>
          <a:xfrm>
            <a:off x="0" y="20205"/>
            <a:ext cx="121920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1800" b="1" i="1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Pacific Islands Training Workshop on Ocean Observations and Data Applications (PI-5)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59" name="Google Shape;159;gd7f0d4c58d_0_2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70" y="20205"/>
            <a:ext cx="860593" cy="86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d7f0d4c58d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800" y="785899"/>
            <a:ext cx="3105355" cy="9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d7f0d4c58d_0_28"/>
          <p:cNvSpPr txBox="1"/>
          <p:nvPr/>
        </p:nvSpPr>
        <p:spPr>
          <a:xfrm>
            <a:off x="100175" y="1887800"/>
            <a:ext cx="5621400" cy="50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TPOS 2020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an international effort to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our understanding and prediction of tropical Pacific variability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project: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Published three reports to present a </a:t>
            </a:r>
            <a:r>
              <a:rPr lang="en-US" sz="2200" b="1">
                <a:solidFill>
                  <a:srgbClr val="F15B2A"/>
                </a:solidFill>
                <a:latin typeface="Calibri"/>
                <a:ea typeface="Calibri"/>
                <a:cs typeface="Calibri"/>
                <a:sym typeface="Calibri"/>
              </a:rPr>
              <a:t>refreshed, integrated observing system design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Worked to</a:t>
            </a:r>
            <a:r>
              <a:rPr lang="en-US" sz="2200">
                <a:solidFill>
                  <a:srgbClr val="F15B2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>
                <a:solidFill>
                  <a:srgbClr val="F15B2A"/>
                </a:solidFill>
                <a:latin typeface="Calibri"/>
                <a:ea typeface="Calibri"/>
                <a:cs typeface="Calibri"/>
                <a:sym typeface="Calibri"/>
              </a:rPr>
              <a:t>reinvigorate agency interest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funding of many pilots and process studies (by NOAA, JAMSTEC, MNR and other agencies)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Aimed for </a:t>
            </a:r>
            <a:r>
              <a:rPr lang="en-US" sz="2200" b="1">
                <a:solidFill>
                  <a:srgbClr val="F15B2A"/>
                </a:solidFill>
                <a:latin typeface="Calibri"/>
                <a:ea typeface="Calibri"/>
                <a:cs typeface="Calibri"/>
                <a:sym typeface="Calibri"/>
              </a:rPr>
              <a:t>enhanced effectiveness for all stakeholders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8D1"/>
              </a:solidFill>
            </a:endParaRPr>
          </a:p>
        </p:txBody>
      </p:sp>
      <p:pic>
        <p:nvPicPr>
          <p:cNvPr id="162" name="Google Shape;162;gd7f0d4c58d_0_28" descr="https://lh4.googleusercontent.com/5wvtLxDgozpLHlqVFDBDLqeEfETFsOEGmptuzJDeYQ7-cRy1irVp6nTgTJXT6PHhgQZNZde8JoYiR0NxsabEFpZcnT0b9HpJ2gAn7iuSA-PnMy2ZAiCUHmDMQxiwhZvCmSpXJe9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9475" y="2505063"/>
            <a:ext cx="5787800" cy="2896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gd7f0d4c58d_0_28"/>
          <p:cNvGrpSpPr/>
          <p:nvPr/>
        </p:nvGrpSpPr>
        <p:grpSpPr>
          <a:xfrm>
            <a:off x="6373836" y="1157681"/>
            <a:ext cx="3112815" cy="1053109"/>
            <a:chOff x="6361341" y="2530664"/>
            <a:chExt cx="2984482" cy="1254896"/>
          </a:xfrm>
        </p:grpSpPr>
        <p:grpSp>
          <p:nvGrpSpPr>
            <p:cNvPr id="164" name="Google Shape;164;gd7f0d4c58d_0_28"/>
            <p:cNvGrpSpPr/>
            <p:nvPr/>
          </p:nvGrpSpPr>
          <p:grpSpPr>
            <a:xfrm>
              <a:off x="6361341" y="2530664"/>
              <a:ext cx="2984482" cy="1254896"/>
              <a:chOff x="5094814" y="3041353"/>
              <a:chExt cx="4228510" cy="1906847"/>
            </a:xfrm>
          </p:grpSpPr>
          <p:pic>
            <p:nvPicPr>
              <p:cNvPr id="165" name="Google Shape;165;gd7f0d4c58d_0_28"/>
              <p:cNvPicPr preferRelativeResize="0"/>
              <p:nvPr/>
            </p:nvPicPr>
            <p:blipFill rotWithShape="1">
              <a:blip r:embed="rId6">
                <a:alphaModFix/>
              </a:blip>
              <a:srcRect l="50921" t="7709" r="34620" b="66989"/>
              <a:stretch/>
            </p:blipFill>
            <p:spPr>
              <a:xfrm>
                <a:off x="5094814" y="3398463"/>
                <a:ext cx="1005238" cy="13193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6" name="Google Shape;166;gd7f0d4c58d_0_2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160526" y="3264250"/>
                <a:ext cx="231550" cy="1683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7" name="Google Shape;167;gd7f0d4c58d_0_28"/>
              <p:cNvSpPr txBox="1"/>
              <p:nvPr/>
            </p:nvSpPr>
            <p:spPr>
              <a:xfrm>
                <a:off x="5094825" y="3041353"/>
                <a:ext cx="1130700" cy="1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/>
                  <a:t>Buoys</a:t>
                </a:r>
                <a:endParaRPr sz="1200" b="1"/>
              </a:p>
            </p:txBody>
          </p:sp>
          <p:sp>
            <p:nvSpPr>
              <p:cNvPr id="168" name="Google Shape;168;gd7f0d4c58d_0_28"/>
              <p:cNvSpPr txBox="1"/>
              <p:nvPr/>
            </p:nvSpPr>
            <p:spPr>
              <a:xfrm>
                <a:off x="8192623" y="3041353"/>
                <a:ext cx="1130700" cy="1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/>
                  <a:t>Argo</a:t>
                </a:r>
                <a:endParaRPr sz="1200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gd7f0d4c58d_0_28"/>
              <p:cNvSpPr txBox="1"/>
              <p:nvPr/>
            </p:nvSpPr>
            <p:spPr>
              <a:xfrm>
                <a:off x="6369905" y="3041364"/>
                <a:ext cx="1577700" cy="1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/>
                  <a:t>Satellites</a:t>
                </a:r>
                <a:endParaRPr sz="1200" b="1"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0" name="Google Shape;170;gd7f0d4c58d_0_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499338" y="2995225"/>
              <a:ext cx="622075" cy="622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gd7f0d4c58d_0_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27125" y="1157687"/>
            <a:ext cx="1545798" cy="11594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d7f0d4c58d_0_28"/>
          <p:cNvSpPr txBox="1"/>
          <p:nvPr/>
        </p:nvSpPr>
        <p:spPr>
          <a:xfrm>
            <a:off x="9803125" y="1998188"/>
            <a:ext cx="13938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USV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3" name="Google Shape;173;gd7f0d4c58d_0_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6001" y="5650749"/>
            <a:ext cx="5621276" cy="72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 txBox="1">
            <a:spLocks noGrp="1"/>
          </p:cNvSpPr>
          <p:nvPr>
            <p:ph type="ftr" idx="11"/>
          </p:nvPr>
        </p:nvSpPr>
        <p:spPr>
          <a:xfrm>
            <a:off x="0" y="20205"/>
            <a:ext cx="12192000" cy="94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1800" b="1" i="1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Fifth Pacific Islands Training Workshop on Ocean Observations and Data Applications (PI-5)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79" name="Google Shape;179;p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70" y="20205"/>
            <a:ext cx="860593" cy="86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8126" y="1121263"/>
            <a:ext cx="4137953" cy="94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222325"/>
            <a:ext cx="5642199" cy="436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"/>
          <p:cNvSpPr txBox="1"/>
          <p:nvPr/>
        </p:nvSpPr>
        <p:spPr>
          <a:xfrm>
            <a:off x="10455750" y="6264575"/>
            <a:ext cx="13938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USV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3" name="Google Shape;18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325" y="1052349"/>
            <a:ext cx="3105355" cy="9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"/>
          <p:cNvSpPr/>
          <p:nvPr/>
        </p:nvSpPr>
        <p:spPr>
          <a:xfrm>
            <a:off x="4583500" y="1436625"/>
            <a:ext cx="1393800" cy="318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"/>
          <p:cNvSpPr txBox="1"/>
          <p:nvPr/>
        </p:nvSpPr>
        <p:spPr>
          <a:xfrm>
            <a:off x="226325" y="2001850"/>
            <a:ext cx="5050500" cy="47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status &amp; looking ahead: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Circulate the Final Report to the public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Governance transition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Seek opportunities to begin implementing TPOS 2020 recommendations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 engagement  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8D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777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id="192" name="Google Shape;19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-2222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2514600" y="838200"/>
            <a:ext cx="27432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1562100" y="5791200"/>
            <a:ext cx="9067800" cy="923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NOAA Global Ocean Monitoring and Observing Program (GOMO)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cheyenne.stienbarger@noaa.gov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Sidney.Thurston@noaa.gov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Fifth Pacific Islands Training Workshop on Ocean Observations and Data Applications (PI-5)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Zulfikar Begg</dc:creator>
  <cp:revision>3</cp:revision>
  <dcterms:created xsi:type="dcterms:W3CDTF">2021-04-29T23:16:29Z</dcterms:created>
  <dcterms:modified xsi:type="dcterms:W3CDTF">2021-05-26T04:38:21Z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0x0101009CFC635875425349B3265EFAC3D0A1F0</vt:lpwstr>
  </property>
</Properties>
</file>