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331" r:id="rId5"/>
    <p:sldId id="257" r:id="rId6"/>
    <p:sldId id="258" r:id="rId7"/>
    <p:sldId id="259" r:id="rId8"/>
    <p:sldId id="3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053" autoAdjust="0"/>
  </p:normalViewPr>
  <p:slideViewPr>
    <p:cSldViewPr snapToGrid="0">
      <p:cViewPr varScale="1">
        <p:scale>
          <a:sx n="52" d="100"/>
          <a:sy n="52" d="100"/>
        </p:scale>
        <p:origin x="14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6D8E5-5DB7-4691-9154-75254C55FC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a:extLst>
              <a:ext uri="{FF2B5EF4-FFF2-40B4-BE49-F238E27FC236}">
                <a16:creationId xmlns:a16="http://schemas.microsoft.com/office/drawing/2014/main" id="{C8168872-71D1-4EBE-9D85-E43AAD9B88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CACD74-8435-481F-BD5A-6923121F8099}" type="datetimeFigureOut">
              <a:rPr lang="en-GB" smtClean="0"/>
              <a:t>25/05/2021</a:t>
            </a:fld>
            <a:endParaRPr lang="en-GB"/>
          </a:p>
        </p:txBody>
      </p:sp>
      <p:sp>
        <p:nvSpPr>
          <p:cNvPr id="4" name="Footer Placeholder 3">
            <a:extLst>
              <a:ext uri="{FF2B5EF4-FFF2-40B4-BE49-F238E27FC236}">
                <a16:creationId xmlns:a16="http://schemas.microsoft.com/office/drawing/2014/main" id="{4FFBC52A-FB82-46F6-9E6C-F75F743ED7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5" name="Slide Number Placeholder 4">
            <a:extLst>
              <a:ext uri="{FF2B5EF4-FFF2-40B4-BE49-F238E27FC236}">
                <a16:creationId xmlns:a16="http://schemas.microsoft.com/office/drawing/2014/main" id="{20E59A8B-A048-44DA-BE1A-6780F68D9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51830-3F58-4DB8-B8BF-40916D4454B4}" type="slidenum">
              <a:rPr lang="en-GB" smtClean="0"/>
              <a:t>‹#›</a:t>
            </a:fld>
            <a:endParaRPr lang="en-GB"/>
          </a:p>
        </p:txBody>
      </p:sp>
    </p:spTree>
    <p:extLst>
      <p:ext uri="{BB962C8B-B14F-4D97-AF65-F5344CB8AC3E}">
        <p14:creationId xmlns:p14="http://schemas.microsoft.com/office/powerpoint/2010/main" val="1700675986"/>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E8458-60DA-41B6-8709-052DD60FCDC8}" type="datetimeFigureOut">
              <a:rPr lang="en-GB" smtClean="0"/>
              <a:t>25/05/2021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1D7FC-94AC-46E9-B982-C16B64E70693}" type="slidenum">
              <a:rPr lang="en-GB" smtClean="0"/>
              <a:t>‹#›</a:t>
            </a:fld>
            <a:endParaRPr lang="en-GB"/>
          </a:p>
        </p:txBody>
      </p:sp>
    </p:spTree>
    <p:extLst>
      <p:ext uri="{BB962C8B-B14F-4D97-AF65-F5344CB8AC3E}">
        <p14:creationId xmlns:p14="http://schemas.microsoft.com/office/powerpoint/2010/main" val="975480613"/>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establishment of a real-time wave ocean observation station off the Coral Coast aims at collecting southern ocean swell, provide our forecasters with real-time validation data to increase our confidence and the reliability of our wave and inundation related warnings, support planning and safety at sea for local communities (e.g. that can check the real-time data to plan their fishing activities?). The wave buoy is also instrumental to help FMS validate and assess our ocean prediction product during TC. The Wave buoy measured a 5.9m wave during TC Harold.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Providing real-time wave data also increase our visibility – ( check example of media coverage from 2018 in the last slide -  don t have to mention it is from 2018….</a:t>
            </a:r>
            <a:r>
              <a:rPr lang="en-AU" dirty="0">
                <a:sym typeface="Wingdings" panose="05000000000000000000" pitchFamily="2" charset="2"/>
              </a:rPr>
              <a:t></a:t>
            </a:r>
            <a:endParaRPr lang="en-AU" dirty="0"/>
          </a:p>
          <a:p>
            <a:endParaRPr lang="en-AU" dirty="0"/>
          </a:p>
          <a:p>
            <a:r>
              <a:rPr lang="en-AU" dirty="0"/>
              <a:t>Pressure sensors are retrieved and swapped every 6month -  did not happen due to COVID </a:t>
            </a:r>
            <a:r>
              <a:rPr lang="en-AU" dirty="0">
                <a:sym typeface="Wingdings" panose="05000000000000000000" pitchFamily="2" charset="2"/>
              </a:rPr>
              <a:t></a:t>
            </a:r>
            <a:endParaRPr lang="en-AU" dirty="0"/>
          </a:p>
          <a:p>
            <a:endParaRPr lang="en-AU" dirty="0"/>
          </a:p>
          <a:p>
            <a:r>
              <a:rPr lang="en-AU" dirty="0"/>
              <a:t>Wave buoy off Suva is designed to support Suva Port Authority and the shipping industry with the strengthening of navigational safety around Suva Port as it is one of Fiji ‘s most critical asset.</a:t>
            </a:r>
          </a:p>
          <a:p>
            <a:endParaRPr lang="en-AU" dirty="0"/>
          </a:p>
          <a:p>
            <a:r>
              <a:rPr lang="en-AU" dirty="0"/>
              <a:t>The Suva site will also be used as a research site. We are planning to deploy 2 light weight wave buoys from two different manufacturers to compare and provide us with insight on the best way forward. We are currently focusing on light weight wave buoys are their cost and the resources needed for deployment are much lower than the more traditional wave buoys (e.g. wave rider buoys) which would require large logistical effort and associated $$.</a:t>
            </a:r>
          </a:p>
          <a:p>
            <a:endParaRPr lang="en-AU"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238809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Nothing to add!</a:t>
            </a:r>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396564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39961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35DB-395C-4BC6-80BA-DE7CFDA84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2164E0-8BA1-4A38-82E6-DA7A75360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DE9571-8ED7-45D7-A0FA-D0B2485DE6FE}"/>
              </a:ext>
            </a:extLst>
          </p:cNvPr>
          <p:cNvSpPr>
            <a:spLocks noGrp="1"/>
          </p:cNvSpPr>
          <p:nvPr>
            <p:ph type="dt" sz="half" idx="10"/>
          </p:nvPr>
        </p:nvSpPr>
        <p:spPr/>
        <p:txBody>
          <a:bodyPr/>
          <a:lstStyle/>
          <a:p>
            <a:fld id="{BB7D1BFF-FA0F-4845-9CC6-18ACD9F25796}" type="datetime1">
              <a:rPr lang="en-GB" smtClean="0"/>
              <a:t>25/05/2021</a:t>
            </a:fld>
            <a:endParaRPr lang="en-GB"/>
          </a:p>
        </p:txBody>
      </p:sp>
      <p:sp>
        <p:nvSpPr>
          <p:cNvPr id="5" name="Footer Placeholder 4">
            <a:extLst>
              <a:ext uri="{FF2B5EF4-FFF2-40B4-BE49-F238E27FC236}">
                <a16:creationId xmlns:a16="http://schemas.microsoft.com/office/drawing/2014/main" id="{097BDC51-6B16-4B28-B878-F87BD012C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7D096-848A-4937-990D-84FF2F33914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39568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3AC5-FE6D-475F-8720-FB6BDA6F7D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B4C09C-CDB8-4347-8AEF-A8E23B676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736CF-9F5E-41D6-B9EA-50FD6FB53A02}"/>
              </a:ext>
            </a:extLst>
          </p:cNvPr>
          <p:cNvSpPr>
            <a:spLocks noGrp="1"/>
          </p:cNvSpPr>
          <p:nvPr>
            <p:ph type="dt" sz="half" idx="10"/>
          </p:nvPr>
        </p:nvSpPr>
        <p:spPr/>
        <p:txBody>
          <a:bodyPr/>
          <a:lstStyle/>
          <a:p>
            <a:fld id="{20DB17BA-ED7F-4BC5-97F4-233CCEDAFEF7}" type="datetime1">
              <a:rPr lang="en-GB" smtClean="0"/>
              <a:t>25/05/2021</a:t>
            </a:fld>
            <a:endParaRPr lang="en-GB"/>
          </a:p>
        </p:txBody>
      </p:sp>
      <p:sp>
        <p:nvSpPr>
          <p:cNvPr id="5" name="Footer Placeholder 4">
            <a:extLst>
              <a:ext uri="{FF2B5EF4-FFF2-40B4-BE49-F238E27FC236}">
                <a16:creationId xmlns:a16="http://schemas.microsoft.com/office/drawing/2014/main" id="{96BB2526-FC64-493C-A2DF-D3E24903B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80E15-6470-433F-A4D9-357988FC987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6298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A0FB0-3233-4537-A13C-6EB529A3D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9EB42B-A16B-4F26-BE11-D597FC947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9C90A2-405D-431D-8A34-4947BE67F580}"/>
              </a:ext>
            </a:extLst>
          </p:cNvPr>
          <p:cNvSpPr>
            <a:spLocks noGrp="1"/>
          </p:cNvSpPr>
          <p:nvPr>
            <p:ph type="dt" sz="half" idx="10"/>
          </p:nvPr>
        </p:nvSpPr>
        <p:spPr/>
        <p:txBody>
          <a:bodyPr/>
          <a:lstStyle/>
          <a:p>
            <a:fld id="{C4077E99-0645-413F-8514-2EAB2E74861A}" type="datetime1">
              <a:rPr lang="en-GB" smtClean="0"/>
              <a:t>25/05/2021</a:t>
            </a:fld>
            <a:endParaRPr lang="en-GB"/>
          </a:p>
        </p:txBody>
      </p:sp>
      <p:sp>
        <p:nvSpPr>
          <p:cNvPr id="5" name="Footer Placeholder 4">
            <a:extLst>
              <a:ext uri="{FF2B5EF4-FFF2-40B4-BE49-F238E27FC236}">
                <a16:creationId xmlns:a16="http://schemas.microsoft.com/office/drawing/2014/main" id="{11BF3975-F22A-4336-A56B-349DF722E8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4E00F8-9CE3-4973-AA72-572A01BFE89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5905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42FF-D384-41E2-8BDE-020455B80C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56F38F-90A4-49D9-AE7A-85FFB45B38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1981E-100D-46D4-A881-542983AEE10C}"/>
              </a:ext>
            </a:extLst>
          </p:cNvPr>
          <p:cNvSpPr>
            <a:spLocks noGrp="1"/>
          </p:cNvSpPr>
          <p:nvPr>
            <p:ph type="dt" sz="half" idx="10"/>
          </p:nvPr>
        </p:nvSpPr>
        <p:spPr/>
        <p:txBody>
          <a:bodyPr/>
          <a:lstStyle/>
          <a:p>
            <a:fld id="{645C2688-531E-43C8-AAAA-37E1F733BA82}" type="datetime1">
              <a:rPr lang="en-GB" smtClean="0"/>
              <a:t>25/05/2021</a:t>
            </a:fld>
            <a:endParaRPr lang="en-GB"/>
          </a:p>
        </p:txBody>
      </p:sp>
      <p:sp>
        <p:nvSpPr>
          <p:cNvPr id="5" name="Footer Placeholder 4">
            <a:extLst>
              <a:ext uri="{FF2B5EF4-FFF2-40B4-BE49-F238E27FC236}">
                <a16:creationId xmlns:a16="http://schemas.microsoft.com/office/drawing/2014/main" id="{BBEF8FF8-EE97-48C6-AA1B-5C65EFD29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F4BA4-DD61-476B-909F-2EF58BFBBB08}"/>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6382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065D-AC7C-49CB-BF71-3FDFAFDF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7EF51D-9E4F-40D6-957B-A5BBBCA57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4407B-4D09-41FE-8734-AC480B53446E}"/>
              </a:ext>
            </a:extLst>
          </p:cNvPr>
          <p:cNvSpPr>
            <a:spLocks noGrp="1"/>
          </p:cNvSpPr>
          <p:nvPr>
            <p:ph type="dt" sz="half" idx="10"/>
          </p:nvPr>
        </p:nvSpPr>
        <p:spPr/>
        <p:txBody>
          <a:bodyPr/>
          <a:lstStyle/>
          <a:p>
            <a:fld id="{34140B79-9EDE-4974-87D2-AF152439B2E6}" type="datetime1">
              <a:rPr lang="en-GB" smtClean="0"/>
              <a:t>25/05/2021</a:t>
            </a:fld>
            <a:endParaRPr lang="en-GB"/>
          </a:p>
        </p:txBody>
      </p:sp>
      <p:sp>
        <p:nvSpPr>
          <p:cNvPr id="5" name="Footer Placeholder 4">
            <a:extLst>
              <a:ext uri="{FF2B5EF4-FFF2-40B4-BE49-F238E27FC236}">
                <a16:creationId xmlns:a16="http://schemas.microsoft.com/office/drawing/2014/main" id="{1F2C0A2D-3CE9-4259-9C9B-5E5B1496C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93607-128B-4E36-96BB-AC45359DC0F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83209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CE3B-C83B-4C96-95F7-4739C798B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523C9-D420-4375-A02A-B458C17DF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F341D8-FC24-4521-8153-00874C3E1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193DAA-DB91-4E82-A05C-C16CFBCEEBCC}"/>
              </a:ext>
            </a:extLst>
          </p:cNvPr>
          <p:cNvSpPr>
            <a:spLocks noGrp="1"/>
          </p:cNvSpPr>
          <p:nvPr>
            <p:ph type="dt" sz="half" idx="10"/>
          </p:nvPr>
        </p:nvSpPr>
        <p:spPr/>
        <p:txBody>
          <a:bodyPr/>
          <a:lstStyle/>
          <a:p>
            <a:fld id="{6EB18FE5-3566-4673-A016-C47537EACA90}" type="datetime1">
              <a:rPr lang="en-GB" smtClean="0"/>
              <a:t>25/05/2021</a:t>
            </a:fld>
            <a:endParaRPr lang="en-GB"/>
          </a:p>
        </p:txBody>
      </p:sp>
      <p:sp>
        <p:nvSpPr>
          <p:cNvPr id="6" name="Footer Placeholder 5">
            <a:extLst>
              <a:ext uri="{FF2B5EF4-FFF2-40B4-BE49-F238E27FC236}">
                <a16:creationId xmlns:a16="http://schemas.microsoft.com/office/drawing/2014/main" id="{119A5039-9633-4B52-BC18-EA720E9069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8EADD-CF98-4FF0-BA51-8484B368ACA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89680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FA4A-AFF9-42DB-B574-83EDD4536F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599E94-B56B-4DD2-B441-AA7037ECE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9E8E2-6A96-444F-A00B-1293277B0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F429FD-08F7-4904-AA00-DBB108923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50310-940F-43EA-88D1-72437217C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1BD1F2-1DE3-410D-98ED-8EFFB90919F4}"/>
              </a:ext>
            </a:extLst>
          </p:cNvPr>
          <p:cNvSpPr>
            <a:spLocks noGrp="1"/>
          </p:cNvSpPr>
          <p:nvPr>
            <p:ph type="dt" sz="half" idx="10"/>
          </p:nvPr>
        </p:nvSpPr>
        <p:spPr/>
        <p:txBody>
          <a:bodyPr/>
          <a:lstStyle/>
          <a:p>
            <a:fld id="{BAFE9EF7-CA7E-4A40-8FF2-36A7F1327E9C}" type="datetime1">
              <a:rPr lang="en-GB" smtClean="0"/>
              <a:t>25/05/2021</a:t>
            </a:fld>
            <a:endParaRPr lang="en-GB"/>
          </a:p>
        </p:txBody>
      </p:sp>
      <p:sp>
        <p:nvSpPr>
          <p:cNvPr id="8" name="Footer Placeholder 7">
            <a:extLst>
              <a:ext uri="{FF2B5EF4-FFF2-40B4-BE49-F238E27FC236}">
                <a16:creationId xmlns:a16="http://schemas.microsoft.com/office/drawing/2014/main" id="{391AB069-70BD-4858-8A83-3F5455B302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CD3B0C-F7FC-4925-80A4-9B59A2E22FE6}"/>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7838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B4A0-671D-45AC-B3DD-17756119DC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CF66E5-BCFA-468A-B354-31976A05732C}"/>
              </a:ext>
            </a:extLst>
          </p:cNvPr>
          <p:cNvSpPr>
            <a:spLocks noGrp="1"/>
          </p:cNvSpPr>
          <p:nvPr>
            <p:ph type="dt" sz="half" idx="10"/>
          </p:nvPr>
        </p:nvSpPr>
        <p:spPr/>
        <p:txBody>
          <a:bodyPr/>
          <a:lstStyle/>
          <a:p>
            <a:fld id="{4D74E55F-5DD7-47DA-870A-B305805680FD}" type="datetime1">
              <a:rPr lang="en-GB" smtClean="0"/>
              <a:t>25/05/2021</a:t>
            </a:fld>
            <a:endParaRPr lang="en-GB"/>
          </a:p>
        </p:txBody>
      </p:sp>
      <p:sp>
        <p:nvSpPr>
          <p:cNvPr id="4" name="Footer Placeholder 3">
            <a:extLst>
              <a:ext uri="{FF2B5EF4-FFF2-40B4-BE49-F238E27FC236}">
                <a16:creationId xmlns:a16="http://schemas.microsoft.com/office/drawing/2014/main" id="{873C644C-FF5E-4FC6-A549-80115E2B3B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2447C1-3E0A-4343-BE36-CD72BEB1E70E}"/>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4784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9ECA3-33E8-4D83-8A6E-9A209045A887}"/>
              </a:ext>
            </a:extLst>
          </p:cNvPr>
          <p:cNvSpPr>
            <a:spLocks noGrp="1"/>
          </p:cNvSpPr>
          <p:nvPr>
            <p:ph type="dt" sz="half" idx="10"/>
          </p:nvPr>
        </p:nvSpPr>
        <p:spPr/>
        <p:txBody>
          <a:bodyPr/>
          <a:lstStyle/>
          <a:p>
            <a:fld id="{B4AAD597-DE60-47AB-B927-1B935B6D77F2}" type="datetime1">
              <a:rPr lang="en-GB" smtClean="0"/>
              <a:t>25/05/2021</a:t>
            </a:fld>
            <a:endParaRPr lang="en-GB"/>
          </a:p>
        </p:txBody>
      </p:sp>
      <p:sp>
        <p:nvSpPr>
          <p:cNvPr id="3" name="Footer Placeholder 2">
            <a:extLst>
              <a:ext uri="{FF2B5EF4-FFF2-40B4-BE49-F238E27FC236}">
                <a16:creationId xmlns:a16="http://schemas.microsoft.com/office/drawing/2014/main" id="{997335A7-A6AE-4E5F-A140-6A8A1B7193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52B1FD-1268-4A18-A231-96272C85BD8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90733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E14A-3A71-473F-BDBC-939096D8D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0D3925-36B0-448A-A3DC-5B68242D3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CFDC46-7DB6-406F-A7BA-479F189A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4A32C-9160-4BCF-9E73-B623C91C7C59}"/>
              </a:ext>
            </a:extLst>
          </p:cNvPr>
          <p:cNvSpPr>
            <a:spLocks noGrp="1"/>
          </p:cNvSpPr>
          <p:nvPr>
            <p:ph type="dt" sz="half" idx="10"/>
          </p:nvPr>
        </p:nvSpPr>
        <p:spPr/>
        <p:txBody>
          <a:bodyPr/>
          <a:lstStyle/>
          <a:p>
            <a:fld id="{6875A95D-7F03-4BD2-AAFA-46B038EBE642}" type="datetime1">
              <a:rPr lang="en-GB" smtClean="0"/>
              <a:t>25/05/2021</a:t>
            </a:fld>
            <a:endParaRPr lang="en-GB"/>
          </a:p>
        </p:txBody>
      </p:sp>
      <p:sp>
        <p:nvSpPr>
          <p:cNvPr id="6" name="Footer Placeholder 5">
            <a:extLst>
              <a:ext uri="{FF2B5EF4-FFF2-40B4-BE49-F238E27FC236}">
                <a16:creationId xmlns:a16="http://schemas.microsoft.com/office/drawing/2014/main" id="{9A6C1A8B-F162-48C6-B703-1A2578CE8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276D3-45FF-460C-B748-82667A97A522}"/>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410806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6128-DA06-4BB2-A401-61C3F359A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72708A-6160-43D4-9F15-21B66312E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391751-455B-4F22-9DEF-3E6AE4DC8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441A0-9DBD-4EED-9E67-CD57D0A28F45}"/>
              </a:ext>
            </a:extLst>
          </p:cNvPr>
          <p:cNvSpPr>
            <a:spLocks noGrp="1"/>
          </p:cNvSpPr>
          <p:nvPr>
            <p:ph type="dt" sz="half" idx="10"/>
          </p:nvPr>
        </p:nvSpPr>
        <p:spPr/>
        <p:txBody>
          <a:bodyPr/>
          <a:lstStyle/>
          <a:p>
            <a:fld id="{EE1A7AD2-FD49-4AF8-A338-AEC2DF0649DF}" type="datetime1">
              <a:rPr lang="en-GB" smtClean="0"/>
              <a:t>25/05/2021</a:t>
            </a:fld>
            <a:endParaRPr lang="en-GB"/>
          </a:p>
        </p:txBody>
      </p:sp>
      <p:sp>
        <p:nvSpPr>
          <p:cNvPr id="6" name="Footer Placeholder 5">
            <a:extLst>
              <a:ext uri="{FF2B5EF4-FFF2-40B4-BE49-F238E27FC236}">
                <a16:creationId xmlns:a16="http://schemas.microsoft.com/office/drawing/2014/main" id="{21D00B06-ED78-4024-898A-0D17457899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9C5FA3-DEAF-4076-886C-B12D689F95CD}"/>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6773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19E25-86CB-4DE2-8D82-74D7F6A89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FD790-7A28-4B8E-A71B-AFF461695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2585A-B7EB-4D63-AB33-222F91A36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27ADA-799E-4BF9-8E85-8372363E981E}" type="datetime1">
              <a:rPr lang="en-GB" smtClean="0"/>
              <a:t>25/05/2021</a:t>
            </a:fld>
            <a:endParaRPr lang="en-GB"/>
          </a:p>
        </p:txBody>
      </p:sp>
      <p:sp>
        <p:nvSpPr>
          <p:cNvPr id="5" name="Footer Placeholder 4">
            <a:extLst>
              <a:ext uri="{FF2B5EF4-FFF2-40B4-BE49-F238E27FC236}">
                <a16:creationId xmlns:a16="http://schemas.microsoft.com/office/drawing/2014/main" id="{B2F92D82-B2CA-42A7-AE6F-8A098A994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9E45C8-AF6F-4CC0-8DC8-E0B64E99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D2F6-784A-4635-AE5C-E31508AFB66E}" type="slidenum">
              <a:rPr lang="en-GB" smtClean="0"/>
              <a:t>‹#›</a:t>
            </a:fld>
            <a:endParaRPr lang="en-GB"/>
          </a:p>
        </p:txBody>
      </p:sp>
    </p:spTree>
    <p:extLst>
      <p:ext uri="{BB962C8B-B14F-4D97-AF65-F5344CB8AC3E}">
        <p14:creationId xmlns:p14="http://schemas.microsoft.com/office/powerpoint/2010/main" val="404300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41C1AF7-F60B-4744-ACA8-50079790D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640" y="5862277"/>
            <a:ext cx="2052736" cy="834463"/>
          </a:xfrm>
          <a:prstGeom prst="rect">
            <a:avLst/>
          </a:prstGeom>
        </p:spPr>
      </p:pic>
      <p:pic>
        <p:nvPicPr>
          <p:cNvPr id="7" name="Picture 6" descr="Logo, company name&#10;&#10;Description automatically generated">
            <a:extLst>
              <a:ext uri="{FF2B5EF4-FFF2-40B4-BE49-F238E27FC236}">
                <a16:creationId xmlns:a16="http://schemas.microsoft.com/office/drawing/2014/main" id="{E1029CFC-154C-46D0-8BDF-63410217B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024" y="5952251"/>
            <a:ext cx="2230017" cy="703849"/>
          </a:xfrm>
          <a:prstGeom prst="rect">
            <a:avLst/>
          </a:prstGeom>
        </p:spPr>
      </p:pic>
      <p:pic>
        <p:nvPicPr>
          <p:cNvPr id="9" name="Picture 8" descr="Logo, company name&#10;&#10;Description automatically generated">
            <a:extLst>
              <a:ext uri="{FF2B5EF4-FFF2-40B4-BE49-F238E27FC236}">
                <a16:creationId xmlns:a16="http://schemas.microsoft.com/office/drawing/2014/main" id="{06ACF4F5-4E86-4D58-8C53-F7DAD81DC45C}"/>
              </a:ext>
            </a:extLst>
          </p:cNvPr>
          <p:cNvPicPr>
            <a:picLocks noChangeAspect="1"/>
          </p:cNvPicPr>
          <p:nvPr/>
        </p:nvPicPr>
        <p:blipFill rotWithShape="1">
          <a:blip r:embed="rId4">
            <a:extLst>
              <a:ext uri="{28A0092B-C50C-407E-A947-70E740481C1C}">
                <a14:useLocalDpi xmlns:a14="http://schemas.microsoft.com/office/drawing/2010/main" val="0"/>
              </a:ext>
            </a:extLst>
          </a:blip>
          <a:srcRect t="15753" b="11079"/>
          <a:stretch/>
        </p:blipFill>
        <p:spPr>
          <a:xfrm>
            <a:off x="0" y="5811125"/>
            <a:ext cx="2640563" cy="108751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AA8F96F-F479-4764-A294-61E95E265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968" y="5920279"/>
            <a:ext cx="1520890" cy="718458"/>
          </a:xfrm>
          <a:prstGeom prst="rect">
            <a:avLst/>
          </a:prstGeom>
        </p:spPr>
      </p:pic>
      <p:pic>
        <p:nvPicPr>
          <p:cNvPr id="15" name="Picture 14" descr="Logo&#10;&#10;Description automatically generated">
            <a:extLst>
              <a:ext uri="{FF2B5EF4-FFF2-40B4-BE49-F238E27FC236}">
                <a16:creationId xmlns:a16="http://schemas.microsoft.com/office/drawing/2014/main" id="{B6D6F028-BEC0-4F93-8CAD-EA01F4D63E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400" y="415180"/>
            <a:ext cx="1323439" cy="1323439"/>
          </a:xfrm>
          <a:prstGeom prst="rect">
            <a:avLst/>
          </a:prstGeom>
        </p:spPr>
      </p:pic>
      <p:sp>
        <p:nvSpPr>
          <p:cNvPr id="17" name="TextBox 16">
            <a:extLst>
              <a:ext uri="{FF2B5EF4-FFF2-40B4-BE49-F238E27FC236}">
                <a16:creationId xmlns:a16="http://schemas.microsoft.com/office/drawing/2014/main" id="{DF0402FE-2892-46E0-A1B2-EA676F11AABA}"/>
              </a:ext>
            </a:extLst>
          </p:cNvPr>
          <p:cNvSpPr txBox="1"/>
          <p:nvPr/>
        </p:nvSpPr>
        <p:spPr>
          <a:xfrm>
            <a:off x="3338772" y="543593"/>
            <a:ext cx="6964827" cy="1938992"/>
          </a:xfrm>
          <a:prstGeom prst="rect">
            <a:avLst/>
          </a:prstGeom>
          <a:noFill/>
        </p:spPr>
        <p:txBody>
          <a:bodyPr wrap="square">
            <a:spAutoFit/>
          </a:bodyPr>
          <a:lstStyle/>
          <a:p>
            <a:pPr algn="ctr"/>
            <a:r>
              <a:rPr lang="en-GB" sz="2800" b="1" i="1" dirty="0">
                <a:effectLst/>
                <a:latin typeface="Times New Roman" panose="02020603050405020304" pitchFamily="18" charset="0"/>
                <a:ea typeface="SimSun" panose="02010600030101010101" pitchFamily="2" charset="-122"/>
                <a:cs typeface="Times New Roman" panose="02020603050405020304" pitchFamily="18" charset="0"/>
              </a:rPr>
              <a:t>Fifth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endParaRPr lang="en-GB" sz="2800" dirty="0">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2800" b="1" i="1" dirty="0">
                <a:solidFill>
                  <a:srgbClr val="000000"/>
                </a:solidFill>
                <a:effectLst/>
                <a:latin typeface="Times New Roman" panose="02020603050405020304" pitchFamily="18" charset="0"/>
                <a:ea typeface="Times New Roman" panose="02020603050405020304" pitchFamily="18" charset="0"/>
              </a:rPr>
              <a:t>Ocean Observations and Data Applications (PI-</a:t>
            </a:r>
            <a:r>
              <a:rPr lang="en-US" sz="2800" b="1" i="1" dirty="0">
                <a:solidFill>
                  <a:srgbClr val="000000"/>
                </a:solidFill>
                <a:effectLst/>
                <a:latin typeface="Times New Roman" panose="02020603050405020304" pitchFamily="18" charset="0"/>
                <a:ea typeface="SimSun" panose="02010600030101010101" pitchFamily="2" charset="-122"/>
              </a:rPr>
              <a:t>5</a:t>
            </a:r>
            <a:r>
              <a:rPr lang="en-US" sz="2800" b="1" i="1" dirty="0">
                <a:solidFill>
                  <a:srgbClr val="000000"/>
                </a:solidFill>
                <a:effectLst/>
                <a:latin typeface="Times New Roman" panose="02020603050405020304" pitchFamily="18" charset="0"/>
                <a:ea typeface="Times New Roman" panose="02020603050405020304" pitchFamily="18" charset="0"/>
              </a:rPr>
              <a:t>)</a:t>
            </a:r>
          </a:p>
          <a:p>
            <a:pPr algn="ct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27-28 May and </a:t>
            </a:r>
            <a:r>
              <a:rPr lang="en-US"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10</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-11 June 2021 (Fiji Time, UTC+12)</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en-GB" dirty="0"/>
          </a:p>
        </p:txBody>
      </p:sp>
      <p:pic>
        <p:nvPicPr>
          <p:cNvPr id="2" name="Picture 1">
            <a:extLst>
              <a:ext uri="{FF2B5EF4-FFF2-40B4-BE49-F238E27FC236}">
                <a16:creationId xmlns:a16="http://schemas.microsoft.com/office/drawing/2014/main" id="{7D4BB244-0187-401B-9020-FCC896427CB6}"/>
              </a:ext>
            </a:extLst>
          </p:cNvPr>
          <p:cNvPicPr>
            <a:picLocks noChangeAspect="1"/>
          </p:cNvPicPr>
          <p:nvPr/>
        </p:nvPicPr>
        <p:blipFill>
          <a:blip r:embed="rId7"/>
          <a:stretch>
            <a:fillRect/>
          </a:stretch>
        </p:blipFill>
        <p:spPr>
          <a:xfrm>
            <a:off x="4800601" y="3006969"/>
            <a:ext cx="6981090" cy="2804156"/>
          </a:xfrm>
          <a:prstGeom prst="rect">
            <a:avLst/>
          </a:prstGeom>
        </p:spPr>
      </p:pic>
      <p:sp>
        <p:nvSpPr>
          <p:cNvPr id="3" name="TextBox 2">
            <a:extLst>
              <a:ext uri="{FF2B5EF4-FFF2-40B4-BE49-F238E27FC236}">
                <a16:creationId xmlns:a16="http://schemas.microsoft.com/office/drawing/2014/main" id="{9107F157-3F8A-44AB-944E-A8D4304584E3}"/>
              </a:ext>
            </a:extLst>
          </p:cNvPr>
          <p:cNvSpPr txBox="1"/>
          <p:nvPr/>
        </p:nvSpPr>
        <p:spPr>
          <a:xfrm>
            <a:off x="158262" y="5305920"/>
            <a:ext cx="4396153" cy="646331"/>
          </a:xfrm>
          <a:prstGeom prst="rect">
            <a:avLst/>
          </a:prstGeom>
          <a:noFill/>
        </p:spPr>
        <p:txBody>
          <a:bodyPr wrap="square" rtlCol="0">
            <a:spAutoFit/>
          </a:bodyPr>
          <a:lstStyle/>
          <a:p>
            <a:r>
              <a:rPr lang="en-US" dirty="0">
                <a:highlight>
                  <a:srgbClr val="C0C0C0"/>
                </a:highlight>
              </a:rPr>
              <a:t>Presented by: </a:t>
            </a:r>
            <a:r>
              <a:rPr lang="en-US" b="1" dirty="0">
                <a:highlight>
                  <a:srgbClr val="C0C0C0"/>
                </a:highlight>
              </a:rPr>
              <a:t>Stephen Meke</a:t>
            </a:r>
          </a:p>
          <a:p>
            <a:r>
              <a:rPr lang="en-US" dirty="0">
                <a:highlight>
                  <a:srgbClr val="C0C0C0"/>
                </a:highlight>
              </a:rPr>
              <a:t>Email: </a:t>
            </a:r>
            <a:r>
              <a:rPr lang="en-US" b="1" dirty="0">
                <a:highlight>
                  <a:srgbClr val="C0C0C0"/>
                </a:highlight>
              </a:rPr>
              <a:t>stephen.meke@gmail.com</a:t>
            </a:r>
          </a:p>
        </p:txBody>
      </p:sp>
      <p:pic>
        <p:nvPicPr>
          <p:cNvPr id="4" name="Picture 3">
            <a:extLst>
              <a:ext uri="{FF2B5EF4-FFF2-40B4-BE49-F238E27FC236}">
                <a16:creationId xmlns:a16="http://schemas.microsoft.com/office/drawing/2014/main" id="{E8EC619A-968B-4E5B-8B26-1DB8A0EA29C3}"/>
              </a:ext>
            </a:extLst>
          </p:cNvPr>
          <p:cNvPicPr>
            <a:picLocks noChangeAspect="1"/>
          </p:cNvPicPr>
          <p:nvPr/>
        </p:nvPicPr>
        <p:blipFill>
          <a:blip r:embed="rId8"/>
          <a:stretch>
            <a:fillRect/>
          </a:stretch>
        </p:blipFill>
        <p:spPr>
          <a:xfrm>
            <a:off x="1" y="2074986"/>
            <a:ext cx="4800600" cy="3230934"/>
          </a:xfrm>
          <a:prstGeom prst="rect">
            <a:avLst/>
          </a:prstGeom>
        </p:spPr>
      </p:pic>
      <p:sp>
        <p:nvSpPr>
          <p:cNvPr id="8" name="TextBox 7">
            <a:extLst>
              <a:ext uri="{FF2B5EF4-FFF2-40B4-BE49-F238E27FC236}">
                <a16:creationId xmlns:a16="http://schemas.microsoft.com/office/drawing/2014/main" id="{374B9828-9BC4-4967-9ABE-714C09BD932D}"/>
              </a:ext>
            </a:extLst>
          </p:cNvPr>
          <p:cNvSpPr txBox="1"/>
          <p:nvPr/>
        </p:nvSpPr>
        <p:spPr>
          <a:xfrm>
            <a:off x="4800601" y="2215661"/>
            <a:ext cx="6964827" cy="830997"/>
          </a:xfrm>
          <a:prstGeom prst="rect">
            <a:avLst/>
          </a:prstGeom>
          <a:noFill/>
        </p:spPr>
        <p:txBody>
          <a:bodyPr wrap="square" rtlCol="0">
            <a:spAutoFit/>
          </a:bodyPr>
          <a:lstStyle/>
          <a:p>
            <a:pPr algn="ctr"/>
            <a:r>
              <a:rPr lang="en-US" sz="4800" dirty="0">
                <a:highlight>
                  <a:srgbClr val="FFFF00"/>
                </a:highlight>
              </a:rPr>
              <a:t>FIJI COUNTRY REPORT</a:t>
            </a:r>
            <a:endParaRPr lang="en-FJ" sz="4800" dirty="0">
              <a:highlight>
                <a:srgbClr val="FFFF00"/>
              </a:highlight>
            </a:endParaRPr>
          </a:p>
        </p:txBody>
      </p:sp>
    </p:spTree>
    <p:extLst>
      <p:ext uri="{BB962C8B-B14F-4D97-AF65-F5344CB8AC3E}">
        <p14:creationId xmlns:p14="http://schemas.microsoft.com/office/powerpoint/2010/main" val="78119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Fifth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7" name="TextBox 6">
            <a:extLst>
              <a:ext uri="{FF2B5EF4-FFF2-40B4-BE49-F238E27FC236}">
                <a16:creationId xmlns:a16="http://schemas.microsoft.com/office/drawing/2014/main" id="{3B360462-3483-456D-9947-35DCD981652F}"/>
              </a:ext>
            </a:extLst>
          </p:cNvPr>
          <p:cNvSpPr txBox="1"/>
          <p:nvPr/>
        </p:nvSpPr>
        <p:spPr>
          <a:xfrm>
            <a:off x="312370" y="880798"/>
            <a:ext cx="11664094" cy="6001643"/>
          </a:xfrm>
          <a:prstGeom prst="rect">
            <a:avLst/>
          </a:prstGeom>
          <a:noFill/>
        </p:spPr>
        <p:txBody>
          <a:bodyPr wrap="square">
            <a:spAutoFit/>
          </a:bodyPr>
          <a:lstStyle/>
          <a:p>
            <a:r>
              <a:rPr lang="en-GB" sz="2800" b="1" i="0" u="sng" dirty="0">
                <a:solidFill>
                  <a:srgbClr val="000000"/>
                </a:solidFill>
                <a:effectLst/>
                <a:latin typeface="Calibri" panose="020F0502020204030204" pitchFamily="34" charset="0"/>
              </a:rPr>
              <a:t>New instrumentation since 2019:</a:t>
            </a:r>
          </a:p>
          <a:p>
            <a:pPr marL="457200" indent="-457200">
              <a:buFont typeface="Arial" panose="020B0604020202020204" pitchFamily="34" charset="0"/>
              <a:buChar char="•"/>
            </a:pPr>
            <a:r>
              <a:rPr lang="en-GB" sz="2400" i="1" dirty="0">
                <a:latin typeface="Calibri" panose="020F0502020204030204" pitchFamily="34" charset="0"/>
              </a:rPr>
              <a:t>Wave Buoy off the Coral Coast:</a:t>
            </a:r>
          </a:p>
          <a:p>
            <a:pPr marL="914400" lvl="1" indent="-457200">
              <a:buFont typeface="Arial" panose="020B0604020202020204" pitchFamily="34" charset="0"/>
              <a:buChar char="•"/>
            </a:pPr>
            <a:r>
              <a:rPr lang="en-GB" sz="2400" i="1" dirty="0">
                <a:latin typeface="Calibri" panose="020F0502020204030204" pitchFamily="34" charset="0"/>
              </a:rPr>
              <a:t>Monitor Southern Ocean Swell</a:t>
            </a:r>
          </a:p>
          <a:p>
            <a:pPr marL="914400" lvl="1" indent="-457200">
              <a:buFont typeface="Arial" panose="020B0604020202020204" pitchFamily="34" charset="0"/>
              <a:buChar char="•"/>
            </a:pPr>
            <a:r>
              <a:rPr lang="en-GB" sz="2400" i="1" dirty="0">
                <a:latin typeface="Calibri" panose="020F0502020204030204" pitchFamily="34" charset="0"/>
              </a:rPr>
              <a:t>Support validation of wave Forecast</a:t>
            </a:r>
          </a:p>
          <a:p>
            <a:pPr marL="914400" lvl="1" indent="-457200">
              <a:buFont typeface="Arial" panose="020B0604020202020204" pitchFamily="34" charset="0"/>
              <a:buChar char="•"/>
            </a:pPr>
            <a:r>
              <a:rPr lang="en-GB" sz="2400" i="1" dirty="0">
                <a:latin typeface="Calibri" panose="020F0502020204030204" pitchFamily="34" charset="0"/>
              </a:rPr>
              <a:t>Provide insight on TC wave (e.g. TC Harold)</a:t>
            </a:r>
          </a:p>
          <a:p>
            <a:pPr marL="457200" indent="-457200">
              <a:buFont typeface="Arial" panose="020B0604020202020204" pitchFamily="34" charset="0"/>
              <a:buChar char="•"/>
            </a:pPr>
            <a:endParaRPr lang="en-GB" sz="2800" b="1" i="1" u="sng" dirty="0">
              <a:latin typeface="Calibri" panose="020F0502020204030204" pitchFamily="34" charset="0"/>
            </a:endParaRPr>
          </a:p>
          <a:p>
            <a:pPr marL="457200" indent="-457200">
              <a:buFont typeface="Arial" panose="020B0604020202020204" pitchFamily="34" charset="0"/>
              <a:buChar char="•"/>
            </a:pPr>
            <a:r>
              <a:rPr lang="en-GB" sz="2400" i="1" dirty="0">
                <a:latin typeface="Calibri" panose="020F0502020204030204" pitchFamily="34" charset="0"/>
              </a:rPr>
              <a:t>3 Pressure Sensors along the Coral Coast:</a:t>
            </a:r>
          </a:p>
          <a:p>
            <a:pPr marL="914400" lvl="1" indent="-457200">
              <a:buFont typeface="Arial" panose="020B0604020202020204" pitchFamily="34" charset="0"/>
              <a:buChar char="•"/>
            </a:pPr>
            <a:r>
              <a:rPr lang="en-GB" sz="2400" i="1" dirty="0">
                <a:latin typeface="Calibri" panose="020F0502020204030204" pitchFamily="34" charset="0"/>
              </a:rPr>
              <a:t>Monitor water level at the shore</a:t>
            </a:r>
          </a:p>
          <a:p>
            <a:pPr marL="914400" lvl="1" indent="-457200">
              <a:buFont typeface="Arial" panose="020B0604020202020204" pitchFamily="34" charset="0"/>
              <a:buChar char="•"/>
            </a:pPr>
            <a:r>
              <a:rPr lang="en-GB" sz="2400" i="1" dirty="0">
                <a:latin typeface="Calibri" panose="020F0502020204030204" pitchFamily="34" charset="0"/>
              </a:rPr>
              <a:t>Validate and improve inundation forecast</a:t>
            </a:r>
          </a:p>
          <a:p>
            <a:endParaRPr lang="en-GB" sz="2800" b="1" u="sng" dirty="0">
              <a:latin typeface="Calibri" panose="020F0502020204030204" pitchFamily="34" charset="0"/>
            </a:endParaRPr>
          </a:p>
          <a:p>
            <a:r>
              <a:rPr lang="en-GB" sz="2800" b="1" u="sng" dirty="0">
                <a:latin typeface="Calibri" panose="020F0502020204030204" pitchFamily="34" charset="0"/>
              </a:rPr>
              <a:t>Instrumentation in the pipeline:</a:t>
            </a:r>
            <a:endParaRPr lang="en-GB" sz="2800" u="sng" dirty="0">
              <a:latin typeface="Calibri" panose="020F0502020204030204" pitchFamily="34" charset="0"/>
            </a:endParaRPr>
          </a:p>
          <a:p>
            <a:pPr marL="457200" indent="-457200">
              <a:buFont typeface="Arial" panose="020B0604020202020204" pitchFamily="34" charset="0"/>
              <a:buChar char="•"/>
            </a:pPr>
            <a:r>
              <a:rPr lang="en-GB" sz="2400" i="1" dirty="0">
                <a:latin typeface="Calibri" panose="020F0502020204030204" pitchFamily="34" charset="0"/>
              </a:rPr>
              <a:t>Deployment of Wave Buoy off Suva:</a:t>
            </a:r>
          </a:p>
          <a:p>
            <a:pPr marL="914400" lvl="1" indent="-457200">
              <a:buFont typeface="Arial" panose="020B0604020202020204" pitchFamily="34" charset="0"/>
              <a:buChar char="•"/>
            </a:pPr>
            <a:r>
              <a:rPr lang="en-GB" sz="2400" i="1" dirty="0">
                <a:latin typeface="Calibri" panose="020F0502020204030204" pitchFamily="34" charset="0"/>
              </a:rPr>
              <a:t>Support Suva Port Authority and Shipping industry</a:t>
            </a:r>
          </a:p>
          <a:p>
            <a:pPr marL="914400" lvl="1" indent="-457200">
              <a:buFont typeface="Arial" panose="020B0604020202020204" pitchFamily="34" charset="0"/>
              <a:buChar char="•"/>
            </a:pPr>
            <a:r>
              <a:rPr lang="en-GB" sz="2400" i="1" dirty="0">
                <a:latin typeface="Calibri" panose="020F0502020204030204" pitchFamily="34" charset="0"/>
              </a:rPr>
              <a:t>Research and possibly way forward  for the region</a:t>
            </a:r>
          </a:p>
          <a:p>
            <a:pPr lvl="2"/>
            <a:r>
              <a:rPr lang="en-GB" sz="2400" i="1" dirty="0">
                <a:latin typeface="Calibri" panose="020F0502020204030204" pitchFamily="34" charset="0"/>
              </a:rPr>
              <a:t>-&gt; Compare </a:t>
            </a:r>
            <a:r>
              <a:rPr lang="en-GB" sz="2400" i="1" dirty="0" err="1">
                <a:latin typeface="Calibri" panose="020F0502020204030204" pitchFamily="34" charset="0"/>
              </a:rPr>
              <a:t>SoFar</a:t>
            </a:r>
            <a:r>
              <a:rPr lang="en-GB" sz="2400" i="1" dirty="0">
                <a:latin typeface="Calibri" panose="020F0502020204030204" pitchFamily="34" charset="0"/>
              </a:rPr>
              <a:t> and SCRIPPS light weight wave buoys</a:t>
            </a:r>
          </a:p>
        </p:txBody>
      </p:sp>
      <p:pic>
        <p:nvPicPr>
          <p:cNvPr id="3" name="Picture 2">
            <a:extLst>
              <a:ext uri="{FF2B5EF4-FFF2-40B4-BE49-F238E27FC236}">
                <a16:creationId xmlns:a16="http://schemas.microsoft.com/office/drawing/2014/main" id="{D487B967-44C2-453B-AD7A-F9313A97C7D2}"/>
              </a:ext>
            </a:extLst>
          </p:cNvPr>
          <p:cNvPicPr>
            <a:picLocks noChangeAspect="1"/>
          </p:cNvPicPr>
          <p:nvPr/>
        </p:nvPicPr>
        <p:blipFill>
          <a:blip r:embed="rId4"/>
          <a:stretch>
            <a:fillRect/>
          </a:stretch>
        </p:blipFill>
        <p:spPr>
          <a:xfrm>
            <a:off x="6931927" y="2947919"/>
            <a:ext cx="4034160" cy="1101785"/>
          </a:xfrm>
          <a:prstGeom prst="rect">
            <a:avLst/>
          </a:prstGeom>
        </p:spPr>
      </p:pic>
      <p:pic>
        <p:nvPicPr>
          <p:cNvPr id="6" name="Picture 5">
            <a:extLst>
              <a:ext uri="{FF2B5EF4-FFF2-40B4-BE49-F238E27FC236}">
                <a16:creationId xmlns:a16="http://schemas.microsoft.com/office/drawing/2014/main" id="{CA87B93A-6AAA-49EA-8D76-F148BE67AAAD}"/>
              </a:ext>
            </a:extLst>
          </p:cNvPr>
          <p:cNvPicPr>
            <a:picLocks noChangeAspect="1"/>
          </p:cNvPicPr>
          <p:nvPr/>
        </p:nvPicPr>
        <p:blipFill>
          <a:blip r:embed="rId5"/>
          <a:stretch>
            <a:fillRect/>
          </a:stretch>
        </p:blipFill>
        <p:spPr>
          <a:xfrm>
            <a:off x="9479955" y="2615424"/>
            <a:ext cx="2255397" cy="2062556"/>
          </a:xfrm>
          <a:prstGeom prst="rect">
            <a:avLst/>
          </a:prstGeom>
        </p:spPr>
      </p:pic>
      <p:pic>
        <p:nvPicPr>
          <p:cNvPr id="8" name="Picture 7">
            <a:extLst>
              <a:ext uri="{FF2B5EF4-FFF2-40B4-BE49-F238E27FC236}">
                <a16:creationId xmlns:a16="http://schemas.microsoft.com/office/drawing/2014/main" id="{DA20D18F-6E9B-4FAD-894D-A88FCD2AFE6C}"/>
              </a:ext>
            </a:extLst>
          </p:cNvPr>
          <p:cNvPicPr>
            <a:picLocks noChangeAspect="1"/>
          </p:cNvPicPr>
          <p:nvPr/>
        </p:nvPicPr>
        <p:blipFill>
          <a:blip r:embed="rId6"/>
          <a:stretch>
            <a:fillRect/>
          </a:stretch>
        </p:blipFill>
        <p:spPr>
          <a:xfrm>
            <a:off x="8949007" y="4555415"/>
            <a:ext cx="3242993" cy="2320370"/>
          </a:xfrm>
          <a:prstGeom prst="rect">
            <a:avLst/>
          </a:prstGeom>
        </p:spPr>
      </p:pic>
      <p:pic>
        <p:nvPicPr>
          <p:cNvPr id="10" name="Picture 9">
            <a:extLst>
              <a:ext uri="{FF2B5EF4-FFF2-40B4-BE49-F238E27FC236}">
                <a16:creationId xmlns:a16="http://schemas.microsoft.com/office/drawing/2014/main" id="{94927342-CB72-4C69-8D38-BA572A5A4308}"/>
              </a:ext>
            </a:extLst>
          </p:cNvPr>
          <p:cNvPicPr>
            <a:picLocks noChangeAspect="1"/>
          </p:cNvPicPr>
          <p:nvPr/>
        </p:nvPicPr>
        <p:blipFill>
          <a:blip r:embed="rId7"/>
          <a:stretch>
            <a:fillRect/>
          </a:stretch>
        </p:blipFill>
        <p:spPr>
          <a:xfrm>
            <a:off x="7420819" y="714551"/>
            <a:ext cx="4458811" cy="2067121"/>
          </a:xfrm>
          <a:prstGeom prst="rect">
            <a:avLst/>
          </a:prstGeom>
        </p:spPr>
      </p:pic>
    </p:spTree>
    <p:extLst>
      <p:ext uri="{BB962C8B-B14F-4D97-AF65-F5344CB8AC3E}">
        <p14:creationId xmlns:p14="http://schemas.microsoft.com/office/powerpoint/2010/main" val="136403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5B4901-59B6-4786-8825-077F5F1EE820}"/>
              </a:ext>
            </a:extLst>
          </p:cNvPr>
          <p:cNvSpPr>
            <a:spLocks noGrp="1"/>
          </p:cNvSpPr>
          <p:nvPr>
            <p:ph idx="1"/>
          </p:nvPr>
        </p:nvSpPr>
        <p:spPr>
          <a:xfrm>
            <a:off x="422031" y="880798"/>
            <a:ext cx="11650749" cy="5855855"/>
          </a:xfrm>
        </p:spPr>
        <p:txBody>
          <a:bodyPr>
            <a:normAutofit fontScale="55000" lnSpcReduction="20000"/>
          </a:bodyPr>
          <a:lstStyle/>
          <a:p>
            <a:pPr marL="0" indent="0">
              <a:buNone/>
            </a:pPr>
            <a:r>
              <a:rPr lang="en-AU" sz="5100" b="1" u="sng" dirty="0"/>
              <a:t>Ocean Science Capacity since 2019:</a:t>
            </a:r>
          </a:p>
          <a:p>
            <a:r>
              <a:rPr lang="en-AU" sz="4400" dirty="0">
                <a:latin typeface="Calibri" panose="020F0502020204030204" pitchFamily="34" charset="0"/>
              </a:rPr>
              <a:t>Ocean Outlook including on video </a:t>
            </a:r>
          </a:p>
          <a:p>
            <a:r>
              <a:rPr lang="en-AU" sz="4400" dirty="0">
                <a:latin typeface="Calibri" panose="020F0502020204030204" pitchFamily="34" charset="0"/>
              </a:rPr>
              <a:t>High Resolution Wave Forecast for the Southwest Fiji Waters (CIFDP project)</a:t>
            </a:r>
          </a:p>
          <a:p>
            <a:r>
              <a:rPr lang="en-AU" sz="4400" dirty="0">
                <a:latin typeface="Calibri" panose="020F0502020204030204" pitchFamily="34" charset="0"/>
              </a:rPr>
              <a:t>High Resolution Inundation Forecast for the Coral Coast areas (CIFDP Project)</a:t>
            </a:r>
          </a:p>
          <a:p>
            <a:endParaRPr lang="en-AU" sz="3200" dirty="0">
              <a:latin typeface="Calibri" panose="020F0502020204030204" pitchFamily="34" charset="0"/>
            </a:endParaRPr>
          </a:p>
          <a:p>
            <a:r>
              <a:rPr lang="en-AU" sz="4400" dirty="0">
                <a:latin typeface="Calibri" panose="020F0502020204030204" pitchFamily="34" charset="0"/>
              </a:rPr>
              <a:t>Training under CIFDP</a:t>
            </a:r>
          </a:p>
          <a:p>
            <a:endParaRPr lang="en-AU" sz="3200" dirty="0">
              <a:latin typeface="Calibri" panose="020F0502020204030204" pitchFamily="34" charset="0"/>
            </a:endParaRPr>
          </a:p>
          <a:p>
            <a:endParaRPr lang="en-AU" sz="3200" dirty="0">
              <a:latin typeface="Calibri" panose="020F0502020204030204" pitchFamily="34" charset="0"/>
            </a:endParaRPr>
          </a:p>
          <a:p>
            <a:endParaRPr lang="en-AU" sz="3200" dirty="0">
              <a:latin typeface="Calibri" panose="020F0502020204030204" pitchFamily="34" charset="0"/>
            </a:endParaRPr>
          </a:p>
          <a:p>
            <a:endParaRPr lang="en-AU" sz="3200" dirty="0">
              <a:latin typeface="Calibri" panose="020F0502020204030204" pitchFamily="34" charset="0"/>
            </a:endParaRPr>
          </a:p>
          <a:p>
            <a:endParaRPr lang="en-AU" sz="3200" dirty="0">
              <a:latin typeface="Calibri" panose="020F0502020204030204" pitchFamily="34" charset="0"/>
            </a:endParaRPr>
          </a:p>
          <a:p>
            <a:endParaRPr lang="en-AU" sz="3200" dirty="0">
              <a:latin typeface="Calibri" panose="020F0502020204030204" pitchFamily="34" charset="0"/>
            </a:endParaRPr>
          </a:p>
          <a:p>
            <a:endParaRPr lang="en-AU" sz="3200" dirty="0"/>
          </a:p>
          <a:p>
            <a:pPr marL="228600" lvl="1">
              <a:spcBef>
                <a:spcPts val="1000"/>
              </a:spcBef>
            </a:pPr>
            <a:endParaRPr lang="en-AU" sz="3200" dirty="0">
              <a:latin typeface="Calibri" panose="020F0502020204030204" pitchFamily="34" charset="0"/>
            </a:endParaRPr>
          </a:p>
          <a:p>
            <a:pPr marL="228600" lvl="1">
              <a:spcBef>
                <a:spcPts val="1000"/>
              </a:spcBef>
            </a:pPr>
            <a:endParaRPr lang="en-AU" sz="3200" dirty="0">
              <a:latin typeface="Calibri" panose="020F0502020204030204" pitchFamily="34" charset="0"/>
            </a:endParaRPr>
          </a:p>
          <a:p>
            <a:pPr marL="228600" lvl="1">
              <a:spcBef>
                <a:spcPts val="1000"/>
              </a:spcBef>
            </a:pPr>
            <a:endParaRPr lang="en-AU" sz="3200" dirty="0">
              <a:latin typeface="Calibri" panose="020F0502020204030204" pitchFamily="34" charset="0"/>
            </a:endParaRPr>
          </a:p>
          <a:p>
            <a:pPr marL="228600" lvl="1">
              <a:spcBef>
                <a:spcPts val="1000"/>
              </a:spcBef>
            </a:pPr>
            <a:r>
              <a:rPr lang="en-AU" sz="4400" dirty="0">
                <a:latin typeface="Calibri" panose="020F0502020204030204" pitchFamily="34" charset="0"/>
              </a:rPr>
              <a:t>Currently FMS has one of its senior forecaster doing MSc in TC Wave modelling in Japan</a:t>
            </a:r>
          </a:p>
          <a:p>
            <a:pPr marL="457200" lvl="1" indent="0">
              <a:buNone/>
            </a:pPr>
            <a:endParaRPr lang="en-AU" dirty="0"/>
          </a:p>
        </p:txBody>
      </p:sp>
      <p:sp>
        <p:nvSpPr>
          <p:cNvPr id="4" name="Footer Placeholder 3">
            <a:extLst>
              <a:ext uri="{FF2B5EF4-FFF2-40B4-BE49-F238E27FC236}">
                <a16:creationId xmlns:a16="http://schemas.microsoft.com/office/drawing/2014/main" id="{F5F7B949-17B7-40D1-A5F9-828A5EC25A20}"/>
              </a:ext>
            </a:extLst>
          </p:cNvPr>
          <p:cNvSpPr>
            <a:spLocks noGrp="1"/>
          </p:cNvSpPr>
          <p:nvPr>
            <p:ph type="ftr" sz="quarter" idx="11"/>
          </p:nvPr>
        </p:nvSpPr>
        <p:spPr>
          <a:xfrm>
            <a:off x="41563" y="20205"/>
            <a:ext cx="12108873"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Fifth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F358DD8C-3563-4E23-A5FA-786740BC4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graphicFrame>
        <p:nvGraphicFramePr>
          <p:cNvPr id="6" name="Table 6">
            <a:extLst>
              <a:ext uri="{FF2B5EF4-FFF2-40B4-BE49-F238E27FC236}">
                <a16:creationId xmlns:a16="http://schemas.microsoft.com/office/drawing/2014/main" id="{8958EA2C-15EB-4AA8-893F-F737712F8810}"/>
              </a:ext>
            </a:extLst>
          </p:cNvPr>
          <p:cNvGraphicFramePr>
            <a:graphicFrameLocks noGrp="1"/>
          </p:cNvGraphicFramePr>
          <p:nvPr>
            <p:extLst>
              <p:ext uri="{D42A27DB-BD31-4B8C-83A1-F6EECF244321}">
                <p14:modId xmlns:p14="http://schemas.microsoft.com/office/powerpoint/2010/main" val="876595408"/>
              </p:ext>
            </p:extLst>
          </p:nvPr>
        </p:nvGraphicFramePr>
        <p:xfrm>
          <a:off x="549516" y="3180271"/>
          <a:ext cx="10907388" cy="3008802"/>
        </p:xfrm>
        <a:graphic>
          <a:graphicData uri="http://schemas.openxmlformats.org/drawingml/2006/table">
            <a:tbl>
              <a:tblPr firstRow="1" bandRow="1">
                <a:tableStyleId>{5C22544A-7EE6-4342-B048-85BDC9FD1C3A}</a:tableStyleId>
              </a:tblPr>
              <a:tblGrid>
                <a:gridCol w="3387969">
                  <a:extLst>
                    <a:ext uri="{9D8B030D-6E8A-4147-A177-3AD203B41FA5}">
                      <a16:colId xmlns:a16="http://schemas.microsoft.com/office/drawing/2014/main" val="1483659415"/>
                    </a:ext>
                  </a:extLst>
                </a:gridCol>
                <a:gridCol w="5303520">
                  <a:extLst>
                    <a:ext uri="{9D8B030D-6E8A-4147-A177-3AD203B41FA5}">
                      <a16:colId xmlns:a16="http://schemas.microsoft.com/office/drawing/2014/main" val="1496536997"/>
                    </a:ext>
                  </a:extLst>
                </a:gridCol>
                <a:gridCol w="2215899">
                  <a:extLst>
                    <a:ext uri="{9D8B030D-6E8A-4147-A177-3AD203B41FA5}">
                      <a16:colId xmlns:a16="http://schemas.microsoft.com/office/drawing/2014/main" val="3443617677"/>
                    </a:ext>
                  </a:extLst>
                </a:gridCol>
              </a:tblGrid>
              <a:tr h="354530">
                <a:tc>
                  <a:txBody>
                    <a:bodyPr/>
                    <a:lstStyle/>
                    <a:p>
                      <a:r>
                        <a:rPr lang="en-AU" dirty="0"/>
                        <a:t>TOPIC</a:t>
                      </a:r>
                    </a:p>
                  </a:txBody>
                  <a:tcPr/>
                </a:tc>
                <a:tc>
                  <a:txBody>
                    <a:bodyPr/>
                    <a:lstStyle/>
                    <a:p>
                      <a:r>
                        <a:rPr lang="en-AU" dirty="0"/>
                        <a:t>TYPE OF TRAINING</a:t>
                      </a:r>
                    </a:p>
                  </a:txBody>
                  <a:tcPr/>
                </a:tc>
                <a:tc>
                  <a:txBody>
                    <a:bodyPr/>
                    <a:lstStyle/>
                    <a:p>
                      <a:r>
                        <a:rPr lang="en-AU" dirty="0"/>
                        <a:t>PARTICIPANTS</a:t>
                      </a:r>
                    </a:p>
                  </a:txBody>
                  <a:tcPr/>
                </a:tc>
                <a:extLst>
                  <a:ext uri="{0D108BD9-81ED-4DB2-BD59-A6C34878D82A}">
                    <a16:rowId xmlns:a16="http://schemas.microsoft.com/office/drawing/2014/main" val="289213283"/>
                  </a:ext>
                </a:extLst>
              </a:tr>
              <a:tr h="354530">
                <a:tc>
                  <a:txBody>
                    <a:bodyPr/>
                    <a:lstStyle/>
                    <a:p>
                      <a:r>
                        <a:rPr lang="en-AU" dirty="0"/>
                        <a:t>Basic Wave Modelling</a:t>
                      </a:r>
                    </a:p>
                  </a:txBody>
                  <a:tcPr/>
                </a:tc>
                <a:tc>
                  <a:txBody>
                    <a:bodyPr/>
                    <a:lstStyle/>
                    <a:p>
                      <a:r>
                        <a:rPr lang="en-AU" dirty="0"/>
                        <a:t>Workshop Training</a:t>
                      </a:r>
                    </a:p>
                  </a:txBody>
                  <a:tcPr/>
                </a:tc>
                <a:tc>
                  <a:txBody>
                    <a:bodyPr/>
                    <a:lstStyle/>
                    <a:p>
                      <a:r>
                        <a:rPr lang="en-AU" dirty="0"/>
                        <a:t>Forecasters</a:t>
                      </a:r>
                    </a:p>
                  </a:txBody>
                  <a:tcPr/>
                </a:tc>
                <a:extLst>
                  <a:ext uri="{0D108BD9-81ED-4DB2-BD59-A6C34878D82A}">
                    <a16:rowId xmlns:a16="http://schemas.microsoft.com/office/drawing/2014/main" val="2211688423"/>
                  </a:ext>
                </a:extLst>
              </a:tr>
              <a:tr h="449429">
                <a:tc>
                  <a:txBody>
                    <a:bodyPr/>
                    <a:lstStyle/>
                    <a:p>
                      <a:r>
                        <a:rPr lang="en-AU" dirty="0"/>
                        <a:t>Ocean and Coastal Processes</a:t>
                      </a:r>
                    </a:p>
                  </a:txBody>
                  <a:tcPr/>
                </a:tc>
                <a:tc>
                  <a:txBody>
                    <a:bodyPr/>
                    <a:lstStyle/>
                    <a:p>
                      <a:r>
                        <a:rPr lang="en-AU" dirty="0"/>
                        <a:t>Workshop Training</a:t>
                      </a:r>
                    </a:p>
                  </a:txBody>
                  <a:tcPr/>
                </a:tc>
                <a:tc>
                  <a:txBody>
                    <a:bodyPr/>
                    <a:lstStyle/>
                    <a:p>
                      <a:r>
                        <a:rPr lang="en-AU" dirty="0"/>
                        <a:t>Forecasters</a:t>
                      </a:r>
                    </a:p>
                  </a:txBody>
                  <a:tcPr/>
                </a:tc>
                <a:extLst>
                  <a:ext uri="{0D108BD9-81ED-4DB2-BD59-A6C34878D82A}">
                    <a16:rowId xmlns:a16="http://schemas.microsoft.com/office/drawing/2014/main" val="3710308423"/>
                  </a:ext>
                </a:extLst>
              </a:tr>
              <a:tr h="547693">
                <a:tc>
                  <a:txBody>
                    <a:bodyPr/>
                    <a:lstStyle/>
                    <a:p>
                      <a:r>
                        <a:rPr lang="en-AU" dirty="0"/>
                        <a:t>Wave Buoy Deployment</a:t>
                      </a:r>
                    </a:p>
                  </a:txBody>
                  <a:tcPr/>
                </a:tc>
                <a:tc>
                  <a:txBody>
                    <a:bodyPr/>
                    <a:lstStyle/>
                    <a:p>
                      <a:r>
                        <a:rPr lang="en-AU" dirty="0"/>
                        <a:t>Hands On Training during Deployments</a:t>
                      </a:r>
                    </a:p>
                  </a:txBody>
                  <a:tcPr/>
                </a:tc>
                <a:tc>
                  <a:txBody>
                    <a:bodyPr/>
                    <a:lstStyle/>
                    <a:p>
                      <a:r>
                        <a:rPr lang="en-AU" dirty="0"/>
                        <a:t>FMS Technician</a:t>
                      </a:r>
                    </a:p>
                  </a:txBody>
                  <a:tcPr/>
                </a:tc>
                <a:extLst>
                  <a:ext uri="{0D108BD9-81ED-4DB2-BD59-A6C34878D82A}">
                    <a16:rowId xmlns:a16="http://schemas.microsoft.com/office/drawing/2014/main" val="2706351240"/>
                  </a:ext>
                </a:extLst>
              </a:tr>
              <a:tr h="620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Water Level Monitoring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Hands On Training during retrieval and swapping of pressure sensors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FMS Technician</a:t>
                      </a:r>
                    </a:p>
                    <a:p>
                      <a:endParaRPr lang="en-AU" dirty="0"/>
                    </a:p>
                  </a:txBody>
                  <a:tcPr/>
                </a:tc>
                <a:extLst>
                  <a:ext uri="{0D108BD9-81ED-4DB2-BD59-A6C34878D82A}">
                    <a16:rowId xmlns:a16="http://schemas.microsoft.com/office/drawing/2014/main" val="3101225809"/>
                  </a:ext>
                </a:extLst>
              </a:tr>
              <a:tr h="584964">
                <a:tc>
                  <a:txBody>
                    <a:bodyPr/>
                    <a:lstStyle/>
                    <a:p>
                      <a:r>
                        <a:rPr lang="en-AU" dirty="0"/>
                        <a:t>Post TC coastal Inundation Survey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Hands On Training during Post disaster Survey after TC Harold and TC </a:t>
                      </a:r>
                      <a:r>
                        <a:rPr lang="en-AU" dirty="0" err="1"/>
                        <a:t>Yasa</a:t>
                      </a:r>
                      <a:endParaRPr lang="en-AU" dirty="0"/>
                    </a:p>
                  </a:txBody>
                  <a:tcPr/>
                </a:tc>
                <a:tc>
                  <a:txBody>
                    <a:bodyPr/>
                    <a:lstStyle/>
                    <a:p>
                      <a:r>
                        <a:rPr lang="en-AU" dirty="0"/>
                        <a:t>FMS staff</a:t>
                      </a:r>
                    </a:p>
                  </a:txBody>
                  <a:tcPr/>
                </a:tc>
                <a:extLst>
                  <a:ext uri="{0D108BD9-81ED-4DB2-BD59-A6C34878D82A}">
                    <a16:rowId xmlns:a16="http://schemas.microsoft.com/office/drawing/2014/main" val="2014603193"/>
                  </a:ext>
                </a:extLst>
              </a:tr>
            </a:tbl>
          </a:graphicData>
        </a:graphic>
      </p:graphicFrame>
    </p:spTree>
    <p:extLst>
      <p:ext uri="{BB962C8B-B14F-4D97-AF65-F5344CB8AC3E}">
        <p14:creationId xmlns:p14="http://schemas.microsoft.com/office/powerpoint/2010/main" val="303651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746AB1-9FCB-46DD-99D1-74584D974D6F}"/>
              </a:ext>
            </a:extLst>
          </p:cNvPr>
          <p:cNvSpPr>
            <a:spLocks noGrp="1"/>
          </p:cNvSpPr>
          <p:nvPr>
            <p:ph type="ftr" sz="quarter" idx="11"/>
          </p:nvPr>
        </p:nvSpPr>
        <p:spPr>
          <a:xfrm>
            <a:off x="0" y="20205"/>
            <a:ext cx="12192000"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Fifth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4D99DF85-839D-45C0-8ED8-672F4B27F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0" y="20205"/>
            <a:ext cx="860593" cy="860593"/>
          </a:xfrm>
          <a:prstGeom prst="rect">
            <a:avLst/>
          </a:prstGeom>
        </p:spPr>
      </p:pic>
      <p:sp>
        <p:nvSpPr>
          <p:cNvPr id="7" name="TextBox 6">
            <a:extLst>
              <a:ext uri="{FF2B5EF4-FFF2-40B4-BE49-F238E27FC236}">
                <a16:creationId xmlns:a16="http://schemas.microsoft.com/office/drawing/2014/main" id="{9A68F6EC-94C5-4F47-95B8-7E72D4A254FB}"/>
              </a:ext>
            </a:extLst>
          </p:cNvPr>
          <p:cNvSpPr txBox="1"/>
          <p:nvPr/>
        </p:nvSpPr>
        <p:spPr>
          <a:xfrm>
            <a:off x="812799" y="969818"/>
            <a:ext cx="11000509" cy="8525411"/>
          </a:xfrm>
          <a:prstGeom prst="rect">
            <a:avLst/>
          </a:prstGeom>
          <a:noFill/>
        </p:spPr>
        <p:txBody>
          <a:bodyPr wrap="square">
            <a:spAutoFit/>
          </a:bodyPr>
          <a:lstStyle/>
          <a:p>
            <a:r>
              <a:rPr lang="en-GB" sz="2800" b="1" i="0" u="sng" dirty="0">
                <a:solidFill>
                  <a:srgbClr val="000000"/>
                </a:solidFill>
                <a:effectLst/>
                <a:latin typeface="Calibri" panose="020F0502020204030204" pitchFamily="34" charset="0"/>
              </a:rPr>
              <a:t>What do you hope to learn or take way from this training?</a:t>
            </a:r>
          </a:p>
          <a:p>
            <a:endParaRPr lang="en-GB" sz="2800" b="1" i="0" u="sng" dirty="0">
              <a:solidFill>
                <a:srgbClr val="000000"/>
              </a:solidFill>
              <a:effectLst/>
              <a:latin typeface="Calibri" panose="020F0502020204030204" pitchFamily="34" charset="0"/>
            </a:endParaRPr>
          </a:p>
          <a:p>
            <a:pPr marL="457200" indent="-457200">
              <a:buFont typeface="Arial" panose="020B0604020202020204" pitchFamily="34" charset="0"/>
              <a:buChar char="•"/>
            </a:pPr>
            <a:r>
              <a:rPr lang="en-GB" sz="2800" i="1" dirty="0">
                <a:solidFill>
                  <a:srgbClr val="000000"/>
                </a:solidFill>
                <a:latin typeface="Calibri" panose="020F0502020204030204" pitchFamily="34" charset="0"/>
              </a:rPr>
              <a:t>The instruments used by other NMHS for ocean and wave monitoring</a:t>
            </a:r>
          </a:p>
          <a:p>
            <a:pPr marL="457200" indent="-457200">
              <a:buFont typeface="Arial" panose="020B0604020202020204" pitchFamily="34" charset="0"/>
              <a:buChar char="•"/>
            </a:pPr>
            <a:r>
              <a:rPr lang="en-GB" sz="2800" i="1" dirty="0">
                <a:solidFill>
                  <a:srgbClr val="000000"/>
                </a:solidFill>
                <a:effectLst/>
                <a:latin typeface="Calibri" panose="020F0502020204030204" pitchFamily="34" charset="0"/>
              </a:rPr>
              <a:t>The data available (resource) that could be used for real-time wave and ocean monitoring</a:t>
            </a:r>
          </a:p>
          <a:p>
            <a:pPr marL="457200" indent="-457200">
              <a:buFont typeface="Arial" panose="020B0604020202020204" pitchFamily="34" charset="0"/>
              <a:buChar char="•"/>
            </a:pPr>
            <a:r>
              <a:rPr lang="en-GB" sz="2800" i="1" dirty="0">
                <a:solidFill>
                  <a:srgbClr val="000000"/>
                </a:solidFill>
                <a:latin typeface="Calibri" panose="020F0502020204030204" pitchFamily="34" charset="0"/>
              </a:rPr>
              <a:t>The capacity of other NMHS to sustain and maintain the monitoring instruments out there.</a:t>
            </a:r>
            <a:endParaRPr lang="en-GB" sz="2800" i="1" dirty="0">
              <a:solidFill>
                <a:srgbClr val="000000"/>
              </a:solidFill>
              <a:effectLst/>
              <a:latin typeface="Calibri" panose="020F0502020204030204" pitchFamily="34" charset="0"/>
            </a:endParaRPr>
          </a:p>
          <a:p>
            <a:pPr marL="457200" indent="-457200">
              <a:buFont typeface="Arial" panose="020B0604020202020204" pitchFamily="34" charset="0"/>
              <a:buChar char="•"/>
            </a:pPr>
            <a:endParaRPr lang="en-GB" sz="2800" i="1" dirty="0">
              <a:solidFill>
                <a:srgbClr val="000000"/>
              </a:solidFill>
              <a:effectLst/>
              <a:highlight>
                <a:srgbClr val="FFFF00"/>
              </a:highlight>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329110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3A2F8AA-9ED4-4708-9270-6BC127764EC0}" type="slidenum">
              <a:rPr lang="en-AU" smtClean="0">
                <a:solidFill>
                  <a:prstClr val="white"/>
                </a:solidFill>
              </a:rPr>
              <a:pPr>
                <a:defRPr/>
              </a:pPr>
              <a:t>5</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901030" y="1676400"/>
            <a:ext cx="4923633" cy="4879126"/>
          </a:xfrm>
          <a:prstGeom prst="rect">
            <a:avLst/>
          </a:prstGeom>
        </p:spPr>
      </p:pic>
      <p:pic>
        <p:nvPicPr>
          <p:cNvPr id="6" name="Picture 5"/>
          <p:cNvPicPr>
            <a:picLocks noChangeAspect="1"/>
          </p:cNvPicPr>
          <p:nvPr/>
        </p:nvPicPr>
        <p:blipFill>
          <a:blip r:embed="rId3"/>
          <a:stretch>
            <a:fillRect/>
          </a:stretch>
        </p:blipFill>
        <p:spPr>
          <a:xfrm>
            <a:off x="7162800" y="274638"/>
            <a:ext cx="3308900" cy="3183822"/>
          </a:xfrm>
          <a:prstGeom prst="rect">
            <a:avLst/>
          </a:prstGeom>
        </p:spPr>
      </p:pic>
      <p:pic>
        <p:nvPicPr>
          <p:cNvPr id="7" name="Picture 6"/>
          <p:cNvPicPr>
            <a:picLocks noChangeAspect="1"/>
          </p:cNvPicPr>
          <p:nvPr/>
        </p:nvPicPr>
        <p:blipFill>
          <a:blip r:embed="rId4"/>
          <a:stretch>
            <a:fillRect/>
          </a:stretch>
        </p:blipFill>
        <p:spPr>
          <a:xfrm>
            <a:off x="7162800" y="3439431"/>
            <a:ext cx="3308900" cy="3358287"/>
          </a:xfrm>
          <a:prstGeom prst="rect">
            <a:avLst/>
          </a:prstGeom>
        </p:spPr>
      </p:pic>
    </p:spTree>
    <p:extLst>
      <p:ext uri="{BB962C8B-B14F-4D97-AF65-F5344CB8AC3E}">
        <p14:creationId xmlns:p14="http://schemas.microsoft.com/office/powerpoint/2010/main" val="398975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3" ma:contentTypeDescription="Create a new document." ma:contentTypeScope="" ma:versionID="3d6997ac2ab690854c8faa20de8be7f6">
  <xsd:schema xmlns:xsd="http://www.w3.org/2001/XMLSchema" xmlns:xs="http://www.w3.org/2001/XMLSchema" xmlns:p="http://schemas.microsoft.com/office/2006/metadata/properties" xmlns:ns3="8ec0b821-9e03-4938-aec6-1dcf2ecf3e10" xmlns:ns4="5e341866-7c71-43e7-8f34-3402d2b4f504" targetNamespace="http://schemas.microsoft.com/office/2006/metadata/properties" ma:root="true" ma:fieldsID="98ed515a40b18afe455038d746da1722" ns3:_="" ns4:_="">
    <xsd:import namespace="8ec0b821-9e03-4938-aec6-1dcf2ecf3e10"/>
    <xsd:import namespace="5e341866-7c71-43e7-8f34-3402d2b4f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84D69-EB04-46DD-B9B4-F1ACC3508558}">
  <ds:schemaRefs>
    <ds:schemaRef ds:uri="http://schemas.microsoft.com/sharepoint/v3/contenttype/forms"/>
  </ds:schemaRefs>
</ds:datastoreItem>
</file>

<file path=customXml/itemProps2.xml><?xml version="1.0" encoding="utf-8"?>
<ds:datastoreItem xmlns:ds="http://schemas.openxmlformats.org/officeDocument/2006/customXml" ds:itemID="{45B99CB6-075A-4259-B2F5-C50D3F9A5026}">
  <ds:schemaRefs>
    <ds:schemaRef ds:uri="http://schemas.microsoft.com/office/2006/metadata/properties"/>
    <ds:schemaRef ds:uri="8ec0b821-9e03-4938-aec6-1dcf2ecf3e10"/>
    <ds:schemaRef ds:uri="http://purl.org/dc/elements/1.1/"/>
    <ds:schemaRef ds:uri="5e341866-7c71-43e7-8f34-3402d2b4f504"/>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BD10733-0502-4FF2-BFA4-0894096C0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0b821-9e03-4938-aec6-1dcf2ecf3e10"/>
    <ds:schemaRef ds:uri="5e341866-7c71-43e7-8f34-3402d2b4f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4325</TotalTime>
  <Words>587</Words>
  <Application>Microsoft Office PowerPoint</Application>
  <PresentationFormat>Widescreen</PresentationFormat>
  <Paragraphs>99</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Zulfikar Begg</dc:creator>
  <cp:lastModifiedBy>stee knights</cp:lastModifiedBy>
  <cp:revision>32</cp:revision>
  <dcterms:created xsi:type="dcterms:W3CDTF">2021-04-29T23:16:29Z</dcterms:created>
  <dcterms:modified xsi:type="dcterms:W3CDTF">2021-05-25T08:06:03Z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