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52" r:id="rId5"/>
    <p:sldId id="256" r:id="rId6"/>
    <p:sldId id="350" r:id="rId7"/>
    <p:sldId id="351" r:id="rId8"/>
    <p:sldId id="321" r:id="rId9"/>
    <p:sldId id="258" r:id="rId10"/>
    <p:sldId id="349" r:id="rId11"/>
    <p:sldId id="344" r:id="rId12"/>
    <p:sldId id="316" r:id="rId13"/>
    <p:sldId id="331" r:id="rId14"/>
    <p:sldId id="325" r:id="rId15"/>
    <p:sldId id="304" r:id="rId16"/>
    <p:sldId id="341" r:id="rId17"/>
    <p:sldId id="332" r:id="rId18"/>
    <p:sldId id="345" r:id="rId19"/>
    <p:sldId id="346" r:id="rId20"/>
    <p:sldId id="347" r:id="rId21"/>
    <p:sldId id="329" r:id="rId22"/>
    <p:sldId id="261" r:id="rId23"/>
    <p:sldId id="323" r:id="rId24"/>
    <p:sldId id="324" r:id="rId25"/>
    <p:sldId id="353" r:id="rId26"/>
    <p:sldId id="348" r:id="rId2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C1944-ADD6-4B15-8CED-CA9A291222F6}" v="59" dt="2021-05-26T13:12:36.474"/>
    <p1510:client id="{B0F7650D-5F61-4DB8-A4DF-7137DF68D586}" v="54" dt="2021-05-26T12:36:47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1" autoAdjust="0"/>
    <p:restoredTop sz="86990" autoAdjust="0"/>
  </p:normalViewPr>
  <p:slideViewPr>
    <p:cSldViewPr snapToGrid="0" snapToObjects="1">
      <p:cViewPr varScale="1">
        <p:scale>
          <a:sx n="56" d="100"/>
          <a:sy n="56" d="100"/>
        </p:scale>
        <p:origin x="74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ng Jiang" userId="479591b0-bbdd-467b-a489-7f685e24f696" providerId="ADAL" clId="{4CFC1944-ADD6-4B15-8CED-CA9A291222F6}"/>
    <pc:docChg chg="undo redo custSel modSld">
      <pc:chgData name="Long Jiang" userId="479591b0-bbdd-467b-a489-7f685e24f696" providerId="ADAL" clId="{4CFC1944-ADD6-4B15-8CED-CA9A291222F6}" dt="2021-05-26T13:13:20.133" v="177" actId="1076"/>
      <pc:docMkLst>
        <pc:docMk/>
      </pc:docMkLst>
      <pc:sldChg chg="addSp delSp modSp modAnim">
        <pc:chgData name="Long Jiang" userId="479591b0-bbdd-467b-a489-7f685e24f696" providerId="ADAL" clId="{4CFC1944-ADD6-4B15-8CED-CA9A291222F6}" dt="2021-05-26T13:13:20.133" v="177" actId="1076"/>
        <pc:sldMkLst>
          <pc:docMk/>
          <pc:sldMk cId="0" sldId="304"/>
        </pc:sldMkLst>
        <pc:spChg chg="mod">
          <ac:chgData name="Long Jiang" userId="479591b0-bbdd-467b-a489-7f685e24f696" providerId="ADAL" clId="{4CFC1944-ADD6-4B15-8CED-CA9A291222F6}" dt="2021-05-26T13:09:55.227" v="148" actId="20577"/>
          <ac:spMkLst>
            <pc:docMk/>
            <pc:sldMk cId="0" sldId="304"/>
            <ac:spMk id="3" creationId="{1015EA4A-40F6-433A-A323-EE1A6FE6E7CF}"/>
          </ac:spMkLst>
        </pc:spChg>
        <pc:spChg chg="add mod">
          <ac:chgData name="Long Jiang" userId="479591b0-bbdd-467b-a489-7f685e24f696" providerId="ADAL" clId="{4CFC1944-ADD6-4B15-8CED-CA9A291222F6}" dt="2021-05-26T13:11:17.430" v="166" actId="164"/>
          <ac:spMkLst>
            <pc:docMk/>
            <pc:sldMk cId="0" sldId="304"/>
            <ac:spMk id="7" creationId="{DA4F97A5-6017-48E3-98D9-A1E3C0604E42}"/>
          </ac:spMkLst>
        </pc:spChg>
        <pc:grpChg chg="add mod ord">
          <ac:chgData name="Long Jiang" userId="479591b0-bbdd-467b-a489-7f685e24f696" providerId="ADAL" clId="{4CFC1944-ADD6-4B15-8CED-CA9A291222F6}" dt="2021-05-26T13:13:20.133" v="177" actId="1076"/>
          <ac:grpSpMkLst>
            <pc:docMk/>
            <pc:sldMk cId="0" sldId="304"/>
            <ac:grpSpMk id="2" creationId="{00C6D0A8-859E-4BA9-A391-D881D9E3E12C}"/>
          </ac:grpSpMkLst>
        </pc:grpChg>
        <pc:picChg chg="mod ord">
          <ac:chgData name="Long Jiang" userId="479591b0-bbdd-467b-a489-7f685e24f696" providerId="ADAL" clId="{4CFC1944-ADD6-4B15-8CED-CA9A291222F6}" dt="2021-05-26T13:13:15.065" v="176" actId="1076"/>
          <ac:picMkLst>
            <pc:docMk/>
            <pc:sldMk cId="0" sldId="304"/>
            <ac:picMk id="4" creationId="{9C5A9233-6706-4917-86BF-4C3C0DBB15FF}"/>
          </ac:picMkLst>
        </pc:picChg>
        <pc:picChg chg="add mod ord">
          <ac:chgData name="Long Jiang" userId="479591b0-bbdd-467b-a489-7f685e24f696" providerId="ADAL" clId="{4CFC1944-ADD6-4B15-8CED-CA9A291222F6}" dt="2021-05-26T13:11:17.430" v="166" actId="164"/>
          <ac:picMkLst>
            <pc:docMk/>
            <pc:sldMk cId="0" sldId="304"/>
            <ac:picMk id="6" creationId="{C8FC2A9C-9F73-4802-B678-FD2EE62A778B}"/>
          </ac:picMkLst>
        </pc:picChg>
        <pc:picChg chg="del">
          <ac:chgData name="Long Jiang" userId="479591b0-bbdd-467b-a489-7f685e24f696" providerId="ADAL" clId="{4CFC1944-ADD6-4B15-8CED-CA9A291222F6}" dt="2021-05-26T13:08:14.713" v="122" actId="478"/>
          <ac:picMkLst>
            <pc:docMk/>
            <pc:sldMk cId="0" sldId="304"/>
            <ac:picMk id="21506" creationId="{8076675A-4186-436E-9CDE-0D7C4FC9D7E3}"/>
          </ac:picMkLst>
        </pc:picChg>
      </pc:sldChg>
      <pc:sldChg chg="addSp delSp modSp modAnim">
        <pc:chgData name="Long Jiang" userId="479591b0-bbdd-467b-a489-7f685e24f696" providerId="ADAL" clId="{4CFC1944-ADD6-4B15-8CED-CA9A291222F6}" dt="2021-05-26T13:01:22.428" v="97"/>
        <pc:sldMkLst>
          <pc:docMk/>
          <pc:sldMk cId="0" sldId="321"/>
        </pc:sldMkLst>
        <pc:spChg chg="mod">
          <ac:chgData name="Long Jiang" userId="479591b0-bbdd-467b-a489-7f685e24f696" providerId="ADAL" clId="{4CFC1944-ADD6-4B15-8CED-CA9A291222F6}" dt="2021-05-26T12:59:22.013" v="74" actId="27636"/>
          <ac:spMkLst>
            <pc:docMk/>
            <pc:sldMk cId="0" sldId="321"/>
            <ac:spMk id="3" creationId="{4C8C5F5B-30A2-4E1D-AE8C-5BAAF02F374A}"/>
          </ac:spMkLst>
        </pc:spChg>
        <pc:spChg chg="add del ord">
          <ac:chgData name="Long Jiang" userId="479591b0-bbdd-467b-a489-7f685e24f696" providerId="ADAL" clId="{4CFC1944-ADD6-4B15-8CED-CA9A291222F6}" dt="2021-05-26T12:59:17.247" v="72" actId="478"/>
          <ac:spMkLst>
            <pc:docMk/>
            <pc:sldMk cId="0" sldId="321"/>
            <ac:spMk id="12" creationId="{C37D7328-E4EB-45D3-955C-3AE16B8531A4}"/>
          </ac:spMkLst>
        </pc:spChg>
        <pc:picChg chg="add del mod ord">
          <ac:chgData name="Long Jiang" userId="479591b0-bbdd-467b-a489-7f685e24f696" providerId="ADAL" clId="{4CFC1944-ADD6-4B15-8CED-CA9A291222F6}" dt="2021-05-26T12:58:05.070" v="43" actId="931"/>
          <ac:picMkLst>
            <pc:docMk/>
            <pc:sldMk cId="0" sldId="321"/>
            <ac:picMk id="7" creationId="{5C1584B8-5486-447E-B926-0B006A916FA0}"/>
          </ac:picMkLst>
        </pc:picChg>
        <pc:picChg chg="add mod ord">
          <ac:chgData name="Long Jiang" userId="479591b0-bbdd-467b-a489-7f685e24f696" providerId="ADAL" clId="{4CFC1944-ADD6-4B15-8CED-CA9A291222F6}" dt="2021-05-26T12:59:27.624" v="85" actId="1036"/>
          <ac:picMkLst>
            <pc:docMk/>
            <pc:sldMk cId="0" sldId="321"/>
            <ac:picMk id="14" creationId="{717CB903-F299-4162-8CC0-EF9CEF2408FD}"/>
          </ac:picMkLst>
        </pc:picChg>
        <pc:picChg chg="add del">
          <ac:chgData name="Long Jiang" userId="479591b0-bbdd-467b-a489-7f685e24f696" providerId="ADAL" clId="{4CFC1944-ADD6-4B15-8CED-CA9A291222F6}" dt="2021-05-26T12:58:13.953" v="51" actId="478"/>
          <ac:picMkLst>
            <pc:docMk/>
            <pc:sldMk cId="0" sldId="321"/>
            <ac:picMk id="18434" creationId="{D064BCB5-0C71-4B54-9BA8-636DDB28A929}"/>
          </ac:picMkLst>
        </pc:picChg>
      </pc:sldChg>
      <pc:sldChg chg="addSp delSp modSp modAnim">
        <pc:chgData name="Long Jiang" userId="479591b0-bbdd-467b-a489-7f685e24f696" providerId="ADAL" clId="{4CFC1944-ADD6-4B15-8CED-CA9A291222F6}" dt="2021-05-26T13:06:10.452" v="121" actId="1076"/>
        <pc:sldMkLst>
          <pc:docMk/>
          <pc:sldMk cId="2125003890" sldId="341"/>
        </pc:sldMkLst>
        <pc:spChg chg="del">
          <ac:chgData name="Long Jiang" userId="479591b0-bbdd-467b-a489-7f685e24f696" providerId="ADAL" clId="{4CFC1944-ADD6-4B15-8CED-CA9A291222F6}" dt="2021-05-26T13:05:37.537" v="118" actId="478"/>
          <ac:spMkLst>
            <pc:docMk/>
            <pc:sldMk cId="2125003890" sldId="341"/>
            <ac:spMk id="2" creationId="{1666F438-0CAE-44CA-BC89-9F32115930BF}"/>
          </ac:spMkLst>
        </pc:spChg>
        <pc:picChg chg="add mod ord">
          <ac:chgData name="Long Jiang" userId="479591b0-bbdd-467b-a489-7f685e24f696" providerId="ADAL" clId="{4CFC1944-ADD6-4B15-8CED-CA9A291222F6}" dt="2021-05-26T13:06:10.452" v="121" actId="1076"/>
          <ac:picMkLst>
            <pc:docMk/>
            <pc:sldMk cId="2125003890" sldId="341"/>
            <ac:picMk id="4" creationId="{AE16F261-A378-4A34-84F8-58CB6127FB57}"/>
          </ac:picMkLst>
        </pc:picChg>
        <pc:picChg chg="del">
          <ac:chgData name="Long Jiang" userId="479591b0-bbdd-467b-a489-7f685e24f696" providerId="ADAL" clId="{4CFC1944-ADD6-4B15-8CED-CA9A291222F6}" dt="2021-05-26T13:05:03.326" v="114" actId="478"/>
          <ac:picMkLst>
            <pc:docMk/>
            <pc:sldMk cId="2125003890" sldId="341"/>
            <ac:picMk id="5" creationId="{7CA171D9-6E0A-4731-9CF6-BBF596F86C4C}"/>
          </ac:picMkLst>
        </pc:picChg>
      </pc:sldChg>
      <pc:sldChg chg="addSp delSp modSp modAnim">
        <pc:chgData name="Long Jiang" userId="479591b0-bbdd-467b-a489-7f685e24f696" providerId="ADAL" clId="{4CFC1944-ADD6-4B15-8CED-CA9A291222F6}" dt="2021-05-26T13:03:42.069" v="113"/>
        <pc:sldMkLst>
          <pc:docMk/>
          <pc:sldMk cId="1638961795" sldId="344"/>
        </pc:sldMkLst>
        <pc:spChg chg="mod">
          <ac:chgData name="Long Jiang" userId="479591b0-bbdd-467b-a489-7f685e24f696" providerId="ADAL" clId="{4CFC1944-ADD6-4B15-8CED-CA9A291222F6}" dt="2021-05-26T13:03:01.731" v="103" actId="20577"/>
          <ac:spMkLst>
            <pc:docMk/>
            <pc:sldMk cId="1638961795" sldId="344"/>
            <ac:spMk id="11" creationId="{BF69BA40-4BE0-435B-A877-3AD5724690EB}"/>
          </ac:spMkLst>
        </pc:spChg>
        <pc:spChg chg="mod">
          <ac:chgData name="Long Jiang" userId="479591b0-bbdd-467b-a489-7f685e24f696" providerId="ADAL" clId="{4CFC1944-ADD6-4B15-8CED-CA9A291222F6}" dt="2021-05-26T13:03:06.982" v="105" actId="20577"/>
          <ac:spMkLst>
            <pc:docMk/>
            <pc:sldMk cId="1638961795" sldId="344"/>
            <ac:spMk id="12" creationId="{200BEE57-7442-4B75-8314-6ED2D6C6EBDE}"/>
          </ac:spMkLst>
        </pc:spChg>
        <pc:spChg chg="del">
          <ac:chgData name="Long Jiang" userId="479591b0-bbdd-467b-a489-7f685e24f696" providerId="ADAL" clId="{4CFC1944-ADD6-4B15-8CED-CA9A291222F6}" dt="2021-05-26T13:03:23.751" v="108" actId="478"/>
          <ac:spMkLst>
            <pc:docMk/>
            <pc:sldMk cId="1638961795" sldId="344"/>
            <ac:spMk id="14" creationId="{83D00F92-2AFC-438D-92A2-0927A4B8AB7A}"/>
          </ac:spMkLst>
        </pc:spChg>
        <pc:spChg chg="mod">
          <ac:chgData name="Long Jiang" userId="479591b0-bbdd-467b-a489-7f685e24f696" providerId="ADAL" clId="{4CFC1944-ADD6-4B15-8CED-CA9A291222F6}" dt="2021-05-26T13:03:14.892" v="107" actId="20577"/>
          <ac:spMkLst>
            <pc:docMk/>
            <pc:sldMk cId="1638961795" sldId="344"/>
            <ac:spMk id="17" creationId="{9BAC68FF-73FD-4745-AF8E-49BBA711778E}"/>
          </ac:spMkLst>
        </pc:spChg>
        <pc:picChg chg="add mod ord">
          <ac:chgData name="Long Jiang" userId="479591b0-bbdd-467b-a489-7f685e24f696" providerId="ADAL" clId="{4CFC1944-ADD6-4B15-8CED-CA9A291222F6}" dt="2021-05-26T13:02:53.776" v="101" actId="1076"/>
          <ac:picMkLst>
            <pc:docMk/>
            <pc:sldMk cId="1638961795" sldId="344"/>
            <ac:picMk id="8" creationId="{2341EECF-69EB-468E-84B7-1C6CAE566D78}"/>
          </ac:picMkLst>
        </pc:picChg>
        <pc:picChg chg="del">
          <ac:chgData name="Long Jiang" userId="479591b0-bbdd-467b-a489-7f685e24f696" providerId="ADAL" clId="{4CFC1944-ADD6-4B15-8CED-CA9A291222F6}" dt="2021-05-26T13:02:35.120" v="98" actId="478"/>
          <ac:picMkLst>
            <pc:docMk/>
            <pc:sldMk cId="1638961795" sldId="344"/>
            <ac:picMk id="18434" creationId="{D064BCB5-0C71-4B54-9BA8-636DDB28A929}"/>
          </ac:picMkLst>
        </pc:picChg>
      </pc:sldChg>
      <pc:sldChg chg="addSp delSp modSp">
        <pc:chgData name="Long Jiang" userId="479591b0-bbdd-467b-a489-7f685e24f696" providerId="ADAL" clId="{4CFC1944-ADD6-4B15-8CED-CA9A291222F6}" dt="2021-05-26T12:51:55.094" v="21" actId="1076"/>
        <pc:sldMkLst>
          <pc:docMk/>
          <pc:sldMk cId="1956098983" sldId="350"/>
        </pc:sldMkLst>
        <pc:picChg chg="add del mod">
          <ac:chgData name="Long Jiang" userId="479591b0-bbdd-467b-a489-7f685e24f696" providerId="ADAL" clId="{4CFC1944-ADD6-4B15-8CED-CA9A291222F6}" dt="2021-05-26T12:51:55.094" v="21" actId="1076"/>
          <ac:picMkLst>
            <pc:docMk/>
            <pc:sldMk cId="1956098983" sldId="350"/>
            <ac:picMk id="4" creationId="{6BD4293C-40E7-4F64-9165-9B7D749B8677}"/>
          </ac:picMkLst>
        </pc:picChg>
        <pc:picChg chg="add del">
          <ac:chgData name="Long Jiang" userId="479591b0-bbdd-467b-a489-7f685e24f696" providerId="ADAL" clId="{4CFC1944-ADD6-4B15-8CED-CA9A291222F6}" dt="2021-05-26T12:51:50.222" v="17" actId="478"/>
          <ac:picMkLst>
            <pc:docMk/>
            <pc:sldMk cId="1956098983" sldId="350"/>
            <ac:picMk id="8" creationId="{AF67DA4E-E1D6-4733-8A7F-60B5B909F34D}"/>
          </ac:picMkLst>
        </pc:picChg>
      </pc:sldChg>
      <pc:sldChg chg="addSp delSp modSp modAnim">
        <pc:chgData name="Long Jiang" userId="479591b0-bbdd-467b-a489-7f685e24f696" providerId="ADAL" clId="{4CFC1944-ADD6-4B15-8CED-CA9A291222F6}" dt="2021-05-26T12:58:12.541" v="50"/>
        <pc:sldMkLst>
          <pc:docMk/>
          <pc:sldMk cId="2355100226" sldId="351"/>
        </pc:sldMkLst>
        <pc:picChg chg="add del mod">
          <ac:chgData name="Long Jiang" userId="479591b0-bbdd-467b-a489-7f685e24f696" providerId="ADAL" clId="{4CFC1944-ADD6-4B15-8CED-CA9A291222F6}" dt="2021-05-26T12:53:18.639" v="25" actId="478"/>
          <ac:picMkLst>
            <pc:docMk/>
            <pc:sldMk cId="2355100226" sldId="351"/>
            <ac:picMk id="3" creationId="{6493A5C0-E9EE-4CD1-A442-76CAC40E6E0F}"/>
          </ac:picMkLst>
        </pc:picChg>
        <pc:picChg chg="del mod">
          <ac:chgData name="Long Jiang" userId="479591b0-bbdd-467b-a489-7f685e24f696" providerId="ADAL" clId="{4CFC1944-ADD6-4B15-8CED-CA9A291222F6}" dt="2021-05-26T12:53:27.839" v="27" actId="478"/>
          <ac:picMkLst>
            <pc:docMk/>
            <pc:sldMk cId="2355100226" sldId="351"/>
            <ac:picMk id="8" creationId="{AF67DA4E-E1D6-4733-8A7F-60B5B909F34D}"/>
          </ac:picMkLst>
        </pc:picChg>
        <pc:picChg chg="add mod ord">
          <ac:chgData name="Long Jiang" userId="479591b0-bbdd-467b-a489-7f685e24f696" providerId="ADAL" clId="{4CFC1944-ADD6-4B15-8CED-CA9A291222F6}" dt="2021-05-26T12:58:09.146" v="48" actId="171"/>
          <ac:picMkLst>
            <pc:docMk/>
            <pc:sldMk cId="2355100226" sldId="351"/>
            <ac:picMk id="19" creationId="{0C5EAD7F-D07E-4565-AD54-B049A475161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E50EAC-1784-4008-8924-539436EB85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D572C-D2C3-4C73-AA40-BCFDC5C42C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8C4DC6C-EB1F-42F2-984E-77094A2A3479}" type="datetimeFigureOut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8866E-649C-4AA3-A59D-FC7A87DF2F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81C54-9343-4042-A3A7-6A8B75E4E2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F634AF-6384-4521-AF3B-074FFE45F8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4T06:22:41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79 22543 0 0,'0'0'496'0'0,"0"0"104"0"0,-12-6 16 0 0,0-2 24 0 0,0-2-512 0 0,8-2-128 0 0,1 6 0 0 0,10-2 0 0 0,5 4-160 0 0,-3-2-48 0 0,-6-2-16 0 0,9 1-6320 0 0,5 4-1263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4T06:22:41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79 22543 0 0,'0'0'496'0'0,"0"0"104"0"0,-12-6 16 0 0,0-2 24 0 0,0-2-512 0 0,8-2-128 0 0,1 6 0 0 0,10-2 0 0 0,5 4-160 0 0,-3-2-48 0 0,-6-2-16 0 0,9 1-6320 0 0,5 4-1263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4T06:22:41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79 22543 0 0,'0'0'496'0'0,"0"0"104"0"0,-12-6 16 0 0,0-2 24 0 0,0-2-512 0 0,8-2-128 0 0,1 6 0 0 0,10-2 0 0 0,5 4-160 0 0,-3-2-48 0 0,-6-2-16 0 0,9 1-6320 0 0,5 4-1263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8T10:18:29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44 18023 0 0,'0'0'392'0'0,"-3"-11"88"0"0,-2 3 8 0 0,-3-5 24 0 0,-6 6-408 0 0,6 3-104 0 0,8 4 0 0 0,0 0 0 0 0,0 0 0 0 0,0 0 0 0 0,0 0 0 0 0,13 0 0 0 0,4 0-336 0 0,-4 0-88 0 0,-5 4-24 0 0,2 0-4623 0 0,10 4-929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14T12:40:0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11 11688 0 0,'-3'1'264'0'0,"-18"6"354"0"0,19-7-330 0 0,-1 1-189 0 0,-42 5 620 0 0,35-5-3 0 0,1-1 1 0 0,-1 2 0 0 0,1 0-1 0 0,-6 1-716 0 0,13-2 239 0 0,2-1-30 0 0,3-4-138 0 0,5 0-219 0 0,6 1-759 0 0,0-2 1 0 0,0 1-1 0 0,2-3 907 0 0,1-1-5193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C58DD6-4392-49DA-BF00-FD4C20BA53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A4EE30-CA2D-4DE4-BF98-A8FCB322EEF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A2783AE-390E-4FE9-B412-E333196ED7D6}" type="datetimeFigureOut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A407280-F59E-44EC-ACCF-0EA51A1AE8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815B364-70F2-43DB-AD75-F503A61BE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84D41-3650-4310-A39B-658B39F7DC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D3683-7D2A-41F5-A2C0-444BFAA09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BC3DD81-E9D1-4EB8-8CC7-02194F4142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3DD81-E9D1-4EB8-8CC7-02194F4142C7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137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3DD81-E9D1-4EB8-8CC7-02194F4142C7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18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3DD81-E9D1-4EB8-8CC7-02194F4142C7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536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3DD81-E9D1-4EB8-8CC7-02194F4142C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746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3DD81-E9D1-4EB8-8CC7-02194F4142C7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16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3DD81-E9D1-4EB8-8CC7-02194F4142C7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297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964914C9-3F51-4CF7-87FC-36D90A4AAC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CE0F8EE7-A394-4CE3-923F-F72AAA703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altLang="en-US" dirty="0">
                <a:ea typeface="ＭＳ Ｐゴシック" panose="020B0600070205080204" pitchFamily="34" charset="-128"/>
              </a:rPr>
              <a:t>More interesting is the regions are well represented by the network, despite being far from buoys – Great Australian Bight, Timor Sea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47BD7F8A-9605-48E5-9C5C-CC3ACD4A9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A1859B-4A42-4B31-B4DF-39BFFE629157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1CA1E007-2D4F-4586-BA42-4D8A2BD36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1613"/>
            <a:ext cx="131921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6782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2557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D7027F-6559-4BB0-B7D7-38B6E2DF8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6B13-B9C0-4F18-A5D0-39781E819366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F8B68-73DB-4D86-B131-FF8FD66F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F756DB-4777-4953-BCE1-5ED6F49D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E1F52-AC3C-4A9D-B09F-66312DB773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09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C6B60EAE-7707-4D45-8B51-AEECCD77B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1425"/>
            <a:ext cx="676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1B8DBE-A531-4B90-BFF8-36595032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973B1-9B5E-4099-A829-3C6D7648C974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A64DF6-560C-47C5-BF87-6944AEF0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8506AA-E1DA-4085-8B7E-47CFF02E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BA722-4646-41FC-AE1C-E25B2B84F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39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D8DFB3A5-64C9-4F48-B985-1AB46AE10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1425"/>
            <a:ext cx="676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41810B-AB42-41B7-AC4E-FE3E1EDE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CB92-62A7-4920-A4E4-CAB040918FBA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52D733-B651-4790-B373-E5348FAE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39479B-4B21-45FF-AE3C-F6CC7EC0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26AD-3F09-4B84-85A4-C75EBA681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44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BCB88EAE-1F00-4487-BA00-EECEB02922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1425"/>
            <a:ext cx="676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5014E8-2A0C-475F-AED9-87298FD2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76057-BBA2-4580-8673-827B83B0DE6D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BECD37-85B9-4609-AE0D-72849517E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1037F1-B0BA-4153-B971-49AB68EB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B2849-9CA4-43BD-8A42-64A771886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4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ED220646-5A5D-4497-9D92-03D41EB0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1425"/>
            <a:ext cx="676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0557A9-147D-44B2-8F69-0EFB4F7D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DD274-CF58-4CEB-B97E-D4D7E8CEDD4C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33DCD9-1F5F-4774-9724-C1568EB8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FC63C5-6307-4AD9-8F06-E297FA8FD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89FA2-03C6-424A-9464-0C036B09C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15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wmo-logoAcronym.jpg">
            <a:extLst>
              <a:ext uri="{FF2B5EF4-FFF2-40B4-BE49-F238E27FC236}">
                <a16:creationId xmlns:a16="http://schemas.microsoft.com/office/drawing/2014/main" id="{5118843B-9960-45E6-A5A6-FABE33916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1425"/>
            <a:ext cx="676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F3011F2-9EA9-4C4B-AB67-F39123E2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2C930-84A9-4C12-8548-213238C62AB5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DA13E9C-C251-4D5F-8063-74D8CFE6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4CE27-70C4-476B-BF7E-36F5DE74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8A759-E8BB-42FB-A4FB-FF0021DBE4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64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wmo-logoAcronym.jpg">
            <a:extLst>
              <a:ext uri="{FF2B5EF4-FFF2-40B4-BE49-F238E27FC236}">
                <a16:creationId xmlns:a16="http://schemas.microsoft.com/office/drawing/2014/main" id="{DAC577C8-8E08-4099-80C4-4FD5196D9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1425"/>
            <a:ext cx="676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407CDB4-013A-4082-BC85-E41D2A01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C86BE-F959-4F49-B624-1C331EB8769C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334DA3-9786-4305-8088-DC881A25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9F2D7FC-C25E-4738-B0C6-23D4E60A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9BD26-9347-4FE1-92AB-3A6BF369F7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09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6" descr="wmo-logoAcronym.jpg">
            <a:extLst>
              <a:ext uri="{FF2B5EF4-FFF2-40B4-BE49-F238E27FC236}">
                <a16:creationId xmlns:a16="http://schemas.microsoft.com/office/drawing/2014/main" id="{8D5E28D7-C00D-431F-8DDD-A2DC85D24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1425"/>
            <a:ext cx="676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5A07A-EC7A-487A-B2C1-0E55269D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816E-6896-4366-9BD7-E6827635DEDA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55408-BF14-44AD-9C2D-8C20F1E84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361C-A0FA-4F4D-A307-AF7D6B43A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86028-417C-49D8-89C5-087F01A84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366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 descr="wmo-logoAcronym.jpg">
            <a:extLst>
              <a:ext uri="{FF2B5EF4-FFF2-40B4-BE49-F238E27FC236}">
                <a16:creationId xmlns:a16="http://schemas.microsoft.com/office/drawing/2014/main" id="{77A53461-4D2C-420F-95BF-038D2486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1425"/>
            <a:ext cx="676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FE0339-BE2B-4E78-9820-1885DCA8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DA112-7D9B-4802-A0AD-A512353C8374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52AD9E3-ED3C-400A-A0BE-CC6896B3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ADBFA9-96CD-4331-8AB1-3B96921E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87434-6CAD-4F47-AD02-B23F53866F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54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wmo-logoAcronym.jpg">
            <a:extLst>
              <a:ext uri="{FF2B5EF4-FFF2-40B4-BE49-F238E27FC236}">
                <a16:creationId xmlns:a16="http://schemas.microsoft.com/office/drawing/2014/main" id="{001D1AA0-F6C6-49AD-93B5-141BAC8F91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1425"/>
            <a:ext cx="676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8BEAA0D-94CF-4A51-916D-E0200349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B44C-D0FB-4263-B8D8-01003BA97F4A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2DFF2B-37B1-46FA-96FA-D20FF666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4CABF8-1375-4502-B0A5-525F2749C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BB0A7-553E-472C-89CC-42EB28F1D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46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wmo-logoAcronym.jpg">
            <a:extLst>
              <a:ext uri="{FF2B5EF4-FFF2-40B4-BE49-F238E27FC236}">
                <a16:creationId xmlns:a16="http://schemas.microsoft.com/office/drawing/2014/main" id="{507DC8F6-8046-4B5B-97C5-EF8032FB66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1425"/>
            <a:ext cx="676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AFD5D92-E387-4204-8C63-A6BF1C89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12B74-5F9B-4646-9B77-FCDE6539E95C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2EE1F20-258D-4536-9BCD-C975A59AC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853AC48-BCFE-4DFE-AC61-B1BB7772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8E7F1-5DAC-4F5D-B062-C89B9396C1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9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8DDCD0-9974-4A5B-B5B3-A227D9632E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4252DA5-6E86-415D-AD25-FE795410DD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219A9-6CC5-4714-BEBA-B3A170445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2BBF58A-0C0E-47CF-B51A-E48A12789807}" type="datetime1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D08AC-E71D-4EE5-864A-E907A6A03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88F56-A433-4137-98E6-F90DA1E83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C09E61-D73D-4880-B6ED-34278AB0D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10" Type="http://schemas.openxmlformats.org/officeDocument/2006/relationships/image" Target="../media/image10.png"/><Relationship Id="rId4" Type="http://schemas.openxmlformats.org/officeDocument/2006/relationships/customXml" Target="../ink/ink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CAC4EB-7043-4612-9792-CBE70820F022}"/>
              </a:ext>
            </a:extLst>
          </p:cNvPr>
          <p:cNvSpPr txBox="1"/>
          <p:nvPr/>
        </p:nvSpPr>
        <p:spPr>
          <a:xfrm>
            <a:off x="1496291" y="292166"/>
            <a:ext cx="61514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1" i="0" dirty="0">
                <a:solidFill>
                  <a:srgbClr val="244691"/>
                </a:solidFill>
                <a:effectLst/>
                <a:cs typeface="Arial" panose="020B0604020202020204" pitchFamily="34" charset="0"/>
              </a:rPr>
              <a:t>Fifth Data Buoy Cooperation Panel Pacific Islands Training Workshop on Ocean Observations and Data Applications </a:t>
            </a:r>
          </a:p>
          <a:p>
            <a:pPr algn="ctr"/>
            <a:endParaRPr lang="en-AU" sz="2800" b="1" dirty="0">
              <a:solidFill>
                <a:srgbClr val="244691"/>
              </a:solidFill>
              <a:cs typeface="Arial" panose="020B0604020202020204" pitchFamily="34" charset="0"/>
            </a:endParaRPr>
          </a:p>
          <a:p>
            <a:pPr algn="ctr"/>
            <a:r>
              <a:rPr lang="en-AU" sz="2800" b="1" i="0" dirty="0">
                <a:solidFill>
                  <a:srgbClr val="244691"/>
                </a:solidFill>
                <a:effectLst/>
                <a:cs typeface="Arial" panose="020B0604020202020204" pitchFamily="34" charset="0"/>
              </a:rPr>
              <a:t>DBCP-PI-5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25961A2-5D4D-4167-BFB4-683D376CE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2973143" y="3886200"/>
            <a:ext cx="31977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D2F8ABB-C9A6-44D9-BF38-872375A20FF3}"/>
              </a:ext>
            </a:extLst>
          </p:cNvPr>
          <p:cNvSpPr txBox="1">
            <a:spLocks/>
          </p:cNvSpPr>
          <p:nvPr/>
        </p:nvSpPr>
        <p:spPr bwMode="auto">
          <a:xfrm>
            <a:off x="100971" y="2969822"/>
            <a:ext cx="3140994" cy="1752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Boris Kelly-Gerreyn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Chair DBCP</a:t>
            </a:r>
          </a:p>
          <a:p>
            <a:pPr eaLnBrk="1" hangingPunct="1">
              <a:buFont typeface="Arial" charset="0"/>
              <a:buNone/>
              <a:defRPr/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Bureau of Meteorology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Australia</a:t>
            </a:r>
          </a:p>
          <a:p>
            <a:pPr eaLnBrk="1" hangingPunct="1">
              <a:buFont typeface="Arial" charset="0"/>
              <a:buNone/>
              <a:defRPr/>
            </a:pP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67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BF3D31-32D0-4D1E-8D54-77CD2107E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" r="13534" b="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6F8AE0-E912-4064-83BE-B1F65900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63" y="5350937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hangingPunct="1"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Capacity Development - Next PI-4 @ OceanObs19</a:t>
            </a:r>
          </a:p>
        </p:txBody>
      </p:sp>
    </p:spTree>
    <p:extLst>
      <p:ext uri="{BB962C8B-B14F-4D97-AF65-F5344CB8AC3E}">
        <p14:creationId xmlns:p14="http://schemas.microsoft.com/office/powerpoint/2010/main" val="534178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7E54DBFB-9051-4570-9CDA-308DBE1ED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60338"/>
            <a:ext cx="8213725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A6F1BF54-8830-4007-B1C7-DD6769349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03238"/>
            <a:ext cx="407511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AU" altLang="en-US" sz="3600" dirty="0"/>
              <a:t>Vandalism in Brazil</a:t>
            </a: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71812277-C3DB-4DB9-B722-54349A64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507" y="5468938"/>
            <a:ext cx="3690385" cy="830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AU" altLang="en-US" sz="1200" b="1" dirty="0">
                <a:latin typeface="Arial-BoldMT"/>
              </a:rPr>
              <a:t>Brazil National Report</a:t>
            </a:r>
          </a:p>
          <a:p>
            <a:r>
              <a:rPr lang="en-AU" altLang="en-US" sz="1200" b="1" dirty="0">
                <a:latin typeface="Arial-BoldMT"/>
              </a:rPr>
              <a:t>DBCP – NO.34, Cape Town, 23-26 October 2018</a:t>
            </a:r>
          </a:p>
          <a:p>
            <a:r>
              <a:rPr lang="pt-BR" altLang="en-US" sz="1200" b="1" dirty="0">
                <a:latin typeface="Arial-BoldMT"/>
              </a:rPr>
              <a:t>Cdr. Paulo Roberto COSTA JUNIOR</a:t>
            </a:r>
          </a:p>
          <a:p>
            <a:r>
              <a:rPr lang="en-AU" altLang="en-US" sz="1200" b="1" dirty="0">
                <a:latin typeface="Arial-BoldMT"/>
              </a:rPr>
              <a:t>Brazilian Navy Hydrographic </a:t>
            </a:r>
            <a:r>
              <a:rPr lang="en-AU" altLang="en-US" sz="1200" b="1" dirty="0" err="1">
                <a:latin typeface="Arial-BoldMT"/>
              </a:rPr>
              <a:t>Center</a:t>
            </a:r>
            <a:endParaRPr lang="en-AU" alt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91A1AC-5E17-44B9-94E9-A0410CDE5C3F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1015EA4A-40F6-433A-A323-EE1A6FE6E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048" y="123031"/>
            <a:ext cx="641902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AU" altLang="en-US" sz="3600" dirty="0"/>
              <a:t>Vandalism Events 2019-2020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C6D0A8-859E-4BA9-A391-D881D9E3E12C}"/>
              </a:ext>
            </a:extLst>
          </p:cNvPr>
          <p:cNvGrpSpPr/>
          <p:nvPr/>
        </p:nvGrpSpPr>
        <p:grpSpPr>
          <a:xfrm>
            <a:off x="295037" y="251006"/>
            <a:ext cx="8553925" cy="6097839"/>
            <a:chOff x="176596" y="760161"/>
            <a:chExt cx="8553925" cy="6097839"/>
          </a:xfrm>
        </p:grpSpPr>
        <p:pic>
          <p:nvPicPr>
            <p:cNvPr id="6" name="Picture 2" descr="C:\Users\odc\Desktop\DBCP\2020-DBCP_Vandalism.png">
              <a:extLst>
                <a:ext uri="{FF2B5EF4-FFF2-40B4-BE49-F238E27FC236}">
                  <a16:creationId xmlns:a16="http://schemas.microsoft.com/office/drawing/2014/main" id="{C8FC2A9C-9F73-4802-B678-FD2EE62A77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6596" y="760161"/>
              <a:ext cx="8553925" cy="6047244"/>
            </a:xfrm>
            <a:prstGeom prst="rect">
              <a:avLst/>
            </a:prstGeom>
            <a:no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4F97A5-6017-48E3-98D9-A1E3C0604E42}"/>
                </a:ext>
              </a:extLst>
            </p:cNvPr>
            <p:cNvSpPr txBox="1"/>
            <p:nvPr/>
          </p:nvSpPr>
          <p:spPr>
            <a:xfrm>
              <a:off x="1244048" y="6150114"/>
              <a:ext cx="59588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dirty="0"/>
                <a:t>12 Member countries</a:t>
              </a:r>
            </a:p>
            <a:p>
              <a:pPr algn="ctr"/>
              <a:r>
                <a:rPr lang="en-IN" sz="2000" dirty="0"/>
                <a:t>135 Incidents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A046540-C226-4B5A-AF28-00551804C318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A9233-6706-4917-86BF-4C3C0DBB1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658" y="769362"/>
            <a:ext cx="3891448" cy="49498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16F261-A378-4A34-84F8-58CB6127F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922" y="-116320"/>
            <a:ext cx="9144000" cy="6465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A1AC0-3FD7-43EE-91CD-90B0C02EA620}"/>
              </a:ext>
            </a:extLst>
          </p:cNvPr>
          <p:cNvSpPr txBox="1"/>
          <p:nvPr/>
        </p:nvSpPr>
        <p:spPr>
          <a:xfrm>
            <a:off x="1829903" y="-16654"/>
            <a:ext cx="5484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Coverage gaps – e.g. pressure…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4DD0CA-E059-4FFE-97DF-5A634B6BA5BC}"/>
              </a:ext>
            </a:extLst>
          </p:cNvPr>
          <p:cNvGrpSpPr/>
          <p:nvPr/>
        </p:nvGrpSpPr>
        <p:grpSpPr>
          <a:xfrm>
            <a:off x="584515" y="1828800"/>
            <a:ext cx="7817126" cy="2380422"/>
            <a:chOff x="584515" y="1828800"/>
            <a:chExt cx="7817126" cy="238042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599EF6E-2CB2-4FA6-A500-02BF6076D154}"/>
                </a:ext>
              </a:extLst>
            </p:cNvPr>
            <p:cNvSpPr/>
            <p:nvPr/>
          </p:nvSpPr>
          <p:spPr>
            <a:xfrm>
              <a:off x="2450942" y="1828800"/>
              <a:ext cx="3412671" cy="15621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D7D5A8-7A27-432A-B165-CD6F0A33E6F1}"/>
                </a:ext>
              </a:extLst>
            </p:cNvPr>
            <p:cNvGrpSpPr/>
            <p:nvPr/>
          </p:nvGrpSpPr>
          <p:grpSpPr>
            <a:xfrm>
              <a:off x="584515" y="2271090"/>
              <a:ext cx="7817126" cy="1938132"/>
              <a:chOff x="584515" y="2271090"/>
              <a:chExt cx="7817126" cy="193813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5148414-3C1F-4369-A6DD-584838598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9917" y="2271090"/>
                <a:ext cx="1411357" cy="98690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AB50309-8D5C-4D99-84AA-7A58FE18B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4515" y="3715771"/>
                <a:ext cx="7817126" cy="493451"/>
              </a:xfrm>
              <a:prstGeom prst="rect">
                <a:avLst/>
              </a:prstGeom>
            </p:spPr>
          </p:pic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BFA9F-BEC1-493A-99D6-0AF44975AC13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500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D687F0-F5F9-4838-8672-85196485C141}"/>
              </a:ext>
            </a:extLst>
          </p:cNvPr>
          <p:cNvSpPr txBox="1"/>
          <p:nvPr/>
        </p:nvSpPr>
        <p:spPr>
          <a:xfrm>
            <a:off x="1615092" y="1922815"/>
            <a:ext cx="601639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400" dirty="0"/>
              <a:t>New technologies</a:t>
            </a:r>
          </a:p>
          <a:p>
            <a:pPr algn="ctr"/>
            <a:endParaRPr lang="en-AU" sz="4400" dirty="0"/>
          </a:p>
          <a:p>
            <a:pPr algn="ctr"/>
            <a:r>
              <a:rPr lang="en-AU" sz="3200" dirty="0"/>
              <a:t>Adoption via GOOS FOO model</a:t>
            </a:r>
          </a:p>
          <a:p>
            <a:pPr algn="ctr"/>
            <a:endParaRPr lang="en-AU" sz="3200" dirty="0"/>
          </a:p>
          <a:p>
            <a:pPr algn="ctr"/>
            <a:r>
              <a:rPr lang="en-AU" sz="3200" dirty="0"/>
              <a:t>concept – pilot – mature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ED44F4-56E0-4DB0-9924-B64622E73F12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236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8D924-4060-4C9F-B47F-ADBCA174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607" y="1219199"/>
            <a:ext cx="3511948" cy="3711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D6778-4C2E-4587-9108-D594D8E45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473" y="5086225"/>
            <a:ext cx="2400847" cy="11051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8BB17F-EB6C-406A-81A9-FD0EE0E4A913}"/>
              </a:ext>
            </a:extLst>
          </p:cNvPr>
          <p:cNvSpPr/>
          <p:nvPr/>
        </p:nvSpPr>
        <p:spPr>
          <a:xfrm>
            <a:off x="204950" y="204980"/>
            <a:ext cx="5912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333333"/>
                </a:solidFill>
                <a:latin typeface="Open Sans"/>
              </a:rPr>
              <a:t>High resolution sea surface temperature buoys for climate studies</a:t>
            </a:r>
            <a:endParaRPr lang="en-AU" sz="2400" dirty="0"/>
          </a:p>
        </p:txBody>
      </p:sp>
      <p:pic>
        <p:nvPicPr>
          <p:cNvPr id="8" name="Picture 1" descr="image002">
            <a:extLst>
              <a:ext uri="{FF2B5EF4-FFF2-40B4-BE49-F238E27FC236}">
                <a16:creationId xmlns:a16="http://schemas.microsoft.com/office/drawing/2014/main" id="{D9D4D9AE-B514-4712-83DF-C8D2DBF72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1"/>
          <a:stretch/>
        </p:blipFill>
        <p:spPr bwMode="auto">
          <a:xfrm>
            <a:off x="302415" y="2601308"/>
            <a:ext cx="4516578" cy="22255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096C62-3505-4271-AD25-1EE55DDEBC9A}"/>
              </a:ext>
            </a:extLst>
          </p:cNvPr>
          <p:cNvSpPr/>
          <p:nvPr/>
        </p:nvSpPr>
        <p:spPr>
          <a:xfrm>
            <a:off x="246993" y="13904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i="1" dirty="0"/>
              <a:t>Will better drifter SST improve satellite SST retrievals?  (Sentinel-3)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13EFE9-47E3-4D60-95CE-1AFF830CEABA}"/>
              </a:ext>
            </a:extLst>
          </p:cNvPr>
          <p:cNvSpPr/>
          <p:nvPr/>
        </p:nvSpPr>
        <p:spPr>
          <a:xfrm>
            <a:off x="204950" y="5290179"/>
            <a:ext cx="512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Poli et al., 2019 (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Sci</a:t>
            </a:r>
            <a:r>
              <a:rPr lang="fr-FR" dirty="0"/>
              <a:t>., 15, 199-214, 2019)</a:t>
            </a:r>
            <a:endParaRPr lang="en-A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90178C-9E2E-4A05-8852-52A6C671877B}"/>
              </a:ext>
            </a:extLst>
          </p:cNvPr>
          <p:cNvSpPr/>
          <p:nvPr/>
        </p:nvSpPr>
        <p:spPr>
          <a:xfrm>
            <a:off x="204949" y="5753527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Uncertainty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0.01K</a:t>
            </a:r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59A596-3F11-4880-B00F-3D1AF3433C6E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832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8BB17F-EB6C-406A-81A9-FD0EE0E4A913}"/>
              </a:ext>
            </a:extLst>
          </p:cNvPr>
          <p:cNvSpPr/>
          <p:nvPr/>
        </p:nvSpPr>
        <p:spPr>
          <a:xfrm>
            <a:off x="204950" y="204980"/>
            <a:ext cx="8545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333333"/>
                </a:solidFill>
                <a:latin typeface="Open Sans"/>
              </a:rPr>
              <a:t>Directional Wave Spectra Drifting Buoy –</a:t>
            </a:r>
          </a:p>
          <a:p>
            <a:r>
              <a:rPr lang="en-AU" sz="2400" b="1" dirty="0">
                <a:solidFill>
                  <a:srgbClr val="333333"/>
                </a:solidFill>
                <a:latin typeface="Open Sans"/>
              </a:rPr>
              <a:t>Towards a new era of global ocean wave measurements</a:t>
            </a:r>
            <a:endParaRPr lang="en-AU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013F4B-EA54-4C03-A201-BBE48377BE40}"/>
              </a:ext>
            </a:extLst>
          </p:cNvPr>
          <p:cNvSpPr/>
          <p:nvPr/>
        </p:nvSpPr>
        <p:spPr>
          <a:xfrm>
            <a:off x="302415" y="6258910"/>
            <a:ext cx="8521019" cy="59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823EBA-9C10-4793-9439-0902AB3F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188" y="1137661"/>
            <a:ext cx="4294399" cy="30120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096C62-3505-4271-AD25-1EE55DDEBC9A}"/>
              </a:ext>
            </a:extLst>
          </p:cNvPr>
          <p:cNvSpPr/>
          <p:nvPr/>
        </p:nvSpPr>
        <p:spPr>
          <a:xfrm>
            <a:off x="302415" y="2413337"/>
            <a:ext cx="5017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Uses GPS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Trialled</a:t>
            </a:r>
            <a:r>
              <a:rPr lang="en-US" i="1" dirty="0"/>
              <a:t> against </a:t>
            </a:r>
            <a:r>
              <a:rPr lang="en-US" i="1" dirty="0" err="1"/>
              <a:t>Datawell</a:t>
            </a:r>
            <a:r>
              <a:rPr lang="en-US" i="1" dirty="0"/>
              <a:t> buoys in many locations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Planning to rollout to a global array of 500 or so over next 5 years.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4BEAA-47B7-472F-BDF5-9B13A4FFFFDD}"/>
              </a:ext>
            </a:extLst>
          </p:cNvPr>
          <p:cNvSpPr/>
          <p:nvPr/>
        </p:nvSpPr>
        <p:spPr>
          <a:xfrm>
            <a:off x="302415" y="5635125"/>
            <a:ext cx="6991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Luca </a:t>
            </a:r>
            <a:r>
              <a:rPr lang="en-US" i="1" dirty="0" err="1"/>
              <a:t>Centurioni</a:t>
            </a:r>
            <a:r>
              <a:rPr lang="en-US" i="1" dirty="0"/>
              <a:t> and Lancelot </a:t>
            </a:r>
            <a:r>
              <a:rPr lang="en-US" i="1" dirty="0" err="1"/>
              <a:t>Braasch</a:t>
            </a:r>
            <a:endParaRPr lang="en-US" i="1" dirty="0"/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Langrangian</a:t>
            </a:r>
            <a:r>
              <a:rPr lang="en-US" i="1" dirty="0"/>
              <a:t> Drifter Lab @ Scripps Institution of Oceanography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DCEE56-ABE1-4803-96E4-115C65211C87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211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8BB17F-EB6C-406A-81A9-FD0EE0E4A913}"/>
              </a:ext>
            </a:extLst>
          </p:cNvPr>
          <p:cNvSpPr/>
          <p:nvPr/>
        </p:nvSpPr>
        <p:spPr>
          <a:xfrm>
            <a:off x="204950" y="204980"/>
            <a:ext cx="5912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333333"/>
                </a:solidFill>
                <a:latin typeface="Open Sans"/>
              </a:rPr>
              <a:t>Tsunami detection needs you!</a:t>
            </a:r>
            <a:endParaRPr lang="en-AU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96C62-3505-4271-AD25-1EE55DDEBC9A}"/>
              </a:ext>
            </a:extLst>
          </p:cNvPr>
          <p:cNvSpPr/>
          <p:nvPr/>
        </p:nvSpPr>
        <p:spPr>
          <a:xfrm>
            <a:off x="246993" y="1390430"/>
            <a:ext cx="31005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/>
              <a:t>Calling </a:t>
            </a:r>
          </a:p>
          <a:p>
            <a:pPr marL="0" indent="0">
              <a:buNone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Artists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Engineers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Scientists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Mathematicians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Data scientists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Geophysicists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Architects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Anyone with an interest!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013F4B-EA54-4C03-A201-BBE48377BE40}"/>
              </a:ext>
            </a:extLst>
          </p:cNvPr>
          <p:cNvSpPr/>
          <p:nvPr/>
        </p:nvSpPr>
        <p:spPr>
          <a:xfrm>
            <a:off x="302415" y="6258910"/>
            <a:ext cx="8521019" cy="59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4303AE-1C05-40CD-810B-CC70F0ABF4D1}"/>
              </a:ext>
            </a:extLst>
          </p:cNvPr>
          <p:cNvSpPr/>
          <p:nvPr/>
        </p:nvSpPr>
        <p:spPr>
          <a:xfrm>
            <a:off x="302415" y="5335580"/>
            <a:ext cx="8521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/>
              <a:t>The DBCP wants to host a workshop to design a new way of detecting tsunamis – within 12 months.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948FF60-A900-410D-8399-F8F510CF3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7722164" y="5602296"/>
            <a:ext cx="1337072" cy="124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2AABE4-A8AB-45D6-9C5D-940AD2026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33" y="918476"/>
            <a:ext cx="5285157" cy="393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88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D687F0-F5F9-4838-8672-85196485C141}"/>
              </a:ext>
            </a:extLst>
          </p:cNvPr>
          <p:cNvSpPr txBox="1"/>
          <p:nvPr/>
        </p:nvSpPr>
        <p:spPr>
          <a:xfrm>
            <a:off x="402413" y="2474608"/>
            <a:ext cx="84417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400" dirty="0"/>
              <a:t>Tools that we develop and share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8503D-A35E-4896-AE57-3CE94239E1DE}"/>
              </a:ext>
            </a:extLst>
          </p:cNvPr>
          <p:cNvSpPr txBox="1"/>
          <p:nvPr/>
        </p:nvSpPr>
        <p:spPr>
          <a:xfrm>
            <a:off x="2707198" y="251384"/>
            <a:ext cx="4136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400" dirty="0"/>
              <a:t>The DBCP Way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C468D7-058C-487D-BA7F-589E6DF35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4044224" y="1192924"/>
            <a:ext cx="1337072" cy="124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39ED20-FBCF-4CB0-A737-D33280486B9C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8665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7F3A42F4-9393-40C8-8538-A6F47FB41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39" y="99943"/>
            <a:ext cx="7685434" cy="993775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 optimal deployment – drifters</a:t>
            </a:r>
            <a:b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Beware of death zones!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5B270A06-2A2C-47AA-9780-8F361476C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125663"/>
            <a:ext cx="469582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>
            <a:extLst>
              <a:ext uri="{FF2B5EF4-FFF2-40B4-BE49-F238E27FC236}">
                <a16:creationId xmlns:a16="http://schemas.microsoft.com/office/drawing/2014/main" id="{55C968CA-D603-4A3F-855C-6BD480EAC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058988"/>
            <a:ext cx="4462463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675B19EC-3D6F-4E30-AD07-E3FE09CD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t="3758" r="15659" b="9718"/>
          <a:stretch>
            <a:fillRect/>
          </a:stretch>
        </p:blipFill>
        <p:spPr bwMode="auto">
          <a:xfrm>
            <a:off x="7737475" y="947738"/>
            <a:ext cx="129698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D5A3DF-1B37-4D48-914D-17C019B3D112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3B0C441E-BC99-4EBA-8D16-DB0045FE4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600" y="2693987"/>
            <a:ext cx="7772400" cy="1470025"/>
          </a:xfrm>
        </p:spPr>
        <p:txBody>
          <a:bodyPr/>
          <a:lstStyle/>
          <a:p>
            <a:pPr eaLnBrk="1" hangingPunct="1"/>
            <a:r>
              <a:rPr lang="en-AU" altLang="en-US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Data Buoy Cooperation Panel  </a:t>
            </a:r>
            <a:b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Global coordination of deployment, operations and technology of surface ocean observations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AC1FA1-81C6-47D3-BA29-103A76B02C01}"/>
                  </a:ext>
                </a:extLst>
              </p14:cNvPr>
              <p14:cNvContentPartPr/>
              <p14:nvPr/>
            </p14:nvContentPartPr>
            <p14:xfrm>
              <a:off x="-41376" y="-401384"/>
              <a:ext cx="21960" cy="28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AC1FA1-81C6-47D3-BA29-103A76B02C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50376" y="-410384"/>
                <a:ext cx="39600" cy="460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6A2B939-630D-4777-B76A-C4CA72C4279F}"/>
              </a:ext>
            </a:extLst>
          </p:cNvPr>
          <p:cNvSpPr/>
          <p:nvPr/>
        </p:nvSpPr>
        <p:spPr>
          <a:xfrm>
            <a:off x="3158836" y="218209"/>
            <a:ext cx="3044537" cy="9351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B9804E2-E052-4597-971C-7E1A04A8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3546234" y="0"/>
            <a:ext cx="2051532" cy="19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>
            <a:extLst>
              <a:ext uri="{FF2B5EF4-FFF2-40B4-BE49-F238E27FC236}">
                <a16:creationId xmlns:a16="http://schemas.microsoft.com/office/drawing/2014/main" id="{46799228-CC8A-49EF-8235-0EA6324C9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r="7391"/>
          <a:stretch>
            <a:fillRect/>
          </a:stretch>
        </p:blipFill>
        <p:spPr bwMode="auto">
          <a:xfrm>
            <a:off x="325438" y="1793875"/>
            <a:ext cx="6008687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1">
            <a:extLst>
              <a:ext uri="{FF2B5EF4-FFF2-40B4-BE49-F238E27FC236}">
                <a16:creationId xmlns:a16="http://schemas.microsoft.com/office/drawing/2014/main" id="{4F8D26BA-55C2-4FEE-AA15-A87719222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27" y="175036"/>
            <a:ext cx="8783707" cy="993775"/>
          </a:xfrm>
        </p:spPr>
        <p:txBody>
          <a:bodyPr/>
          <a:lstStyle/>
          <a:p>
            <a:pPr defTabSz="725488"/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 optimal network design - wave buoys</a:t>
            </a:r>
          </a:p>
        </p:txBody>
      </p:sp>
      <p:sp>
        <p:nvSpPr>
          <p:cNvPr id="24580" name="TextBox 6">
            <a:extLst>
              <a:ext uri="{FF2B5EF4-FFF2-40B4-BE49-F238E27FC236}">
                <a16:creationId xmlns:a16="http://schemas.microsoft.com/office/drawing/2014/main" id="{AC774974-EF81-4C81-AB5F-42C3F4741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2405" y="5743661"/>
            <a:ext cx="3034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/>
              <a:t>Greenslade et al., 2018</a:t>
            </a:r>
            <a:endParaRPr lang="en-US" altLang="en-US" sz="1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80882B-8622-42B9-9A31-8411C142FA38}"/>
              </a:ext>
            </a:extLst>
          </p:cNvPr>
          <p:cNvGrpSpPr>
            <a:grpSpLocks/>
          </p:cNvGrpSpPr>
          <p:nvPr/>
        </p:nvGrpSpPr>
        <p:grpSpPr bwMode="auto">
          <a:xfrm>
            <a:off x="5100638" y="2649538"/>
            <a:ext cx="3031976" cy="830997"/>
            <a:chOff x="6800852" y="2389730"/>
            <a:chExt cx="4043313" cy="1108895"/>
          </a:xfrm>
        </p:grpSpPr>
        <p:sp>
          <p:nvSpPr>
            <p:cNvPr id="24588" name="TextBox 2">
              <a:extLst>
                <a:ext uri="{FF2B5EF4-FFF2-40B4-BE49-F238E27FC236}">
                  <a16:creationId xmlns:a16="http://schemas.microsoft.com/office/drawing/2014/main" id="{C3155CD0-B2B6-4511-9D33-996784336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5499" y="2389730"/>
              <a:ext cx="2398666" cy="1108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AU" altLang="en-US" sz="2400" dirty="0"/>
                <a:t>Wave buoy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AU" altLang="en-US" sz="2400" dirty="0"/>
                <a:t>locations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644510C-E582-469E-AB76-C2B378E769AC}"/>
                </a:ext>
              </a:extLst>
            </p:cNvPr>
            <p:cNvCxnSpPr>
              <a:cxnSpLocks/>
              <a:stCxn id="24588" idx="1"/>
            </p:cNvCxnSpPr>
            <p:nvPr/>
          </p:nvCxnSpPr>
          <p:spPr>
            <a:xfrm flipH="1">
              <a:off x="6800852" y="2944178"/>
              <a:ext cx="1644646" cy="3416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5A58776-D401-41BA-95D3-BA33AB70D467}"/>
                </a:ext>
              </a:extLst>
            </p:cNvPr>
            <p:cNvCxnSpPr>
              <a:cxnSpLocks/>
              <a:stCxn id="24588" idx="1"/>
            </p:cNvCxnSpPr>
            <p:nvPr/>
          </p:nvCxnSpPr>
          <p:spPr>
            <a:xfrm flipH="1">
              <a:off x="6991383" y="2944178"/>
              <a:ext cx="1454116" cy="5534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595FD9-C309-4808-9558-82FA22E6861B}"/>
              </a:ext>
            </a:extLst>
          </p:cNvPr>
          <p:cNvGrpSpPr>
            <a:grpSpLocks/>
          </p:cNvGrpSpPr>
          <p:nvPr/>
        </p:nvGrpSpPr>
        <p:grpSpPr bwMode="auto">
          <a:xfrm>
            <a:off x="1400175" y="2728913"/>
            <a:ext cx="3530600" cy="2335212"/>
            <a:chOff x="1866901" y="2495550"/>
            <a:chExt cx="4708119" cy="3113617"/>
          </a:xfrm>
        </p:grpSpPr>
        <p:sp>
          <p:nvSpPr>
            <p:cNvPr id="24583" name="TextBox 12">
              <a:extLst>
                <a:ext uri="{FF2B5EF4-FFF2-40B4-BE49-F238E27FC236}">
                  <a16:creationId xmlns:a16="http://schemas.microsoft.com/office/drawing/2014/main" id="{738E33E5-3042-4449-8BBA-954D787EE8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997" y="3291073"/>
              <a:ext cx="275759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AU" altLang="en-US" sz="2400" dirty="0"/>
                <a:t>Network gaps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338CC7C-ED7D-4C18-BA25-E12CBB2520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6692" y="2495550"/>
              <a:ext cx="467849" cy="8022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10562A0-F235-44BA-ABF8-0F440C8D89DA}"/>
                </a:ext>
              </a:extLst>
            </p:cNvPr>
            <p:cNvCxnSpPr>
              <a:cxnSpLocks/>
              <a:stCxn id="24583" idx="1"/>
            </p:cNvCxnSpPr>
            <p:nvPr/>
          </p:nvCxnSpPr>
          <p:spPr>
            <a:xfrm flipH="1">
              <a:off x="1866901" y="3598333"/>
              <a:ext cx="1494574" cy="4381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534544B-B12A-4819-9315-D20827CFDCFE}"/>
                </a:ext>
              </a:extLst>
            </p:cNvPr>
            <p:cNvCxnSpPr>
              <a:cxnSpLocks/>
            </p:cNvCxnSpPr>
            <p:nvPr/>
          </p:nvCxnSpPr>
          <p:spPr>
            <a:xfrm>
              <a:off x="4760786" y="3818466"/>
              <a:ext cx="319660" cy="9080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70F88C7-1B66-41BE-8F0A-A85619A81765}"/>
                </a:ext>
              </a:extLst>
            </p:cNvPr>
            <p:cNvCxnSpPr>
              <a:cxnSpLocks/>
            </p:cNvCxnSpPr>
            <p:nvPr/>
          </p:nvCxnSpPr>
          <p:spPr>
            <a:xfrm>
              <a:off x="4798891" y="3829050"/>
              <a:ext cx="1776129" cy="17801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E2EFA583-FB1A-43CB-B082-719A843F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179" y="2764519"/>
            <a:ext cx="838200" cy="85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B9E5A04B-28AE-45B6-B7AF-6364E1D19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42" y="1126465"/>
            <a:ext cx="1408112" cy="14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D3C80477-3E49-46DF-8CFE-725DC85BC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92" y="3897113"/>
            <a:ext cx="1243012" cy="12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34DE98-F0F6-41C6-B5B1-67212B1E55BE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A1B83B0E-30B6-46F4-A193-C59A0E73C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Working on…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3FA57FC6-CD33-4073-A129-DC4CB2908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73" y="2191648"/>
            <a:ext cx="7956331" cy="3355428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Stronger end-user engagement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Environmental stewardship 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Navigating through WMO and JCOMM reforms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New strategy</a:t>
            </a:r>
          </a:p>
          <a:p>
            <a:endParaRPr lang="en-AU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AU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83838-43AB-4288-BA16-470490014FDF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A1B83B0E-30B6-46F4-A193-C59A0E73C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Working on…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3FA57FC6-CD33-4073-A129-DC4CB2908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73" y="2191648"/>
            <a:ext cx="7956331" cy="3355428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Stronger end-user engagement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Environmental stewardship 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Navigating through WMO and JCOMM reforms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New strategy</a:t>
            </a:r>
          </a:p>
          <a:p>
            <a:endParaRPr lang="en-AU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AU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D1D2E4-0EA2-4B3C-A6DD-A1D9A3E36680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076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A1B83B0E-30B6-46F4-A193-C59A0E73C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</a:t>
            </a:r>
            <a:r>
              <a:rPr lang="en-AU" altLang="en-US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yous</a:t>
            </a:r>
            <a:endParaRPr lang="en-AU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3FA57FC6-CD33-4073-A129-DC4CB2908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34" y="1854057"/>
            <a:ext cx="7956331" cy="3355428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Rachel Jiang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Zulfikar Begg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Molly Powers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Fan Jiang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Long Jiang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Champika Gallage</a:t>
            </a:r>
          </a:p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Sid Thurston</a:t>
            </a:r>
          </a:p>
          <a:p>
            <a:pPr marL="0" indent="0">
              <a:buNone/>
            </a:pPr>
            <a:endParaRPr lang="en-AU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78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AC1FA1-81C6-47D3-BA29-103A76B02C01}"/>
                  </a:ext>
                </a:extLst>
              </p14:cNvPr>
              <p14:cNvContentPartPr/>
              <p14:nvPr/>
            </p14:nvContentPartPr>
            <p14:xfrm>
              <a:off x="-41376" y="-401384"/>
              <a:ext cx="21960" cy="28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AC1FA1-81C6-47D3-BA29-103A76B02C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50376" y="-410384"/>
                <a:ext cx="39600" cy="460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FA472154-FD73-44F2-8A73-8EAEECF0B2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9DE59D2-0E64-461C-8037-AE662D2AA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FEEA4-21B2-4F46-9A35-2BCB4C385F85}"/>
              </a:ext>
            </a:extLst>
          </p:cNvPr>
          <p:cNvSpPr txBox="1"/>
          <p:nvPr/>
        </p:nvSpPr>
        <p:spPr>
          <a:xfrm>
            <a:off x="0" y="15766"/>
            <a:ext cx="91439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000" dirty="0"/>
              <a:t>Global in situ Ocean Observing 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BD4293C-40E7-4F64-9165-9B7D749B8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1" y="723652"/>
            <a:ext cx="8553925" cy="604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9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AC1FA1-81C6-47D3-BA29-103A76B02C01}"/>
                  </a:ext>
                </a:extLst>
              </p14:cNvPr>
              <p14:cNvContentPartPr/>
              <p14:nvPr/>
            </p14:nvContentPartPr>
            <p14:xfrm>
              <a:off x="-41376" y="-401384"/>
              <a:ext cx="21960" cy="28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AC1FA1-81C6-47D3-BA29-103A76B02C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50376" y="-410384"/>
                <a:ext cx="39600" cy="460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FA472154-FD73-44F2-8A73-8EAEECF0B2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9DE59D2-0E64-461C-8037-AE662D2AA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FEEA4-21B2-4F46-9A35-2BCB4C385F85}"/>
              </a:ext>
            </a:extLst>
          </p:cNvPr>
          <p:cNvSpPr txBox="1"/>
          <p:nvPr/>
        </p:nvSpPr>
        <p:spPr>
          <a:xfrm>
            <a:off x="0" y="15766"/>
            <a:ext cx="91439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600" dirty="0"/>
              <a:t>The Data Buoy Cooperation Panel Bit…</a:t>
            </a:r>
          </a:p>
        </p:txBody>
      </p:sp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0C5EAD7F-D07E-4565-AD54-B049A4751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B03494-ADC6-461E-874C-A8FA593F0099}"/>
              </a:ext>
            </a:extLst>
          </p:cNvPr>
          <p:cNvGrpSpPr/>
          <p:nvPr/>
        </p:nvGrpSpPr>
        <p:grpSpPr>
          <a:xfrm>
            <a:off x="-54759" y="885512"/>
            <a:ext cx="9120188" cy="5664825"/>
            <a:chOff x="44450" y="889000"/>
            <a:chExt cx="9120188" cy="5664825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6C908DA1-CC38-441C-8C80-647E1DC5D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8" t="9766" r="4680" b="9668"/>
            <a:stretch>
              <a:fillRect/>
            </a:stretch>
          </p:blipFill>
          <p:spPr bwMode="auto">
            <a:xfrm>
              <a:off x="74613" y="889000"/>
              <a:ext cx="3105150" cy="207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9C01484F-522C-4494-A7DD-5EBF63DB9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3139" r="26953" b="7072"/>
            <a:stretch>
              <a:fillRect/>
            </a:stretch>
          </p:blipFill>
          <p:spPr bwMode="auto">
            <a:xfrm>
              <a:off x="4057650" y="915988"/>
              <a:ext cx="2058988" cy="292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C2030C36-61FA-4223-BC7F-8553F33E8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4" t="3612" r="23933" b="50002"/>
            <a:stretch>
              <a:fillRect/>
            </a:stretch>
          </p:blipFill>
          <p:spPr bwMode="auto">
            <a:xfrm>
              <a:off x="420688" y="3670300"/>
              <a:ext cx="3633787" cy="243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F3C465B-8792-4D24-9093-2EB73A9A6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0" y="2822575"/>
              <a:ext cx="2823360" cy="5539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AU" altLang="en-US" sz="3000" dirty="0"/>
                <a:t>Drifting buoys</a:t>
              </a:r>
              <a:endParaRPr lang="en-US" altLang="en-US" sz="3000" dirty="0"/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05F47AC3-779B-4F09-BCF0-8B875C3F4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5751" y="3717925"/>
              <a:ext cx="1910912" cy="1015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AU" altLang="en-US" sz="3000" dirty="0"/>
                <a:t>Wave buoys</a:t>
              </a:r>
              <a:endParaRPr lang="en-US" altLang="en-US" sz="3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7C9744-D7B1-4651-BA6F-46E9B89791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613" y="5999787"/>
              <a:ext cx="2925763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AU" altLang="en-US" sz="3000" dirty="0"/>
                <a:t>Tsunami buoys</a:t>
              </a:r>
              <a:endParaRPr lang="en-US" altLang="en-US" sz="3000" dirty="0"/>
            </a:p>
          </p:txBody>
        </p:sp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F20558FA-7167-4B50-B9B8-BAA5BAE9B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" t="3183" r="2534" b="12720"/>
            <a:stretch>
              <a:fillRect/>
            </a:stretch>
          </p:blipFill>
          <p:spPr bwMode="auto">
            <a:xfrm>
              <a:off x="6154738" y="2794000"/>
              <a:ext cx="3009900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415FBAB4-06C2-427D-A0B6-F0A4C3FF2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4737" y="2263775"/>
              <a:ext cx="3009900" cy="5232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AU" altLang="en-US" dirty="0"/>
                <a:t>Met-Ocean buoys</a:t>
              </a:r>
              <a:endParaRPr lang="en-US" alt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9770FB-33FF-4805-9CB7-89AD8E9506CA}"/>
                </a:ext>
              </a:extLst>
            </p:cNvPr>
            <p:cNvSpPr txBox="1"/>
            <p:nvPr/>
          </p:nvSpPr>
          <p:spPr>
            <a:xfrm>
              <a:off x="4371975" y="5146675"/>
              <a:ext cx="4727575" cy="127000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AU" sz="2550" dirty="0"/>
                <a:t>Temp, Pressure, Salinity, currents, wind, waves are primary observations</a:t>
              </a:r>
              <a:endParaRPr lang="en-US" sz="255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51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717CB903-F299-4162-8CC0-EF9CEF240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655"/>
            <a:ext cx="9144000" cy="64651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C8C5F5B-30A2-4E1D-AE8C-5BAAF02F374A}"/>
              </a:ext>
            </a:extLst>
          </p:cNvPr>
          <p:cNvSpPr txBox="1">
            <a:spLocks/>
          </p:cNvSpPr>
          <p:nvPr/>
        </p:nvSpPr>
        <p:spPr>
          <a:xfrm>
            <a:off x="88900" y="1200150"/>
            <a:ext cx="8939213" cy="450850"/>
          </a:xfrm>
          <a:prstGeom prst="rect">
            <a:avLst/>
          </a:prstGeom>
        </p:spPr>
        <p:txBody>
          <a:bodyPr lIns="68580" tIns="34290" rIns="68580" bIns="3429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AU" sz="2700" b="1" dirty="0"/>
              <a:t>Global distribution of drifting, tsunami, wave and met-ocean buoys</a:t>
            </a:r>
            <a:endParaRPr lang="en-US" sz="27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94B5A-F98B-4F66-80B9-5C06B0814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2333625"/>
            <a:ext cx="4646612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>
                <a:solidFill>
                  <a:schemeClr val="bg1"/>
                </a:solidFill>
              </a:rPr>
              <a:t>Climate monitoring, prediction and 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1A44A-2ECF-446F-9B2B-DF8BF5B00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650" y="3417888"/>
            <a:ext cx="3386138" cy="3683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>
                <a:solidFill>
                  <a:schemeClr val="bg1"/>
                </a:solidFill>
              </a:rPr>
              <a:t>Weather and ocean forecasting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B91FC-7A7F-421C-8715-DEBDE4A06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3694113"/>
            <a:ext cx="1812925" cy="3683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>
                <a:solidFill>
                  <a:schemeClr val="bg1"/>
                </a:solidFill>
              </a:rPr>
              <a:t>Maritime safety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54C281-E0BF-42AA-BF8E-27CD857D2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425" y="4346575"/>
            <a:ext cx="2466975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>
                <a:solidFill>
                  <a:schemeClr val="bg1"/>
                </a:solidFill>
              </a:rPr>
              <a:t>Disaster risk reduction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FD30B-94CB-40FA-84C1-F75CF97E8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88" y="2554288"/>
            <a:ext cx="1825625" cy="3698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>
                <a:solidFill>
                  <a:schemeClr val="bg1"/>
                </a:solidFill>
              </a:rPr>
              <a:t>Ocean 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497A8-C651-4F4E-97C1-AE004720C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8" y="4483100"/>
            <a:ext cx="1979612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>
                <a:solidFill>
                  <a:schemeClr val="bg1"/>
                </a:solidFill>
              </a:rPr>
              <a:t>Model verification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DEAB478-DB18-44BC-915F-33769D0F8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2" t="33120" r="37284" b="38888"/>
          <a:stretch/>
        </p:blipFill>
        <p:spPr bwMode="auto">
          <a:xfrm>
            <a:off x="326827" y="5657850"/>
            <a:ext cx="1337072" cy="124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EC9702C-1E04-45AF-9BF3-45F384A6B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338" y="242888"/>
            <a:ext cx="4856162" cy="993775"/>
          </a:xfrm>
        </p:spPr>
        <p:txBody>
          <a:bodyPr/>
          <a:lstStyle/>
          <a:p>
            <a:pPr algn="ctr"/>
            <a:r>
              <a:rPr lang="en-AU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Evolution of the DBCP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E893EC1E-9CC2-4D1E-807F-89FD32C32B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8391" r="9523" b="19373"/>
          <a:stretch>
            <a:fillRect/>
          </a:stretch>
        </p:blipFill>
        <p:spPr>
          <a:xfrm>
            <a:off x="528638" y="1958975"/>
            <a:ext cx="4498975" cy="3244850"/>
          </a:xfrm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EF37AC85-7D9E-468B-904E-5F6D13432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18121" r="4237" b="12561"/>
          <a:stretch>
            <a:fillRect/>
          </a:stretch>
        </p:blipFill>
        <p:spPr bwMode="auto">
          <a:xfrm>
            <a:off x="176213" y="60325"/>
            <a:ext cx="251618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8DA3FB-5828-DF4F-982B-7EAAE82A3232}"/>
              </a:ext>
            </a:extLst>
          </p:cNvPr>
          <p:cNvSpPr txBox="1"/>
          <p:nvPr/>
        </p:nvSpPr>
        <p:spPr>
          <a:xfrm>
            <a:off x="528638" y="1958975"/>
            <a:ext cx="1371600" cy="612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375" dirty="0"/>
              <a:t>1985</a:t>
            </a:r>
            <a:endParaRPr lang="en-US" sz="3375" dirty="0"/>
          </a:p>
        </p:txBody>
      </p:sp>
      <p:sp>
        <p:nvSpPr>
          <p:cNvPr id="16390" name="TextBox 11">
            <a:extLst>
              <a:ext uri="{FF2B5EF4-FFF2-40B4-BE49-F238E27FC236}">
                <a16:creationId xmlns:a16="http://schemas.microsoft.com/office/drawing/2014/main" id="{310E3005-9E5F-4869-8E8D-0527DECAE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63" y="1600200"/>
            <a:ext cx="15938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3000"/>
              <a:t>DBCP-1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4C54E2-ACB5-4A33-8C86-F0034BA7E714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1547813"/>
            <a:ext cx="4165600" cy="3379787"/>
            <a:chOff x="6881282" y="1757407"/>
            <a:chExt cx="5555810" cy="4507926"/>
          </a:xfrm>
        </p:grpSpPr>
        <p:grpSp>
          <p:nvGrpSpPr>
            <p:cNvPr id="16403" name="Group 2">
              <a:extLst>
                <a:ext uri="{FF2B5EF4-FFF2-40B4-BE49-F238E27FC236}">
                  <a16:creationId xmlns:a16="http://schemas.microsoft.com/office/drawing/2014/main" id="{50659116-755B-4AF0-8C31-E28E5E9795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81282" y="2307165"/>
              <a:ext cx="5338836" cy="3958168"/>
              <a:chOff x="6881282" y="2307165"/>
              <a:chExt cx="5338836" cy="3958168"/>
            </a:xfrm>
          </p:grpSpPr>
          <p:pic>
            <p:nvPicPr>
              <p:cNvPr id="16405" name="Picture 5">
                <a:extLst>
                  <a:ext uri="{FF2B5EF4-FFF2-40B4-BE49-F238E27FC236}">
                    <a16:creationId xmlns:a16="http://schemas.microsoft.com/office/drawing/2014/main" id="{1746E63D-6EFA-4316-9766-46DFE21BE4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1282" y="2368019"/>
                <a:ext cx="4882446" cy="3897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A78725-1FFC-B248-B94F-844C25FB49C2}"/>
                  </a:ext>
                </a:extLst>
              </p:cNvPr>
              <p:cNvSpPr txBox="1"/>
              <p:nvPr/>
            </p:nvSpPr>
            <p:spPr>
              <a:xfrm>
                <a:off x="10391774" y="2307929"/>
                <a:ext cx="1829352" cy="81519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AU" sz="3375" dirty="0"/>
                  <a:t>2018</a:t>
                </a:r>
                <a:endParaRPr lang="en-US" sz="3375" dirty="0"/>
              </a:p>
            </p:txBody>
          </p:sp>
        </p:grpSp>
        <p:sp>
          <p:nvSpPr>
            <p:cNvPr id="16404" name="TextBox 12">
              <a:extLst>
                <a:ext uri="{FF2B5EF4-FFF2-40B4-BE49-F238E27FC236}">
                  <a16:creationId xmlns:a16="http://schemas.microsoft.com/office/drawing/2014/main" id="{FE531F10-DD4C-4EE5-A129-A167DBB05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7885" y="1757407"/>
              <a:ext cx="240920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AU" altLang="en-US" sz="3000" dirty="0"/>
                <a:t>DBCP-34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E1D8885-1539-4F93-AA14-918B12F0F7E8}"/>
              </a:ext>
            </a:extLst>
          </p:cNvPr>
          <p:cNvSpPr txBox="1"/>
          <p:nvPr/>
        </p:nvSpPr>
        <p:spPr>
          <a:xfrm>
            <a:off x="141288" y="2449513"/>
            <a:ext cx="3652837" cy="2308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  <a:defRPr/>
            </a:pPr>
            <a:r>
              <a:rPr lang="en-AU" sz="3600" dirty="0">
                <a:solidFill>
                  <a:schemeClr val="bg1"/>
                </a:solidFill>
              </a:rPr>
              <a:t>Operators</a:t>
            </a: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r>
              <a:rPr lang="en-AU" sz="3600" dirty="0">
                <a:solidFill>
                  <a:schemeClr val="bg1"/>
                </a:solidFill>
              </a:rPr>
              <a:t>Engineers</a:t>
            </a: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r>
              <a:rPr lang="en-AU" sz="3600" dirty="0">
                <a:solidFill>
                  <a:schemeClr val="bg1"/>
                </a:solidFill>
              </a:rPr>
              <a:t>Scientists</a:t>
            </a: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r>
              <a:rPr lang="en-AU" sz="3600" dirty="0">
                <a:solidFill>
                  <a:schemeClr val="bg1"/>
                </a:solidFill>
              </a:rPr>
              <a:t>Manufacturers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57DD31-6342-43F7-A3E3-719ECACB2AFD}"/>
              </a:ext>
            </a:extLst>
          </p:cNvPr>
          <p:cNvSpPr txBox="1"/>
          <p:nvPr/>
        </p:nvSpPr>
        <p:spPr>
          <a:xfrm>
            <a:off x="4235450" y="2673351"/>
            <a:ext cx="4797425" cy="20304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bg1"/>
                </a:solidFill>
              </a:rPr>
              <a:t>Coordinate deployment, quantity, quality and </a:t>
            </a:r>
          </a:p>
          <a:p>
            <a:pPr>
              <a:defRPr/>
            </a:pPr>
            <a:r>
              <a:rPr lang="en-AU" dirty="0">
                <a:solidFill>
                  <a:schemeClr val="bg1"/>
                </a:solidFill>
              </a:rPr>
              <a:t>timeliness of the data</a:t>
            </a:r>
          </a:p>
          <a:p>
            <a:pPr>
              <a:defRPr/>
            </a:pPr>
            <a:endParaRPr lang="en-AU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AU" dirty="0">
                <a:solidFill>
                  <a:schemeClr val="bg1"/>
                </a:solidFill>
              </a:rPr>
              <a:t>To improve 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AU" dirty="0">
                <a:solidFill>
                  <a:schemeClr val="bg1"/>
                </a:solidFill>
              </a:rPr>
              <a:t>local &amp; global weather forecasts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AU" dirty="0">
                <a:solidFill>
                  <a:schemeClr val="bg1"/>
                </a:solidFill>
              </a:rPr>
              <a:t>climate studies/research and 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AU" dirty="0">
                <a:solidFill>
                  <a:schemeClr val="bg1"/>
                </a:solidFill>
              </a:rPr>
              <a:t>oceanographic research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8B36BE-F076-4518-A43E-1700EDF0C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5416550"/>
            <a:ext cx="8791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1993 remit expanded to provide international coordination for moored buoy programmes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F8BE8E-7E6E-496A-9FBE-7B68CFF4FFC8}"/>
              </a:ext>
            </a:extLst>
          </p:cNvPr>
          <p:cNvSpPr/>
          <p:nvPr/>
        </p:nvSpPr>
        <p:spPr>
          <a:xfrm>
            <a:off x="3230563" y="5871561"/>
            <a:ext cx="3044537" cy="9351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4BF5FE60-D440-4FF5-A01F-27311DEC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379" y="75856"/>
            <a:ext cx="4129708" cy="1143000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DBCP governance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88CB2-3A29-4155-8976-4AF78DC73B56}"/>
              </a:ext>
            </a:extLst>
          </p:cNvPr>
          <p:cNvSpPr txBox="1"/>
          <p:nvPr/>
        </p:nvSpPr>
        <p:spPr>
          <a:xfrm flipH="1">
            <a:off x="666911" y="3637786"/>
            <a:ext cx="1872962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Task Teams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E4982-90BB-494D-B860-3EAFC6F8B4D2}"/>
              </a:ext>
            </a:extLst>
          </p:cNvPr>
          <p:cNvSpPr txBox="1"/>
          <p:nvPr/>
        </p:nvSpPr>
        <p:spPr>
          <a:xfrm flipH="1">
            <a:off x="810366" y="1879809"/>
            <a:ext cx="229064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WMO &amp; IOC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Secretariats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DFD8B-3B91-4DCB-B0C6-48CF445828AE}"/>
              </a:ext>
            </a:extLst>
          </p:cNvPr>
          <p:cNvSpPr txBox="1"/>
          <p:nvPr/>
        </p:nvSpPr>
        <p:spPr>
          <a:xfrm flipH="1">
            <a:off x="3691819" y="1954112"/>
            <a:ext cx="1872962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Exec Board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1EFF7D-06D2-41C4-84FE-F4450067821F}"/>
              </a:ext>
            </a:extLst>
          </p:cNvPr>
          <p:cNvSpPr txBox="1"/>
          <p:nvPr/>
        </p:nvSpPr>
        <p:spPr>
          <a:xfrm flipH="1">
            <a:off x="3166176" y="4350833"/>
            <a:ext cx="1975271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Pilot Projects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20E45-FAC0-4255-8622-9DE8A70C5B5D}"/>
              </a:ext>
            </a:extLst>
          </p:cNvPr>
          <p:cNvSpPr txBox="1"/>
          <p:nvPr/>
        </p:nvSpPr>
        <p:spPr>
          <a:xfrm flipH="1">
            <a:off x="5847561" y="3787265"/>
            <a:ext cx="2157545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Action Groups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D2598C-4381-4DC6-BD9A-679B1B9BE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107" y="2240437"/>
            <a:ext cx="985300" cy="1569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5A99B8-DD3E-457A-84B0-4F9A8048442C}"/>
              </a:ext>
            </a:extLst>
          </p:cNvPr>
          <p:cNvSpPr txBox="1"/>
          <p:nvPr/>
        </p:nvSpPr>
        <p:spPr>
          <a:xfrm>
            <a:off x="542967" y="4350833"/>
            <a:ext cx="1838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e.g. METADATA</a:t>
            </a:r>
          </a:p>
          <a:p>
            <a:pPr algn="ctr"/>
            <a:r>
              <a:rPr lang="en-AU" dirty="0"/>
              <a:t>STANDARDS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7D99F-6F89-4FEC-BCC0-3AD82B67F71E}"/>
              </a:ext>
            </a:extLst>
          </p:cNvPr>
          <p:cNvSpPr txBox="1"/>
          <p:nvPr/>
        </p:nvSpPr>
        <p:spPr>
          <a:xfrm>
            <a:off x="2734196" y="4997164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e.g. HIGH RESOLUTION </a:t>
            </a:r>
          </a:p>
          <a:p>
            <a:pPr algn="ctr"/>
            <a:r>
              <a:rPr lang="en-AU" dirty="0"/>
              <a:t>SST BUOYS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FC15CC3-EE6C-4F2F-9C76-B1EED530B71B}"/>
                  </a:ext>
                </a:extLst>
              </p14:cNvPr>
              <p14:cNvContentPartPr/>
              <p14:nvPr/>
            </p14:nvContentPartPr>
            <p14:xfrm>
              <a:off x="7550077" y="4931364"/>
              <a:ext cx="29880" cy="15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FC15CC3-EE6C-4F2F-9C76-B1EED530B7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1437" y="4922724"/>
                <a:ext cx="47520" cy="3348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B82E61F-57E0-4468-840D-7C9CEC19AC03}"/>
              </a:ext>
            </a:extLst>
          </p:cNvPr>
          <p:cNvSpPr txBox="1"/>
          <p:nvPr/>
        </p:nvSpPr>
        <p:spPr>
          <a:xfrm>
            <a:off x="5903284" y="4407396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e.g. INDIAN OCEAN </a:t>
            </a:r>
          </a:p>
          <a:p>
            <a:pPr algn="ctr"/>
            <a:r>
              <a:rPr lang="en-AU" dirty="0"/>
              <a:t>DEPLOYMENTS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4FC1DF-31E2-4CBC-B7C8-54A800C1F71A}"/>
              </a:ext>
            </a:extLst>
          </p:cNvPr>
          <p:cNvSpPr txBox="1"/>
          <p:nvPr/>
        </p:nvSpPr>
        <p:spPr>
          <a:xfrm flipH="1">
            <a:off x="6413582" y="1848544"/>
            <a:ext cx="187296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Technical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coordinator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C0CA02-EFA6-43A3-8D2B-32D374408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705" y="2264043"/>
            <a:ext cx="688908" cy="10973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2219C4F-CF83-4EDB-819A-5D7A0FBB54C3}"/>
              </a:ext>
            </a:extLst>
          </p:cNvPr>
          <p:cNvSpPr/>
          <p:nvPr/>
        </p:nvSpPr>
        <p:spPr>
          <a:xfrm>
            <a:off x="3101007" y="5895135"/>
            <a:ext cx="3044537" cy="9351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403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41EECF-69EB-468E-84B7-1C6CAE566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334"/>
            <a:ext cx="9144000" cy="64651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C8C5F5B-30A2-4E1D-AE8C-5BAAF02F374A}"/>
              </a:ext>
            </a:extLst>
          </p:cNvPr>
          <p:cNvSpPr txBox="1">
            <a:spLocks/>
          </p:cNvSpPr>
          <p:nvPr/>
        </p:nvSpPr>
        <p:spPr>
          <a:xfrm>
            <a:off x="88900" y="1200150"/>
            <a:ext cx="8939213" cy="450850"/>
          </a:xfrm>
          <a:prstGeom prst="rect">
            <a:avLst/>
          </a:prstGeom>
        </p:spPr>
        <p:txBody>
          <a:bodyPr lIns="68580" tIns="34290" rIns="68580" bIns="3429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AU" sz="2700" dirty="0"/>
              <a:t>Global distribution of drifting, tsunami, wave and met-ocean buoys</a:t>
            </a:r>
            <a:endParaRPr lang="en-US" sz="27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440314-08F4-4B24-8E69-59F460D02F7A}"/>
              </a:ext>
            </a:extLst>
          </p:cNvPr>
          <p:cNvGrpSpPr/>
          <p:nvPr/>
        </p:nvGrpSpPr>
        <p:grpSpPr>
          <a:xfrm>
            <a:off x="613766" y="4006334"/>
            <a:ext cx="5097517" cy="1120478"/>
            <a:chOff x="613766" y="4006334"/>
            <a:chExt cx="5097517" cy="11204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9BA40-4BE0-435B-A877-3AD5724690EB}"/>
                </a:ext>
              </a:extLst>
            </p:cNvPr>
            <p:cNvSpPr/>
            <p:nvPr/>
          </p:nvSpPr>
          <p:spPr>
            <a:xfrm>
              <a:off x="2614897" y="4480480"/>
              <a:ext cx="3096386" cy="64633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Tao-Triton, PIRATA &amp; RAMA</a:t>
              </a:r>
            </a:p>
            <a:p>
              <a:pPr algn="ctr"/>
              <a:r>
                <a:rPr lang="en-AU" dirty="0">
                  <a:solidFill>
                    <a:schemeClr val="bg1"/>
                  </a:solidFill>
                </a:rPr>
                <a:t>(70)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0BEE57-7442-4B75-8314-6ED2D6C6EBDE}"/>
                </a:ext>
              </a:extLst>
            </p:cNvPr>
            <p:cNvSpPr/>
            <p:nvPr/>
          </p:nvSpPr>
          <p:spPr>
            <a:xfrm>
              <a:off x="613766" y="4480481"/>
              <a:ext cx="1845654" cy="64633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Coastal stations (289)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155E82-D7FC-42AB-90ED-0C25E739FBE0}"/>
                </a:ext>
              </a:extLst>
            </p:cNvPr>
            <p:cNvSpPr/>
            <p:nvPr/>
          </p:nvSpPr>
          <p:spPr>
            <a:xfrm>
              <a:off x="613766" y="4006334"/>
              <a:ext cx="3690220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Moored Buoys – 20+ countries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B714B5-75D9-4A15-94EF-FFC98832F772}"/>
              </a:ext>
            </a:extLst>
          </p:cNvPr>
          <p:cNvGrpSpPr/>
          <p:nvPr/>
        </p:nvGrpSpPr>
        <p:grpSpPr>
          <a:xfrm>
            <a:off x="503408" y="1823522"/>
            <a:ext cx="6648882" cy="1726395"/>
            <a:chOff x="503408" y="1823522"/>
            <a:chExt cx="6648882" cy="17263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66B9581-282B-4158-91D3-E9875588D348}"/>
                </a:ext>
              </a:extLst>
            </p:cNvPr>
            <p:cNvSpPr/>
            <p:nvPr/>
          </p:nvSpPr>
          <p:spPr>
            <a:xfrm>
              <a:off x="503408" y="1823522"/>
              <a:ext cx="6648882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Drifting Buoy – 18 countries: 5 x 5 degrees, 1250 buoys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0AC0DF-C83D-4487-A794-5D54B5D995A4}"/>
                </a:ext>
              </a:extLst>
            </p:cNvPr>
            <p:cNvSpPr/>
            <p:nvPr/>
          </p:nvSpPr>
          <p:spPr>
            <a:xfrm>
              <a:off x="503408" y="2349588"/>
              <a:ext cx="2397447" cy="1200329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On GTS within 1 hour</a:t>
              </a:r>
            </a:p>
            <a:p>
              <a:r>
                <a:rPr lang="en-AU" dirty="0">
                  <a:solidFill>
                    <a:schemeClr val="bg1"/>
                  </a:solidFill>
                </a:rPr>
                <a:t>85% using Iridium</a:t>
              </a:r>
            </a:p>
            <a:p>
              <a:r>
                <a:rPr lang="en-AU" dirty="0">
                  <a:solidFill>
                    <a:schemeClr val="bg1"/>
                  </a:solidFill>
                </a:rPr>
                <a:t>100% BUFR </a:t>
              </a:r>
            </a:p>
            <a:p>
              <a:r>
                <a:rPr lang="en-AU" dirty="0">
                  <a:solidFill>
                    <a:schemeClr val="bg1"/>
                  </a:solidFill>
                </a:rPr>
                <a:t>2 GDACs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1179A1E-5D49-4A10-99B4-77BEBA970626}"/>
              </a:ext>
            </a:extLst>
          </p:cNvPr>
          <p:cNvSpPr/>
          <p:nvPr/>
        </p:nvSpPr>
        <p:spPr>
          <a:xfrm>
            <a:off x="5979298" y="3101558"/>
            <a:ext cx="2397447" cy="120032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On GTS within 1 hour</a:t>
            </a:r>
          </a:p>
          <a:p>
            <a:r>
              <a:rPr lang="en-AU" dirty="0">
                <a:solidFill>
                  <a:schemeClr val="bg1"/>
                </a:solidFill>
              </a:rPr>
              <a:t> ~5% using Iridium</a:t>
            </a:r>
          </a:p>
          <a:p>
            <a:r>
              <a:rPr lang="en-AU" dirty="0">
                <a:solidFill>
                  <a:schemeClr val="bg1"/>
                </a:solidFill>
              </a:rPr>
              <a:t>35% BUFR </a:t>
            </a:r>
          </a:p>
          <a:p>
            <a:r>
              <a:rPr lang="en-AU" dirty="0">
                <a:solidFill>
                  <a:schemeClr val="bg1"/>
                </a:solidFill>
              </a:rPr>
              <a:t>No GDAC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AC68FF-73FD-4745-AF8E-49BBA711778E}"/>
              </a:ext>
            </a:extLst>
          </p:cNvPr>
          <p:cNvSpPr/>
          <p:nvPr/>
        </p:nvSpPr>
        <p:spPr>
          <a:xfrm>
            <a:off x="5979298" y="4480481"/>
            <a:ext cx="1845654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Tsunami Buoys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(33)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5B216E-12EA-42AA-A99B-1C46BFBBB8BF}"/>
                  </a:ext>
                </a:extLst>
              </p14:cNvPr>
              <p14:cNvContentPartPr/>
              <p14:nvPr/>
            </p14:nvContentPartPr>
            <p14:xfrm>
              <a:off x="2257800" y="4728231"/>
              <a:ext cx="46800" cy="12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5B216E-12EA-42AA-A99B-1C46BFBBB8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8800" y="4719231"/>
                <a:ext cx="64440" cy="3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89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4BF5FE60-D440-4FF5-A01F-27311DEC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42" y="170065"/>
            <a:ext cx="8792858" cy="1143000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Monitoring and Mapping- OceanOPS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E9228A-E45E-41E7-BAB3-9CE7C55B4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57" y="1347303"/>
            <a:ext cx="8113486" cy="47691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7D6991-7581-4879-8B1A-9F606776F50F}"/>
              </a:ext>
            </a:extLst>
          </p:cNvPr>
          <p:cNvSpPr/>
          <p:nvPr/>
        </p:nvSpPr>
        <p:spPr>
          <a:xfrm>
            <a:off x="3335482" y="6348845"/>
            <a:ext cx="2810062" cy="481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CBACD3DADBC4A90081B54C14A92F2" ma:contentTypeVersion="13" ma:contentTypeDescription="Create a new document." ma:contentTypeScope="" ma:versionID="7ffb818e036682d65a8af8846d77493a">
  <xsd:schema xmlns:xsd="http://www.w3.org/2001/XMLSchema" xmlns:xs="http://www.w3.org/2001/XMLSchema" xmlns:p="http://schemas.microsoft.com/office/2006/metadata/properties" xmlns:ns3="0187df14-8b81-4a9f-bf3d-de7dd432793a" xmlns:ns4="ea131a0c-6f8e-4259-a89c-f0666e9eb511" targetNamespace="http://schemas.microsoft.com/office/2006/metadata/properties" ma:root="true" ma:fieldsID="697cdd46ef95cb43807846f104ff415f" ns3:_="" ns4:_="">
    <xsd:import namespace="0187df14-8b81-4a9f-bf3d-de7dd432793a"/>
    <xsd:import namespace="ea131a0c-6f8e-4259-a89c-f0666e9eb51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7df14-8b81-4a9f-bf3d-de7dd43279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31a0c-6f8e-4259-a89c-f0666e9eb5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4744D6-3764-423E-B08B-4ABFA6EEBB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2C3849-6990-4B70-98CE-3C59BF5D2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87df14-8b81-4a9f-bf3d-de7dd432793a"/>
    <ds:schemaRef ds:uri="ea131a0c-6f8e-4259-a89c-f0666e9eb5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3B9F06-D117-45BD-8D37-DC00DC6BCDD4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ea131a0c-6f8e-4259-a89c-f0666e9eb511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0187df14-8b81-4a9f-bf3d-de7dd432793a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570</Words>
  <Application>Microsoft Office PowerPoint</Application>
  <PresentationFormat>On-screen Show (4:3)</PresentationFormat>
  <Paragraphs>150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Arial-BoldMT</vt:lpstr>
      <vt:lpstr>Open Sans</vt:lpstr>
      <vt:lpstr>Arial</vt:lpstr>
      <vt:lpstr>Calibri</vt:lpstr>
      <vt:lpstr>Office Theme</vt:lpstr>
      <vt:lpstr>PowerPoint Presentation</vt:lpstr>
      <vt:lpstr>The Data Buoy Cooperation Panel    Global coordination of deployment, operations and technology of surface ocean observations</vt:lpstr>
      <vt:lpstr>PowerPoint Presentation</vt:lpstr>
      <vt:lpstr>PowerPoint Presentation</vt:lpstr>
      <vt:lpstr>PowerPoint Presentation</vt:lpstr>
      <vt:lpstr>Evolution of the DBCP</vt:lpstr>
      <vt:lpstr>DBCP governance</vt:lpstr>
      <vt:lpstr>PowerPoint Presentation</vt:lpstr>
      <vt:lpstr>Monitoring and Mapping- OceanOPS</vt:lpstr>
      <vt:lpstr>Capacity Development - Next PI-4 @ OceanObs19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optimal deployment – drifters Beware of death zones!</vt:lpstr>
      <vt:lpstr>For optimal network design - wave buoys</vt:lpstr>
      <vt:lpstr>Working on…</vt:lpstr>
      <vt:lpstr>Working on…</vt:lpstr>
      <vt:lpstr>Thank yous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Buoy Cooperation Panel (DBCP) report to OCG-10</dc:title>
  <dc:creator>Boris Kelly-Gerreyn</dc:creator>
  <cp:lastModifiedBy>Long Jiang</cp:lastModifiedBy>
  <cp:revision>95</cp:revision>
  <dcterms:created xsi:type="dcterms:W3CDTF">2019-04-08T06:21:45Z</dcterms:created>
  <dcterms:modified xsi:type="dcterms:W3CDTF">2021-05-26T13:13:22Z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0x010100065CBACD3DADBC4A90081B54C14A92F2</vt:lpwstr>
  </property>
</Properties>
</file>