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5" r:id="rId4"/>
  </p:sldMasterIdLst>
  <p:notesMasterIdLst>
    <p:notesMasterId r:id="rId19"/>
  </p:notesMasterIdLst>
  <p:handoutMasterIdLst>
    <p:handoutMasterId r:id="rId20"/>
  </p:handoutMasterIdLst>
  <p:sldIdLst>
    <p:sldId id="256" r:id="rId5"/>
    <p:sldId id="1478" r:id="rId6"/>
    <p:sldId id="461" r:id="rId7"/>
    <p:sldId id="1453" r:id="rId8"/>
    <p:sldId id="473" r:id="rId9"/>
    <p:sldId id="1481" r:id="rId10"/>
    <p:sldId id="457" r:id="rId11"/>
    <p:sldId id="1459" r:id="rId12"/>
    <p:sldId id="1460" r:id="rId13"/>
    <p:sldId id="1461" r:id="rId14"/>
    <p:sldId id="1464" r:id="rId15"/>
    <p:sldId id="1506" r:id="rId16"/>
    <p:sldId id="1418" r:id="rId17"/>
    <p:sldId id="147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9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F6"/>
    <a:srgbClr val="FFCC66"/>
    <a:srgbClr val="008C84"/>
    <a:srgbClr val="213A6D"/>
    <a:srgbClr val="0B3D5E"/>
    <a:srgbClr val="9BC7CE"/>
    <a:srgbClr val="1D34E7"/>
    <a:srgbClr val="1E6DF0"/>
    <a:srgbClr val="66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 autoAdjust="0"/>
    <p:restoredTop sz="94498"/>
  </p:normalViewPr>
  <p:slideViewPr>
    <p:cSldViewPr>
      <p:cViewPr varScale="1">
        <p:scale>
          <a:sx n="100" d="100"/>
          <a:sy n="100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41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504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2F1D1-4C37-4BC7-93D3-277F85BA53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2F1D1-4C37-4BC7-93D3-277F85BA53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FBD0C-F5FB-497C-BBC0-1BC3B78CB526}"/>
              </a:ext>
            </a:extLst>
          </p:cNvPr>
          <p:cNvCxnSpPr>
            <a:cxnSpLocks/>
          </p:cNvCxnSpPr>
          <p:nvPr userDrawn="1"/>
        </p:nvCxnSpPr>
        <p:spPr>
          <a:xfrm>
            <a:off x="2181225" y="6269734"/>
            <a:ext cx="0" cy="302583"/>
          </a:xfrm>
          <a:prstGeom prst="line">
            <a:avLst/>
          </a:prstGeom>
          <a:ln w="28575">
            <a:solidFill>
              <a:srgbClr val="0B3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797531-30A5-4EA1-A797-45FE0C438DEA}"/>
              </a:ext>
            </a:extLst>
          </p:cNvPr>
          <p:cNvSpPr txBox="1"/>
          <p:nvPr userDrawn="1"/>
        </p:nvSpPr>
        <p:spPr>
          <a:xfrm>
            <a:off x="2249633" y="6305609"/>
            <a:ext cx="348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noProof="0" dirty="0">
                <a:solidFill>
                  <a:srgbClr val="0B3D5E"/>
                </a:solidFill>
                <a:latin typeface="Aharoni light"/>
                <a:cs typeface="Aharoni" panose="02010803020104030203" pitchFamily="2" charset="-79"/>
              </a:rPr>
              <a:t>Weather</a:t>
            </a:r>
            <a:r>
              <a:rPr lang="en-GB" sz="1000" b="0" dirty="0">
                <a:solidFill>
                  <a:srgbClr val="0B3D5E"/>
                </a:solidFill>
                <a:latin typeface="Aharoni light"/>
                <a:cs typeface="Aharoni" panose="02010803020104030203" pitchFamily="2" charset="-79"/>
              </a:rPr>
              <a:t> and climate information for the global public good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1EE51-1A68-4A63-AF4A-2B0B2E2DD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432" y="6236269"/>
            <a:ext cx="1080120" cy="404516"/>
          </a:xfrm>
          <a:prstGeom prst="rect">
            <a:avLst/>
          </a:prstGeom>
        </p:spPr>
      </p:pic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2E35E0-D217-44C4-8EA0-A4E0F11FB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93" b="50000"/>
          <a:stretch/>
        </p:blipFill>
        <p:spPr>
          <a:xfrm>
            <a:off x="9624392" y="2269392"/>
            <a:ext cx="2567608" cy="45886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06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02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87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8547"/>
            <a:ext cx="12216000" cy="6876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43219" y="2410886"/>
            <a:ext cx="8109244" cy="284516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384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6" r:id="rId10"/>
    <p:sldLayoutId id="2147483687" r:id="rId11"/>
    <p:sldLayoutId id="2147483692" r:id="rId12"/>
    <p:sldLayoutId id="214748369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doc_num.php?explnum_id=10483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public.wmo.int/en/our-mandate/how-we-do-it/development-partnerships/Innovating-finance/multimedia" TargetMode="External"/><Relationship Id="rId12" Type="http://schemas.openxmlformats.org/officeDocument/2006/relationships/hyperlink" Target="https://library.wmo.int/doc_num.php?explnum_id=1037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wmo.int/doc_num.php?explnum_id=10487" TargetMode="External"/><Relationship Id="rId11" Type="http://schemas.openxmlformats.org/officeDocument/2006/relationships/hyperlink" Target="https://library.wmo.int/doc_num.php?explnum_id=10379" TargetMode="External"/><Relationship Id="rId5" Type="http://schemas.openxmlformats.org/officeDocument/2006/relationships/hyperlink" Target="https://public.wmo.int/en/our-mandate/how-we-do-it/development-partnerships/Innovating-finance/SOFF-support-statements" TargetMode="External"/><Relationship Id="rId10" Type="http://schemas.openxmlformats.org/officeDocument/2006/relationships/hyperlink" Target="https://library.wmo.int/doc_num.php?explnum_id=10378" TargetMode="External"/><Relationship Id="rId4" Type="http://schemas.openxmlformats.org/officeDocument/2006/relationships/image" Target="../media/image24.svg"/><Relationship Id="rId9" Type="http://schemas.openxmlformats.org/officeDocument/2006/relationships/hyperlink" Target="https://youtu.be/aYcLuMJYQ8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dqms.wmo.in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14500"/>
            <a:ext cx="12360696" cy="8572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1384" y="332656"/>
            <a:ext cx="11284103" cy="430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0090"/>
              </a:solidFill>
            </a:endParaRPr>
          </a:p>
          <a:p>
            <a:r>
              <a:rPr lang="en-GB" sz="3800" b="1" dirty="0">
                <a:solidFill>
                  <a:srgbClr val="000090"/>
                </a:solidFill>
              </a:rPr>
              <a:t>WMO’s Global Basic Observing Network and the Systematic Observations Financing Facility</a:t>
            </a:r>
          </a:p>
          <a:p>
            <a:r>
              <a:rPr lang="en-GB" sz="3300" i="1" dirty="0">
                <a:solidFill>
                  <a:srgbClr val="000090"/>
                </a:solidFill>
              </a:rPr>
              <a:t>- an observing program  case study </a:t>
            </a:r>
            <a:r>
              <a:rPr lang="en-GB" sz="3300" b="1" dirty="0">
                <a:solidFill>
                  <a:srgbClr val="000090"/>
                </a:solidFill>
              </a:rPr>
              <a:t> </a:t>
            </a:r>
          </a:p>
          <a:p>
            <a:endParaRPr lang="en-GB" sz="3300" b="1" dirty="0">
              <a:solidFill>
                <a:srgbClr val="000090"/>
              </a:solidFill>
            </a:endParaRPr>
          </a:p>
          <a:p>
            <a:r>
              <a:rPr lang="en-US" sz="3300" dirty="0">
                <a:solidFill>
                  <a:srgbClr val="000090"/>
                </a:solidFill>
              </a:rPr>
              <a:t>Lars Peter </a:t>
            </a:r>
            <a:r>
              <a:rPr lang="en-US" sz="3300" dirty="0" err="1">
                <a:solidFill>
                  <a:srgbClr val="000090"/>
                </a:solidFill>
              </a:rPr>
              <a:t>Riishojgaard</a:t>
            </a:r>
            <a:r>
              <a:rPr lang="en-US" sz="3300" dirty="0">
                <a:solidFill>
                  <a:srgbClr val="000090"/>
                </a:solidFill>
              </a:rPr>
              <a:t>, WMO Secretariat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29"/>
          <p:cNvSpPr>
            <a:spLocks noChangeAspect="1"/>
          </p:cNvSpPr>
          <p:nvPr/>
        </p:nvSpPr>
        <p:spPr>
          <a:xfrm>
            <a:off x="839416" y="100544"/>
            <a:ext cx="10395105" cy="1600264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The Systematic Observations Financing Facility (SOFF)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Why is it needed? </a:t>
            </a:r>
            <a:endParaRPr lang="en-US"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3036B-9073-2B4E-ABDF-3884BC212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6" y="2249396"/>
            <a:ext cx="5698844" cy="3267836"/>
          </a:xfrm>
          <a:prstGeom prst="rect">
            <a:avLst/>
          </a:prstGeom>
          <a:ln w="12700">
            <a:solidFill>
              <a:srgbClr val="000090"/>
            </a:solidFill>
          </a:ln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6873D55-EF9C-4BD9-AFD3-694701251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31" y="2249396"/>
            <a:ext cx="5792696" cy="3267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hape 129">
            <a:extLst>
              <a:ext uri="{FF2B5EF4-FFF2-40B4-BE49-F238E27FC236}">
                <a16:creationId xmlns:a16="http://schemas.microsoft.com/office/drawing/2014/main" id="{54ABEBCC-D2E1-2742-BB66-3805511EF492}"/>
              </a:ext>
            </a:extLst>
          </p:cNvPr>
          <p:cNvSpPr>
            <a:spLocks noChangeAspect="1"/>
          </p:cNvSpPr>
          <p:nvPr/>
        </p:nvSpPr>
        <p:spPr>
          <a:xfrm>
            <a:off x="407368" y="1714086"/>
            <a:ext cx="11470090" cy="418770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WMO Convention and Paris Agreement implicitly assume that observations is solely a national responsibility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84290-9A3E-1840-B5D9-9D4E40D6DAF3}"/>
              </a:ext>
            </a:extLst>
          </p:cNvPr>
          <p:cNvSpPr txBox="1"/>
          <p:nvPr/>
        </p:nvSpPr>
        <p:spPr>
          <a:xfrm>
            <a:off x="760474" y="5517232"/>
            <a:ext cx="10664118" cy="1200329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i="1" u="sng" dirty="0">
                <a:solidFill>
                  <a:schemeClr val="bg1"/>
                </a:solidFill>
                <a:latin typeface="Avenir Book" panose="02000503020000020003" pitchFamily="2" charset="0"/>
              </a:rPr>
              <a:t>Ability to observe </a:t>
            </a:r>
            <a:r>
              <a:rPr lang="en-US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(left panel):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Observing systems in countries depicted in red fail to meet minimum observations requirements for weather and climate analysis and prediction</a:t>
            </a:r>
          </a:p>
          <a:p>
            <a:pPr marL="342900" indent="-342900">
              <a:buFont typeface="Arial"/>
              <a:buChar char="•"/>
            </a:pPr>
            <a:r>
              <a:rPr lang="en-US" sz="1800" b="1" i="1" u="sng" dirty="0">
                <a:solidFill>
                  <a:schemeClr val="bg1"/>
                </a:solidFill>
                <a:latin typeface="Avenir Book" panose="02000503020000020003" pitchFamily="2" charset="0"/>
              </a:rPr>
              <a:t>Ability to pay </a:t>
            </a:r>
            <a:r>
              <a:rPr lang="en-US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(right panel): A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ffordability of observing responsibility (GDP/km2 of surface area) of countries in yellow  up to ten million times higher than for countries in dark blue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EBE3F-7E3D-45CC-AE15-34B239E1C3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96600" y="6352699"/>
            <a:ext cx="44584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4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9B246A-B0C3-4EB7-A240-E6C5391A5B8A}"/>
              </a:ext>
            </a:extLst>
          </p:cNvPr>
          <p:cNvSpPr txBox="1"/>
          <p:nvPr/>
        </p:nvSpPr>
        <p:spPr>
          <a:xfrm>
            <a:off x="2207568" y="970571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3D5E"/>
                </a:solidFill>
                <a:latin typeface="Avenir" panose="020B0503020203020204" pitchFamily="34" charset="0"/>
              </a:rPr>
              <a:t>What is the SOFF?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C74FC-E2B6-4E46-B9BC-C6CB511F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314" y="2060848"/>
            <a:ext cx="10081120" cy="3528392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>
                <a:latin typeface="Avenir Book" panose="02000503020000020003" pitchFamily="2" charset="0"/>
              </a:rPr>
              <a:t>A global initiative to address a foundational problem in a systematic manner </a:t>
            </a:r>
            <a:r>
              <a:rPr lang="en-US" sz="2600" dirty="0">
                <a:latin typeface="Avenir Book" panose="02000503020000020003" pitchFamily="2" charset="0"/>
              </a:rPr>
              <a:t>– missing surface-based observations from developing countries</a:t>
            </a:r>
          </a:p>
          <a:p>
            <a:endParaRPr lang="en-US" sz="2600" dirty="0">
              <a:latin typeface="Avenir Book" panose="02000503020000020003" pitchFamily="2" charset="0"/>
            </a:endParaRPr>
          </a:p>
          <a:p>
            <a:r>
              <a:rPr lang="en-US" sz="2600" b="1" dirty="0">
                <a:latin typeface="Avenir Book" panose="02000503020000020003" pitchFamily="2" charset="0"/>
              </a:rPr>
              <a:t>A dedicated and innovative financing mechanism</a:t>
            </a:r>
            <a:r>
              <a:rPr lang="en-US" sz="2600" dirty="0">
                <a:latin typeface="Avenir Book" panose="02000503020000020003" pitchFamily="2" charset="0"/>
              </a:rPr>
              <a:t> that will provide grants and technical assistance to achieve sustained GBON compliance, with a focus on LDCs and SIDS </a:t>
            </a:r>
          </a:p>
          <a:p>
            <a:endParaRPr lang="en-US" sz="2600" dirty="0">
              <a:latin typeface="Avenir Book" panose="02000503020000020003" pitchFamily="2" charset="0"/>
            </a:endParaRPr>
          </a:p>
          <a:p>
            <a:r>
              <a:rPr lang="en-US" sz="2600" b="1" dirty="0">
                <a:latin typeface="Avenir Book" panose="02000503020000020003" pitchFamily="2" charset="0"/>
              </a:rPr>
              <a:t>A multi-partner initiative and commitment </a:t>
            </a:r>
            <a:r>
              <a:rPr lang="en-US" sz="2600" dirty="0">
                <a:latin typeface="Avenir Book" panose="02000503020000020003" pitchFamily="2" charset="0"/>
              </a:rPr>
              <a:t>of the </a:t>
            </a:r>
            <a:r>
              <a:rPr lang="en-US" sz="2600" b="1" dirty="0">
                <a:latin typeface="Avenir Book" panose="02000503020000020003" pitchFamily="2" charset="0"/>
              </a:rPr>
              <a:t>Alliance for Hydromet Development </a:t>
            </a:r>
            <a:r>
              <a:rPr lang="en-US" sz="2600" dirty="0">
                <a:latin typeface="Avenir Book" panose="02000503020000020003" pitchFamily="2" charset="0"/>
              </a:rPr>
              <a:t>(coalition of 13 major climate and development finance partners), spearheaded by WMO</a:t>
            </a:r>
          </a:p>
          <a:p>
            <a:pPr marL="0" indent="0">
              <a:buNone/>
            </a:pPr>
            <a:r>
              <a:rPr lang="en-US" sz="2600" dirty="0">
                <a:latin typeface="Avenir Book" panose="02000503020000020003" pitchFamily="2" charset="0"/>
              </a:rPr>
              <a:t> </a:t>
            </a:r>
          </a:p>
          <a:p>
            <a:r>
              <a:rPr lang="en-US" sz="2600" b="1" dirty="0">
                <a:latin typeface="Avenir Book" panose="02000503020000020003" pitchFamily="2" charset="0"/>
              </a:rPr>
              <a:t>An initiative supported by beneficiary countries and international partners </a:t>
            </a:r>
          </a:p>
          <a:p>
            <a:pPr>
              <a:lnSpc>
                <a:spcPct val="120000"/>
              </a:lnSpc>
            </a:pP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FC102-4495-4873-B9CF-77850C6734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9B246A-B0C3-4EB7-A240-E6C5391A5B8A}"/>
              </a:ext>
            </a:extLst>
          </p:cNvPr>
          <p:cNvSpPr txBox="1"/>
          <p:nvPr/>
        </p:nvSpPr>
        <p:spPr>
          <a:xfrm>
            <a:off x="1471680" y="797487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3D5E"/>
                </a:solidFill>
                <a:latin typeface="Avenir" panose="020B0503020203020204" pitchFamily="34" charset="0"/>
              </a:rPr>
              <a:t>How will SOFF outputs translate into last-mile benefits?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FC910-E024-43C9-93FC-90956997084B}"/>
              </a:ext>
            </a:extLst>
          </p:cNvPr>
          <p:cNvSpPr txBox="1"/>
          <p:nvPr/>
        </p:nvSpPr>
        <p:spPr>
          <a:xfrm>
            <a:off x="695400" y="2909297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SOFF </a:t>
            </a:r>
            <a:r>
              <a:rPr lang="en-US" b="1" dirty="0">
                <a:latin typeface="Avenir Book" panose="02000503020000020003" pitchFamily="2" charset="0"/>
              </a:rPr>
              <a:t>systematic focus on the initial link in the value chain</a:t>
            </a:r>
            <a:r>
              <a:rPr lang="en-US" dirty="0">
                <a:latin typeface="Avenir Book" panose="02000503020000020003" pitchFamily="2" charset="0"/>
              </a:rPr>
              <a:t>, as a necessary basis for any regional or national weather and climate services</a:t>
            </a:r>
            <a:endParaRPr lang="es-CO" dirty="0"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AB222-12FA-48FA-8A17-870721114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E81CA-1CC5-4981-9AB2-AF83FFB73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988840"/>
            <a:ext cx="7344816" cy="37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75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E18CA-C67F-436B-91EE-C4F4E102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32656"/>
            <a:ext cx="4295370" cy="6057705"/>
          </a:xfrm>
          <a:prstGeom prst="rect">
            <a:avLst/>
          </a:prstGeom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5769FCB5-7C11-4349-8EF1-20F1D9E56290}"/>
              </a:ext>
            </a:extLst>
          </p:cNvPr>
          <p:cNvSpPr txBox="1">
            <a:spLocks/>
          </p:cNvSpPr>
          <p:nvPr/>
        </p:nvSpPr>
        <p:spPr>
          <a:xfrm>
            <a:off x="905126" y="946388"/>
            <a:ext cx="4681025" cy="760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B3D5E"/>
                </a:solidFill>
                <a:latin typeface="Avenir" panose="020B0503020203020204" pitchFamily="34" charset="0"/>
              </a:rPr>
              <a:t>More information </a:t>
            </a:r>
            <a:endParaRPr lang="fr-FR" sz="3600" dirty="0">
              <a:solidFill>
                <a:srgbClr val="0B3D5E"/>
              </a:solidFill>
              <a:latin typeface="Avenir" panose="020B0503020203020204" pitchFamily="34" charset="0"/>
            </a:endParaRPr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03BE921F-E7D6-4552-8765-21047CEF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070" y="1706768"/>
            <a:ext cx="4753300" cy="45552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endParaRPr lang="en-US" sz="2000" dirty="0">
              <a:solidFill>
                <a:srgbClr val="404040"/>
              </a:solidFill>
              <a:latin typeface="Avenir" panose="020B0503020203020204" pitchFamily="34" charset="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404040"/>
                </a:solidFill>
                <a:latin typeface="Avenir" panose="020B0503020203020204" pitchFamily="34" charset="0"/>
              </a:rPr>
              <a:t>Find out more about SOFF in our communication and knowledge products available here:</a:t>
            </a:r>
          </a:p>
          <a:p>
            <a:pPr marL="0" indent="0">
              <a:buNone/>
            </a:pPr>
            <a:r>
              <a:rPr lang="en-US" sz="1200" u="sng" dirty="0">
                <a:solidFill>
                  <a:srgbClr val="404040"/>
                </a:solidFill>
                <a:latin typeface="Avenir" panose="020B0503020203020204" pitchFamily="34" charset="0"/>
              </a:rPr>
              <a:t>https://public.wmo.int/en/our-mandate/how-we-do-it/development-partnerships/Innovating-finance</a:t>
            </a:r>
            <a:endParaRPr lang="fr-FR" sz="1600" dirty="0">
              <a:latin typeface="Avenir" panose="020B0503020203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endParaRPr lang="fr-FR" sz="16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Graphic 6" descr="Information">
            <a:extLst>
              <a:ext uri="{FF2B5EF4-FFF2-40B4-BE49-F238E27FC236}">
                <a16:creationId xmlns:a16="http://schemas.microsoft.com/office/drawing/2014/main" id="{B28D8470-677F-4515-BB7B-55F6A864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546" y="2117998"/>
            <a:ext cx="358870" cy="358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565A1-5F93-4477-AFC3-67104F2C17EF}"/>
              </a:ext>
            </a:extLst>
          </p:cNvPr>
          <p:cNvSpPr txBox="1"/>
          <p:nvPr/>
        </p:nvSpPr>
        <p:spPr>
          <a:xfrm>
            <a:off x="1300835" y="3509804"/>
            <a:ext cx="4285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statements of support from countries and partners 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executive summary 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Infographic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Brochure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video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Systematic Observations Financing Facility - How will it 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Surface Based Meteorological Observation Data Costs and benefits of the Global Basic Observing Network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gaps in the Global Basic Observing Network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GBON Exploring the Insurance Sector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09CF8-E969-42D8-B933-C08D447A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z="1600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5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280086" y="620688"/>
            <a:ext cx="7776354" cy="1113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H" sz="3600" b="1">
                <a:solidFill>
                  <a:srgbClr val="002060"/>
                </a:solidFill>
              </a:rPr>
              <a:t>Final remarks</a:t>
            </a:r>
            <a:br>
              <a:rPr lang="fr-CH" sz="3600" b="1">
                <a:solidFill>
                  <a:srgbClr val="002060"/>
                </a:solidFill>
              </a:rPr>
            </a:br>
            <a:r>
              <a:rPr lang="fr-CH" sz="3600" b="1">
                <a:solidFill>
                  <a:srgbClr val="002060"/>
                </a:solidFill>
              </a:rPr>
              <a:t>- </a:t>
            </a:r>
            <a:r>
              <a:rPr lang="fr-CH" sz="2400" i="1">
                <a:solidFill>
                  <a:srgbClr val="002060"/>
                </a:solidFill>
              </a:rPr>
              <a:t>what is the relevance of this for GOOS and OCG?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839416" y="1916832"/>
            <a:ext cx="10594007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Frequently asked question among WMO Members:“Why no marine (or ocean) observations in GBON?“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The case for these observations is clear, but is it also clearly and broadly understood outside the GOOS community?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Observational remit of national governments does not naturally extend into high seas;  will continued reliance on volunteerism be “good enough“?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A global financing mechanism could arguably make sense also for ocean observations;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Opportunities for WMO and IOC to work together on increasing awareness and linking this to the broader global agenda – SDGs, Sendai Framework, Paris Agreement, etc.</a:t>
            </a:r>
          </a:p>
        </p:txBody>
      </p:sp>
    </p:spTree>
    <p:extLst>
      <p:ext uri="{BB962C8B-B14F-4D97-AF65-F5344CB8AC3E}">
        <p14:creationId xmlns:p14="http://schemas.microsoft.com/office/powerpoint/2010/main" val="42795176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291987" y="486611"/>
            <a:ext cx="7776354" cy="7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CH" sz="3600" b="1">
                <a:solidFill>
                  <a:srgbClr val="002060"/>
                </a:solidFill>
              </a:rPr>
              <a:t>Outline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334641" y="1888526"/>
            <a:ext cx="9873927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The meteorological value chain, the global nature of meteorology and the role of WMO;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The need for a global observing network and the difficulty of establishing and maintaining it;</a:t>
            </a:r>
          </a:p>
          <a:p>
            <a:pPr>
              <a:spcBef>
                <a:spcPts val="1050"/>
              </a:spcBef>
            </a:pPr>
            <a:r>
              <a:rPr lang="fr-CH" sz="2800" b="1">
                <a:solidFill>
                  <a:srgbClr val="2139F6"/>
                </a:solidFill>
                <a:cs typeface="Arial"/>
              </a:rPr>
              <a:t>The Global Basic Observing Network (GBON);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Paying for GBON;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Final remarks;</a:t>
            </a:r>
            <a:endParaRPr lang="fr-CH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7883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308011" y="476672"/>
            <a:ext cx="9756541" cy="7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CH" sz="2800" b="1" i="1" dirty="0">
                <a:solidFill>
                  <a:srgbClr val="002060"/>
                </a:solidFill>
              </a:rPr>
              <a:t>International exchange of data </a:t>
            </a:r>
            <a:r>
              <a:rPr lang="fr-CH" sz="2800" b="1" i="1" dirty="0" err="1">
                <a:solidFill>
                  <a:srgbClr val="002060"/>
                </a:solidFill>
              </a:rPr>
              <a:t>is</a:t>
            </a:r>
            <a:r>
              <a:rPr lang="fr-CH" sz="2800" b="1" i="1" dirty="0">
                <a:solidFill>
                  <a:srgbClr val="002060"/>
                </a:solidFill>
              </a:rPr>
              <a:t> a major </a:t>
            </a:r>
            <a:r>
              <a:rPr lang="fr-CH" sz="2800" b="1" i="1" dirty="0" err="1">
                <a:solidFill>
                  <a:srgbClr val="002060"/>
                </a:solidFill>
              </a:rPr>
              <a:t>purpose</a:t>
            </a:r>
            <a:r>
              <a:rPr lang="fr-CH" sz="2800" b="1" i="1" dirty="0">
                <a:solidFill>
                  <a:srgbClr val="002060"/>
                </a:solidFill>
              </a:rPr>
              <a:t> of WMO </a:t>
            </a:r>
            <a:br>
              <a:rPr lang="fr-CH" sz="2000" b="1" i="1" dirty="0">
                <a:solidFill>
                  <a:srgbClr val="002060"/>
                </a:solidFill>
              </a:rPr>
            </a:br>
            <a:r>
              <a:rPr lang="fr-CH" sz="2000" i="1" dirty="0">
                <a:solidFill>
                  <a:srgbClr val="002060"/>
                </a:solidFill>
              </a:rPr>
              <a:t>(WMO Convention, Art. 2 b)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910705" y="1888526"/>
            <a:ext cx="8545016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cs typeface="Arial"/>
              </a:rPr>
              <a:t>Requirements</a:t>
            </a:r>
            <a:r>
              <a:rPr lang="fr-CH" sz="2200" b="1" dirty="0">
                <a:cs typeface="Arial"/>
              </a:rPr>
              <a:t> and gap </a:t>
            </a:r>
            <a:r>
              <a:rPr lang="fr-CH" sz="2200" b="1" dirty="0" err="1">
                <a:cs typeface="Arial"/>
              </a:rPr>
              <a:t>analysis</a:t>
            </a:r>
            <a:r>
              <a:rPr lang="fr-CH" sz="2200" b="1" dirty="0">
                <a:cs typeface="Arial"/>
              </a:rPr>
              <a:t>;</a:t>
            </a:r>
          </a:p>
          <a:p>
            <a:pPr marL="800100" lvl="2" indent="-385763">
              <a:spcBef>
                <a:spcPts val="450"/>
              </a:spcBef>
            </a:pPr>
            <a:r>
              <a:rPr lang="fr-CH" sz="1800" i="1" dirty="0">
                <a:cs typeface="Arial"/>
              </a:rPr>
              <a:t>WMO </a:t>
            </a:r>
            <a:r>
              <a:rPr lang="fr-CH" sz="1800" i="1" dirty="0" err="1">
                <a:cs typeface="Arial"/>
              </a:rPr>
              <a:t>Technical</a:t>
            </a:r>
            <a:r>
              <a:rPr lang="fr-CH" sz="1800" i="1" dirty="0">
                <a:cs typeface="Arial"/>
              </a:rPr>
              <a:t> Commissions and </a:t>
            </a:r>
            <a:r>
              <a:rPr lang="fr-CH" sz="1800" i="1" dirty="0" err="1">
                <a:cs typeface="Arial"/>
              </a:rPr>
              <a:t>their</a:t>
            </a:r>
            <a:r>
              <a:rPr lang="fr-CH" sz="1800" i="1" dirty="0">
                <a:cs typeface="Arial"/>
              </a:rPr>
              <a:t> </a:t>
            </a:r>
            <a:r>
              <a:rPr lang="fr-CH" sz="1800" i="1" dirty="0" err="1">
                <a:cs typeface="Arial"/>
              </a:rPr>
              <a:t>working</a:t>
            </a:r>
            <a:r>
              <a:rPr lang="fr-CH" sz="1800" i="1" dirty="0">
                <a:cs typeface="Arial"/>
              </a:rPr>
              <a:t> structures; RRR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cs typeface="Arial"/>
              </a:rPr>
              <a:t>Outreach</a:t>
            </a:r>
            <a:r>
              <a:rPr lang="fr-CH" sz="2200" b="1" dirty="0">
                <a:cs typeface="Arial"/>
              </a:rPr>
              <a:t> and </a:t>
            </a:r>
            <a:r>
              <a:rPr lang="fr-CH" sz="2200" b="1" dirty="0" err="1">
                <a:cs typeface="Arial"/>
              </a:rPr>
              <a:t>advocacy</a:t>
            </a:r>
            <a:r>
              <a:rPr lang="fr-CH" sz="2200" b="1" dirty="0">
                <a:cs typeface="Arial"/>
              </a:rPr>
              <a:t> </a:t>
            </a:r>
            <a:r>
              <a:rPr lang="fr-CH" sz="2200" dirty="0">
                <a:cs typeface="Arial"/>
              </a:rPr>
              <a:t>– </a:t>
            </a:r>
            <a:r>
              <a:rPr lang="fr-CH" sz="2200" dirty="0" err="1">
                <a:cs typeface="Arial"/>
              </a:rPr>
              <a:t>analyzing</a:t>
            </a:r>
            <a:r>
              <a:rPr lang="fr-CH" sz="2200" dirty="0">
                <a:cs typeface="Arial"/>
              </a:rPr>
              <a:t> and </a:t>
            </a:r>
            <a:r>
              <a:rPr lang="fr-CH" sz="2200" dirty="0" err="1">
                <a:cs typeface="Arial"/>
              </a:rPr>
              <a:t>explaining</a:t>
            </a:r>
            <a:r>
              <a:rPr lang="fr-CH" sz="2200" dirty="0">
                <a:cs typeface="Arial"/>
              </a:rPr>
              <a:t> </a:t>
            </a:r>
            <a:r>
              <a:rPr lang="fr-CH" sz="2200" dirty="0" err="1">
                <a:cs typeface="Arial"/>
              </a:rPr>
              <a:t>benefits</a:t>
            </a:r>
            <a:r>
              <a:rPr lang="fr-CH" sz="2200" dirty="0">
                <a:cs typeface="Arial"/>
              </a:rPr>
              <a:t> of data exchange to </a:t>
            </a:r>
            <a:r>
              <a:rPr lang="fr-CH" sz="2200" dirty="0" err="1">
                <a:cs typeface="Arial"/>
              </a:rPr>
              <a:t>stakeholders</a:t>
            </a:r>
            <a:r>
              <a:rPr lang="fr-CH" sz="2200" dirty="0">
                <a:cs typeface="Arial"/>
              </a:rPr>
              <a:t>;</a:t>
            </a:r>
          </a:p>
          <a:p>
            <a:pPr marL="464344" lvl="1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CH" sz="2000" dirty="0">
                <a:cs typeface="Arial"/>
              </a:rPr>
              <a:t>      </a:t>
            </a:r>
            <a:r>
              <a:rPr lang="fr-CH" sz="1800" i="1" dirty="0">
                <a:cs typeface="Arial"/>
              </a:rPr>
              <a:t>All of WMO; Experts, </a:t>
            </a:r>
            <a:r>
              <a:rPr lang="fr-CH" sz="1800" i="1" dirty="0" err="1">
                <a:cs typeface="Arial"/>
              </a:rPr>
              <a:t>TCs</a:t>
            </a:r>
            <a:r>
              <a:rPr lang="fr-CH" sz="1800" i="1" dirty="0">
                <a:cs typeface="Arial"/>
              </a:rPr>
              <a:t>, </a:t>
            </a:r>
            <a:r>
              <a:rPr lang="fr-CH" sz="1800" i="1" dirty="0" err="1">
                <a:cs typeface="Arial"/>
              </a:rPr>
              <a:t>RAs</a:t>
            </a:r>
            <a:r>
              <a:rPr lang="fr-CH" sz="1800" i="1" dirty="0">
                <a:cs typeface="Arial"/>
              </a:rPr>
              <a:t>, EC, </a:t>
            </a:r>
            <a:r>
              <a:rPr lang="fr-CH" sz="1800" i="1" dirty="0" err="1">
                <a:cs typeface="Arial"/>
              </a:rPr>
              <a:t>Congress</a:t>
            </a:r>
            <a:r>
              <a:rPr lang="fr-CH" sz="1800" i="1" dirty="0">
                <a:cs typeface="Arial"/>
              </a:rPr>
              <a:t>, SG,…;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400" b="1" dirty="0">
                <a:cs typeface="Arial"/>
              </a:rPr>
              <a:t>Data </a:t>
            </a:r>
            <a:r>
              <a:rPr lang="fr-CH" sz="2400" b="1" dirty="0" err="1">
                <a:cs typeface="Arial"/>
              </a:rPr>
              <a:t>policy</a:t>
            </a:r>
            <a:r>
              <a:rPr lang="fr-CH" sz="2400" b="1" dirty="0">
                <a:cs typeface="Arial"/>
              </a:rPr>
              <a:t> </a:t>
            </a:r>
            <a:r>
              <a:rPr lang="fr-CH" sz="2400" i="1" dirty="0">
                <a:cs typeface="Arial"/>
              </a:rPr>
              <a:t>– </a:t>
            </a:r>
            <a:r>
              <a:rPr lang="fr-CH" sz="2400" dirty="0" err="1">
                <a:cs typeface="Arial"/>
              </a:rPr>
              <a:t>general</a:t>
            </a:r>
            <a:r>
              <a:rPr lang="fr-CH" sz="2400" dirty="0">
                <a:cs typeface="Arial"/>
              </a:rPr>
              <a:t> </a:t>
            </a:r>
            <a:r>
              <a:rPr lang="fr-CH" sz="2400" dirty="0" err="1">
                <a:cs typeface="Arial"/>
              </a:rPr>
              <a:t>commitment</a:t>
            </a:r>
            <a:r>
              <a:rPr lang="fr-CH" sz="2400" dirty="0">
                <a:cs typeface="Arial"/>
              </a:rPr>
              <a:t> of national </a:t>
            </a:r>
            <a:r>
              <a:rPr lang="fr-CH" sz="2400" dirty="0" err="1">
                <a:cs typeface="Arial"/>
              </a:rPr>
              <a:t>governments</a:t>
            </a:r>
            <a:r>
              <a:rPr lang="fr-CH" sz="2400" dirty="0">
                <a:cs typeface="Arial"/>
              </a:rPr>
              <a:t> to exchange certain data for certain </a:t>
            </a:r>
            <a:r>
              <a:rPr lang="fr-CH" sz="2400" dirty="0" err="1">
                <a:cs typeface="Arial"/>
              </a:rPr>
              <a:t>purpose</a:t>
            </a:r>
            <a:r>
              <a:rPr lang="fr-CH" sz="2400" dirty="0">
                <a:cs typeface="Arial"/>
              </a:rPr>
              <a:t>(s);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b="1" i="1" dirty="0" err="1">
                <a:cs typeface="Arial"/>
              </a:rPr>
              <a:t>E.g</a:t>
            </a:r>
            <a:r>
              <a:rPr lang="fr-CH" sz="1800" b="1" i="1" dirty="0">
                <a:cs typeface="Arial"/>
              </a:rPr>
              <a:t>. WMO </a:t>
            </a:r>
            <a:r>
              <a:rPr lang="fr-CH" sz="1800" b="1" i="1" dirty="0" err="1">
                <a:cs typeface="Arial"/>
              </a:rPr>
              <a:t>Res</a:t>
            </a:r>
            <a:r>
              <a:rPr lang="fr-CH" sz="1800" b="1" i="1" dirty="0">
                <a:cs typeface="Arial"/>
              </a:rPr>
              <a:t>. 40, 25, 60; new </a:t>
            </a:r>
            <a:r>
              <a:rPr lang="fr-CH" sz="1800" b="1" i="1" dirty="0" err="1">
                <a:cs typeface="Arial"/>
              </a:rPr>
              <a:t>draft</a:t>
            </a:r>
            <a:r>
              <a:rPr lang="fr-CH" sz="1800" b="1" i="1" dirty="0">
                <a:cs typeface="Arial"/>
              </a:rPr>
              <a:t> WMO data </a:t>
            </a:r>
            <a:r>
              <a:rPr lang="fr-CH" sz="1800" b="1" i="1" dirty="0" err="1">
                <a:cs typeface="Arial"/>
              </a:rPr>
              <a:t>policy</a:t>
            </a:r>
            <a:r>
              <a:rPr lang="fr-CH" sz="1800" b="1" i="1" dirty="0">
                <a:cs typeface="Arial"/>
              </a:rPr>
              <a:t> </a:t>
            </a:r>
            <a:r>
              <a:rPr lang="fr-CH" sz="1800" b="1" i="1" dirty="0" err="1">
                <a:cs typeface="Arial"/>
              </a:rPr>
              <a:t>resolution</a:t>
            </a:r>
            <a:r>
              <a:rPr lang="fr-CH" sz="1800" i="1" dirty="0">
                <a:cs typeface="Arial"/>
              </a:rPr>
              <a:t>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solidFill>
                  <a:srgbClr val="2139F6"/>
                </a:solidFill>
                <a:cs typeface="Arial"/>
              </a:rPr>
              <a:t>Regulatory</a:t>
            </a:r>
            <a:r>
              <a:rPr lang="fr-CH" sz="2200" b="1" dirty="0">
                <a:solidFill>
                  <a:srgbClr val="2139F6"/>
                </a:solidFill>
                <a:cs typeface="Arial"/>
              </a:rPr>
              <a:t> </a:t>
            </a:r>
            <a:r>
              <a:rPr lang="fr-CH" sz="2200" b="1" dirty="0" err="1">
                <a:solidFill>
                  <a:srgbClr val="2139F6"/>
                </a:solidFill>
                <a:cs typeface="Arial"/>
              </a:rPr>
              <a:t>material</a:t>
            </a:r>
            <a:r>
              <a:rPr lang="fr-CH" sz="2200" b="1" dirty="0">
                <a:solidFill>
                  <a:srgbClr val="2139F6"/>
                </a:solidFill>
                <a:cs typeface="Arial"/>
              </a:rPr>
              <a:t> </a:t>
            </a:r>
            <a:r>
              <a:rPr lang="fr-CH" sz="2200" i="1" dirty="0">
                <a:solidFill>
                  <a:srgbClr val="2139F6"/>
                </a:solidFill>
                <a:cs typeface="Arial"/>
              </a:rPr>
              <a:t>– 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agreement on 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specifics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 of data exchange (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what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, 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when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, 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where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, how, …);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i="1" dirty="0" err="1">
                <a:solidFill>
                  <a:srgbClr val="2139F6"/>
                </a:solidFill>
                <a:cs typeface="Arial"/>
              </a:rPr>
              <a:t>E.g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. GBON provisions, </a:t>
            </a:r>
            <a:r>
              <a:rPr lang="fr-CH" sz="1800" i="1" dirty="0" err="1">
                <a:solidFill>
                  <a:srgbClr val="2139F6"/>
                </a:solidFill>
                <a:cs typeface="Arial"/>
              </a:rPr>
              <a:t>approved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 by WMO Infrastructure Commission last </a:t>
            </a:r>
            <a:r>
              <a:rPr lang="fr-CH" sz="1800" i="1" dirty="0" err="1">
                <a:solidFill>
                  <a:srgbClr val="2139F6"/>
                </a:solidFill>
                <a:cs typeface="Arial"/>
              </a:rPr>
              <a:t>week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>
                <a:solidFill>
                  <a:srgbClr val="2139F6"/>
                </a:solidFill>
                <a:cs typeface="Arial"/>
              </a:rPr>
              <a:t>Financial and </a:t>
            </a:r>
            <a:r>
              <a:rPr lang="fr-CH" sz="2200" b="1" dirty="0" err="1">
                <a:solidFill>
                  <a:srgbClr val="2139F6"/>
                </a:solidFill>
                <a:cs typeface="Arial"/>
              </a:rPr>
              <a:t>technical</a:t>
            </a:r>
            <a:r>
              <a:rPr lang="fr-CH" sz="2200" b="1" dirty="0">
                <a:solidFill>
                  <a:srgbClr val="2139F6"/>
                </a:solidFill>
                <a:cs typeface="Arial"/>
              </a:rPr>
              <a:t> support if </a:t>
            </a:r>
            <a:r>
              <a:rPr lang="fr-CH" sz="2200" b="1" dirty="0" err="1">
                <a:solidFill>
                  <a:srgbClr val="2139F6"/>
                </a:solidFill>
                <a:cs typeface="Arial"/>
              </a:rPr>
              <a:t>needed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; 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capacity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 </a:t>
            </a:r>
            <a:r>
              <a:rPr lang="fr-CH" sz="2200" dirty="0" err="1">
                <a:solidFill>
                  <a:srgbClr val="2139F6"/>
                </a:solidFill>
                <a:cs typeface="Arial"/>
              </a:rPr>
              <a:t>development</a:t>
            </a:r>
            <a:r>
              <a:rPr lang="fr-CH" sz="2200" dirty="0">
                <a:solidFill>
                  <a:srgbClr val="2139F6"/>
                </a:solidFill>
                <a:cs typeface="Arial"/>
              </a:rPr>
              <a:t>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i="1" dirty="0" err="1">
                <a:solidFill>
                  <a:srgbClr val="2139F6"/>
                </a:solidFill>
                <a:cs typeface="Arial"/>
              </a:rPr>
              <a:t>E.g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. CREWS, SOFF; WMO </a:t>
            </a:r>
            <a:r>
              <a:rPr lang="fr-CH" sz="1800" i="1" dirty="0" err="1">
                <a:solidFill>
                  <a:srgbClr val="2139F6"/>
                </a:solidFill>
                <a:cs typeface="Arial"/>
              </a:rPr>
              <a:t>with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 </a:t>
            </a:r>
            <a:r>
              <a:rPr lang="fr-CH" sz="1800" i="1" dirty="0" err="1">
                <a:solidFill>
                  <a:srgbClr val="2139F6"/>
                </a:solidFill>
                <a:cs typeface="Arial"/>
              </a:rPr>
              <a:t>development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 and </a:t>
            </a:r>
            <a:r>
              <a:rPr lang="fr-CH" sz="1800" i="1" dirty="0" err="1">
                <a:solidFill>
                  <a:srgbClr val="2139F6"/>
                </a:solidFill>
                <a:cs typeface="Arial"/>
              </a:rPr>
              <a:t>climate</a:t>
            </a:r>
            <a:r>
              <a:rPr lang="fr-CH" sz="1800" i="1" dirty="0">
                <a:solidFill>
                  <a:srgbClr val="2139F6"/>
                </a:solidFill>
                <a:cs typeface="Arial"/>
              </a:rPr>
              <a:t> finance institutions, 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D15F6-F9F5-E341-A040-1AF0B2A449A3}"/>
              </a:ext>
            </a:extLst>
          </p:cNvPr>
          <p:cNvSpPr txBox="1"/>
          <p:nvPr/>
        </p:nvSpPr>
        <p:spPr>
          <a:xfrm>
            <a:off x="3766302" y="1340768"/>
            <a:ext cx="448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u="sng" dirty="0" err="1">
                <a:solidFill>
                  <a:srgbClr val="212FC4"/>
                </a:solidFill>
              </a:rPr>
              <a:t>What</a:t>
            </a:r>
            <a:r>
              <a:rPr lang="fr-CH" sz="2800" b="1" u="sng" dirty="0">
                <a:solidFill>
                  <a:srgbClr val="212FC4"/>
                </a:solidFill>
              </a:rPr>
              <a:t> </a:t>
            </a:r>
            <a:r>
              <a:rPr lang="fr-CH" sz="2800" b="1" u="sng" dirty="0" err="1">
                <a:solidFill>
                  <a:srgbClr val="212FC4"/>
                </a:solidFill>
              </a:rPr>
              <a:t>does</a:t>
            </a:r>
            <a:r>
              <a:rPr lang="fr-CH" sz="2800" b="1" u="sng" dirty="0">
                <a:solidFill>
                  <a:srgbClr val="212FC4"/>
                </a:solidFill>
              </a:rPr>
              <a:t> </a:t>
            </a:r>
            <a:r>
              <a:rPr lang="fr-CH" sz="2800" b="1" u="sng" err="1">
                <a:solidFill>
                  <a:srgbClr val="212FC4"/>
                </a:solidFill>
              </a:rPr>
              <a:t>it</a:t>
            </a:r>
            <a:r>
              <a:rPr lang="fr-CH" sz="2800" b="1" u="sng">
                <a:solidFill>
                  <a:srgbClr val="212FC4"/>
                </a:solidFill>
              </a:rPr>
              <a:t> take?</a:t>
            </a:r>
            <a:endParaRPr lang="en-CH" sz="2800" b="1" u="sng" dirty="0"/>
          </a:p>
        </p:txBody>
      </p:sp>
    </p:spTree>
    <p:extLst>
      <p:ext uri="{BB962C8B-B14F-4D97-AF65-F5344CB8AC3E}">
        <p14:creationId xmlns:p14="http://schemas.microsoft.com/office/powerpoint/2010/main" val="22940899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E6989C0D-CF74-44DA-A01C-F82C534C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77" y="1402932"/>
            <a:ext cx="1723654" cy="12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:\Projekte\Slides MCH-Info\devices.png">
            <a:extLst>
              <a:ext uri="{FF2B5EF4-FFF2-40B4-BE49-F238E27FC236}">
                <a16:creationId xmlns:a16="http://schemas.microsoft.com/office/drawing/2014/main" id="{804AC127-7C2C-456D-9E71-F923706D1610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6"/>
          <a:stretch/>
        </p:blipFill>
        <p:spPr bwMode="auto">
          <a:xfrm>
            <a:off x="6220242" y="5497681"/>
            <a:ext cx="789461" cy="11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Bildplatzhalter 3">
            <a:extLst>
              <a:ext uri="{FF2B5EF4-FFF2-40B4-BE49-F238E27FC236}">
                <a16:creationId xmlns:a16="http://schemas.microsoft.com/office/drawing/2014/main" id="{8591109E-7F69-44F2-AD44-6F594AACB2A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3801" y="5531191"/>
            <a:ext cx="1045870" cy="1119176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C276CE-92D4-4569-BFAE-E6BFD26F8545}"/>
              </a:ext>
            </a:extLst>
          </p:cNvPr>
          <p:cNvGrpSpPr/>
          <p:nvPr/>
        </p:nvGrpSpPr>
        <p:grpSpPr>
          <a:xfrm>
            <a:off x="7659256" y="1445914"/>
            <a:ext cx="1724937" cy="1104727"/>
            <a:chOff x="4382746" y="819524"/>
            <a:chExt cx="2299916" cy="1104726"/>
          </a:xfrm>
        </p:grpSpPr>
        <p:graphicFrame>
          <p:nvGraphicFramePr>
            <p:cNvPr id="114" name="Object 7">
              <a:extLst>
                <a:ext uri="{FF2B5EF4-FFF2-40B4-BE49-F238E27FC236}">
                  <a16:creationId xmlns:a16="http://schemas.microsoft.com/office/drawing/2014/main" id="{C793AB37-9FF3-4767-9215-FE09A13F20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164836"/>
                </p:ext>
              </p:extLst>
            </p:nvPr>
          </p:nvGraphicFramePr>
          <p:xfrm>
            <a:off x="4382746" y="819524"/>
            <a:ext cx="994315" cy="96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Photo Editor Photo" r:id="rId6" imgW="4742857" imgH="4590476" progId="MSPhotoEd.3">
                    <p:embed/>
                  </p:oleObj>
                </mc:Choice>
                <mc:Fallback>
                  <p:oleObj name="Photo Editor Photo" r:id="rId6" imgW="4742857" imgH="4590476" progId="MSPhotoEd.3">
                    <p:embed/>
                    <p:pic>
                      <p:nvPicPr>
                        <p:cNvPr id="114" name="Object 7">
                          <a:extLst>
                            <a:ext uri="{FF2B5EF4-FFF2-40B4-BE49-F238E27FC236}">
                              <a16:creationId xmlns:a16="http://schemas.microsoft.com/office/drawing/2014/main" id="{C793AB37-9FF3-4767-9215-FE09A13F20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2746" y="819524"/>
                          <a:ext cx="994315" cy="961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8">
              <a:extLst>
                <a:ext uri="{FF2B5EF4-FFF2-40B4-BE49-F238E27FC236}">
                  <a16:creationId xmlns:a16="http://schemas.microsoft.com/office/drawing/2014/main" id="{9A19A71C-65FC-444E-9F1C-220FCAC93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3242" y="1275086"/>
              <a:ext cx="150812" cy="101600"/>
              <a:chOff x="3604" y="1050"/>
              <a:chExt cx="280" cy="241"/>
            </a:xfrm>
            <a:solidFill>
              <a:schemeClr val="bg1"/>
            </a:solidFill>
          </p:grpSpPr>
          <p:sp>
            <p:nvSpPr>
              <p:cNvPr id="121" name="Line 9">
                <a:extLst>
                  <a:ext uri="{FF2B5EF4-FFF2-40B4-BE49-F238E27FC236}">
                    <a16:creationId xmlns:a16="http://schemas.microsoft.com/office/drawing/2014/main" id="{01403446-772E-4ABE-AAD5-A2211E5C7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4" y="1083"/>
                <a:ext cx="19" cy="208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2" name="Line 10">
                <a:extLst>
                  <a:ext uri="{FF2B5EF4-FFF2-40B4-BE49-F238E27FC236}">
                    <a16:creationId xmlns:a16="http://schemas.microsoft.com/office/drawing/2014/main" id="{EC17F211-9155-4DE4-9629-2DD4A86AF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5" y="1050"/>
                <a:ext cx="49" cy="200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3" name="Line 11">
                <a:extLst>
                  <a:ext uri="{FF2B5EF4-FFF2-40B4-BE49-F238E27FC236}">
                    <a16:creationId xmlns:a16="http://schemas.microsoft.com/office/drawing/2014/main" id="{0B8EC099-25C1-45F1-A8BF-728FB95F4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3" y="1252"/>
                <a:ext cx="257" cy="39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4" name="Line 12">
                <a:extLst>
                  <a:ext uri="{FF2B5EF4-FFF2-40B4-BE49-F238E27FC236}">
                    <a16:creationId xmlns:a16="http://schemas.microsoft.com/office/drawing/2014/main" id="{270BAA8C-D48E-45E6-916D-3E3412E31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4" y="1052"/>
                <a:ext cx="228" cy="32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116" name="Line 13">
              <a:extLst>
                <a:ext uri="{FF2B5EF4-FFF2-40B4-BE49-F238E27FC236}">
                  <a16:creationId xmlns:a16="http://schemas.microsoft.com/office/drawing/2014/main" id="{AE31041A-29D5-4A76-BA23-2F1F585EF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7663" y="1263521"/>
              <a:ext cx="1226571" cy="25897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17" name="Line 30">
              <a:extLst>
                <a:ext uri="{FF2B5EF4-FFF2-40B4-BE49-F238E27FC236}">
                  <a16:creationId xmlns:a16="http://schemas.microsoft.com/office/drawing/2014/main" id="{63E2C5A0-4A23-460D-8A82-6D0DB7DA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7065" y="1360246"/>
              <a:ext cx="748193" cy="410408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pic>
          <p:nvPicPr>
            <p:cNvPr id="119" name="Picture 49" descr="C:\Users\fuo\AppData\Local\Microsoft\Windows\Temporary Internet Files\Content.Outlook\55UVTODF\c1_alp_green (3).png">
              <a:extLst>
                <a:ext uri="{FF2B5EF4-FFF2-40B4-BE49-F238E27FC236}">
                  <a16:creationId xmlns:a16="http://schemas.microsoft.com/office/drawing/2014/main" id="{4380C3C0-3293-4339-833D-5222B1676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81"/>
            <a:stretch/>
          </p:blipFill>
          <p:spPr bwMode="auto">
            <a:xfrm>
              <a:off x="5685494" y="1256224"/>
              <a:ext cx="997168" cy="66802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078" name="Picture 6" descr="Bangladesh: How Forecast-based Financing supported objective  decision-making in advance of Cyclone Fani - International Federation of  Red Cross and Red Crescent Societies">
            <a:extLst>
              <a:ext uri="{FF2B5EF4-FFF2-40B4-BE49-F238E27FC236}">
                <a16:creationId xmlns:a16="http://schemas.microsoft.com/office/drawing/2014/main" id="{C92AD386-D204-4E76-9AD8-49ABA8C5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92" y="5531191"/>
            <a:ext cx="1329088" cy="9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M:\zue-docx\KOM\open\Foto-Bilder-Grafik-Archiv\Bildarchiv_MeteoSchweiz\Standorte\Zürich Flughafen\Wetterzentrale\FullSizeRender.jpg">
            <a:extLst>
              <a:ext uri="{FF2B5EF4-FFF2-40B4-BE49-F238E27FC236}">
                <a16:creationId xmlns:a16="http://schemas.microsoft.com/office/drawing/2014/main" id="{82FF07C1-2C5A-4105-97E3-20FE054C7E3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/>
          <a:stretch/>
        </p:blipFill>
        <p:spPr bwMode="auto">
          <a:xfrm>
            <a:off x="7716865" y="5735478"/>
            <a:ext cx="978245" cy="6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C949B2-63FD-407F-8465-7439000B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24" y="1420201"/>
            <a:ext cx="1848970" cy="12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hape 129">
            <a:extLst>
              <a:ext uri="{FF2B5EF4-FFF2-40B4-BE49-F238E27FC236}">
                <a16:creationId xmlns:a16="http://schemas.microsoft.com/office/drawing/2014/main" id="{05A022C9-78C1-4200-A1E4-3F9782EB0FB9}"/>
              </a:ext>
            </a:extLst>
          </p:cNvPr>
          <p:cNvSpPr>
            <a:spLocks noChangeAspect="1"/>
          </p:cNvSpPr>
          <p:nvPr/>
        </p:nvSpPr>
        <p:spPr>
          <a:xfrm>
            <a:off x="1193932" y="2232852"/>
            <a:ext cx="1922520" cy="1309527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>
            <a:lvl1pPr>
              <a:defRPr sz="2800"/>
            </a:lvl1pPr>
          </a:lstStyle>
          <a:p>
            <a:pPr lvl="0" algn="ctr">
              <a:lnSpc>
                <a:spcPct val="90000"/>
              </a:lnSpc>
              <a:defRPr sz="1800"/>
            </a:pPr>
            <a:r>
              <a:rPr lang="en-GB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Activities underpinning all weather and climate-related activities; this can</a:t>
            </a:r>
            <a:r>
              <a:rPr lang="en-GB" sz="14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 ONLY be implemented globally</a:t>
            </a:r>
          </a:p>
        </p:txBody>
      </p:sp>
      <p:sp>
        <p:nvSpPr>
          <p:cNvPr id="72" name="Shape 129"/>
          <p:cNvSpPr>
            <a:spLocks noChangeAspect="1"/>
          </p:cNvSpPr>
          <p:nvPr/>
        </p:nvSpPr>
        <p:spPr>
          <a:xfrm>
            <a:off x="740685" y="246989"/>
            <a:ext cx="10395105" cy="760034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The meteorological value chain</a:t>
            </a:r>
            <a:endParaRPr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896735" y="2606724"/>
            <a:ext cx="1642015" cy="3128753"/>
            <a:chOff x="4911543" y="1476757"/>
            <a:chExt cx="1725487" cy="1931747"/>
          </a:xfrm>
        </p:grpSpPr>
        <p:sp>
          <p:nvSpPr>
            <p:cNvPr id="9" name="Arc 8"/>
            <p:cNvSpPr/>
            <p:nvPr/>
          </p:nvSpPr>
          <p:spPr bwMode="auto">
            <a:xfrm>
              <a:off x="4911543" y="1605293"/>
              <a:ext cx="1725487" cy="1803211"/>
            </a:xfrm>
            <a:prstGeom prst="arc">
              <a:avLst/>
            </a:prstGeom>
            <a:noFill/>
            <a:ln w="384175" cap="flat" cmpd="sng" algn="ctr">
              <a:solidFill>
                <a:srgbClr val="CED4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" name="Chevron 4"/>
            <p:cNvSpPr/>
            <p:nvPr/>
          </p:nvSpPr>
          <p:spPr bwMode="auto">
            <a:xfrm>
              <a:off x="5597183" y="1476757"/>
              <a:ext cx="333375" cy="313648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02476" y="2429632"/>
            <a:ext cx="2103549" cy="927360"/>
            <a:chOff x="3517284" y="1342406"/>
            <a:chExt cx="2103549" cy="695520"/>
          </a:xfrm>
        </p:grpSpPr>
        <p:sp>
          <p:nvSpPr>
            <p:cNvPr id="10" name="Chevron 9"/>
            <p:cNvSpPr/>
            <p:nvPr/>
          </p:nvSpPr>
          <p:spPr bwMode="auto">
            <a:xfrm>
              <a:off x="3517284" y="1475224"/>
              <a:ext cx="2103549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ounded Rectangle 13"/>
            <p:cNvSpPr>
              <a:spLocks/>
            </p:cNvSpPr>
            <p:nvPr/>
          </p:nvSpPr>
          <p:spPr bwMode="auto">
            <a:xfrm>
              <a:off x="3891105" y="1342406"/>
              <a:ext cx="1460063" cy="695520"/>
            </a:xfrm>
            <a:prstGeom prst="roundRect">
              <a:avLst>
                <a:gd name="adj" fmla="val 13305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Global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numerical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weather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predition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(NWP)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for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weather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and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climate</a:t>
              </a:r>
              <a:endParaRPr lang="de-CH" sz="1200" b="1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81837" y="2397043"/>
            <a:ext cx="2143494" cy="927360"/>
            <a:chOff x="-603353" y="1317965"/>
            <a:chExt cx="2143494" cy="695520"/>
          </a:xfrm>
        </p:grpSpPr>
        <p:sp>
          <p:nvSpPr>
            <p:cNvPr id="3" name="Chevron 2"/>
            <p:cNvSpPr/>
            <p:nvPr/>
          </p:nvSpPr>
          <p:spPr bwMode="auto">
            <a:xfrm>
              <a:off x="-603353" y="1498520"/>
              <a:ext cx="2143494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ounded Rectangle 12"/>
            <p:cNvSpPr>
              <a:spLocks/>
            </p:cNvSpPr>
            <p:nvPr/>
          </p:nvSpPr>
          <p:spPr bwMode="auto">
            <a:xfrm>
              <a:off x="-136874" y="1317965"/>
              <a:ext cx="1159200" cy="695520"/>
            </a:xfrm>
            <a:prstGeom prst="roundRect">
              <a:avLst>
                <a:gd name="adj" fmla="val 13305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Weather and climate observations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896736" y="3177093"/>
            <a:ext cx="3777762" cy="3643760"/>
            <a:chOff x="4946206" y="1906210"/>
            <a:chExt cx="3777762" cy="2732820"/>
          </a:xfrm>
        </p:grpSpPr>
        <p:sp>
          <p:nvSpPr>
            <p:cNvPr id="20" name="Chevron 19"/>
            <p:cNvSpPr/>
            <p:nvPr/>
          </p:nvSpPr>
          <p:spPr bwMode="auto">
            <a:xfrm rot="10800000">
              <a:off x="5573661" y="3352392"/>
              <a:ext cx="302353" cy="308921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Arc 22"/>
            <p:cNvSpPr/>
            <p:nvPr/>
          </p:nvSpPr>
          <p:spPr bwMode="auto">
            <a:xfrm rot="5400000">
              <a:off x="4967174" y="1885242"/>
              <a:ext cx="1600079" cy="1642015"/>
            </a:xfrm>
            <a:prstGeom prst="arc">
              <a:avLst>
                <a:gd name="adj1" fmla="val 16218172"/>
                <a:gd name="adj2" fmla="val 0"/>
              </a:avLst>
            </a:prstGeom>
            <a:noFill/>
            <a:ln w="384175" cap="flat" cmpd="sng" algn="ctr">
              <a:solidFill>
                <a:srgbClr val="CED4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782302" y="3698746"/>
              <a:ext cx="941666" cy="94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17246" y="4783122"/>
            <a:ext cx="2144903" cy="995533"/>
            <a:chOff x="3443465" y="3135172"/>
            <a:chExt cx="2144903" cy="746649"/>
          </a:xfrm>
        </p:grpSpPr>
        <p:sp>
          <p:nvSpPr>
            <p:cNvPr id="12" name="Chevron 11"/>
            <p:cNvSpPr/>
            <p:nvPr/>
          </p:nvSpPr>
          <p:spPr bwMode="auto">
            <a:xfrm rot="10800000">
              <a:off x="3443465" y="3362170"/>
              <a:ext cx="2144903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ounded Rectangle 15"/>
            <p:cNvSpPr>
              <a:spLocks/>
            </p:cNvSpPr>
            <p:nvPr/>
          </p:nvSpPr>
          <p:spPr bwMode="auto">
            <a:xfrm>
              <a:off x="3970490" y="3135172"/>
              <a:ext cx="1313854" cy="746649"/>
            </a:xfrm>
            <a:prstGeom prst="roundRect">
              <a:avLst>
                <a:gd name="adj" fmla="val 13305"/>
              </a:avLst>
            </a:prstGeom>
            <a:solidFill>
              <a:srgbClr val="213A6D"/>
            </a:solidFill>
            <a:ln w="9525" cap="flat" cmpd="sng" algn="ctr">
              <a:solidFill>
                <a:srgbClr val="213A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5720" rIns="18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1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Weather forecasts, early warnings and climate products and services to users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76439" y="4783121"/>
            <a:ext cx="2065480" cy="995533"/>
            <a:chOff x="1369868" y="3141362"/>
            <a:chExt cx="2065480" cy="746650"/>
          </a:xfrm>
        </p:grpSpPr>
        <p:sp>
          <p:nvSpPr>
            <p:cNvPr id="11" name="Chevron 10"/>
            <p:cNvSpPr/>
            <p:nvPr/>
          </p:nvSpPr>
          <p:spPr bwMode="auto">
            <a:xfrm rot="10800000">
              <a:off x="1369868" y="3359625"/>
              <a:ext cx="2065480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 bwMode="auto">
            <a:xfrm>
              <a:off x="1835606" y="3141362"/>
              <a:ext cx="1239371" cy="746650"/>
            </a:xfrm>
            <a:prstGeom prst="roundRect">
              <a:avLst>
                <a:gd name="adj" fmla="val 13305"/>
              </a:avLst>
            </a:prstGeom>
            <a:solidFill>
              <a:srgbClr val="213A6D"/>
            </a:solidFill>
            <a:ln w="9525" cap="flat" cmpd="sng" algn="ctr">
              <a:solidFill>
                <a:srgbClr val="213A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Dissemination and outreach to people and sectors </a:t>
              </a:r>
            </a:p>
          </p:txBody>
        </p:sp>
      </p:grpSp>
      <p:sp>
        <p:nvSpPr>
          <p:cNvPr id="77" name="Chevron 2">
            <a:extLst>
              <a:ext uri="{FF2B5EF4-FFF2-40B4-BE49-F238E27FC236}">
                <a16:creationId xmlns:a16="http://schemas.microsoft.com/office/drawing/2014/main" id="{1F780F0D-DF9F-4A1C-99EF-9E60D9D18B60}"/>
              </a:ext>
            </a:extLst>
          </p:cNvPr>
          <p:cNvSpPr/>
          <p:nvPr/>
        </p:nvSpPr>
        <p:spPr bwMode="auto">
          <a:xfrm>
            <a:off x="5434145" y="2624234"/>
            <a:ext cx="2143494" cy="508000"/>
          </a:xfrm>
          <a:prstGeom prst="chevron">
            <a:avLst>
              <a:gd name="adj" fmla="val 27500"/>
            </a:avLst>
          </a:prstGeom>
          <a:solidFill>
            <a:srgbClr val="CED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de-CH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1240C916-810B-40DE-91DC-73E9171E9726}"/>
              </a:ext>
            </a:extLst>
          </p:cNvPr>
          <p:cNvSpPr>
            <a:spLocks/>
          </p:cNvSpPr>
          <p:nvPr/>
        </p:nvSpPr>
        <p:spPr bwMode="auto">
          <a:xfrm>
            <a:off x="5842177" y="2397043"/>
            <a:ext cx="1159200" cy="927360"/>
          </a:xfrm>
          <a:prstGeom prst="roundRect">
            <a:avLst>
              <a:gd name="adj" fmla="val 1330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International exchange of observations</a:t>
            </a:r>
          </a:p>
        </p:txBody>
      </p:sp>
      <p:sp>
        <p:nvSpPr>
          <p:cNvPr id="82" name="Chevron 10">
            <a:extLst>
              <a:ext uri="{FF2B5EF4-FFF2-40B4-BE49-F238E27FC236}">
                <a16:creationId xmlns:a16="http://schemas.microsoft.com/office/drawing/2014/main" id="{BEFDBADD-247D-43F2-947B-8C7D7436ED9C}"/>
              </a:ext>
            </a:extLst>
          </p:cNvPr>
          <p:cNvSpPr/>
          <p:nvPr/>
        </p:nvSpPr>
        <p:spPr bwMode="auto">
          <a:xfrm rot="10800000">
            <a:off x="3368665" y="5074138"/>
            <a:ext cx="2065480" cy="508000"/>
          </a:xfrm>
          <a:prstGeom prst="chevron">
            <a:avLst>
              <a:gd name="adj" fmla="val 27500"/>
            </a:avLst>
          </a:prstGeom>
          <a:solidFill>
            <a:srgbClr val="CED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de-CH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" name="Rounded Rectangle 16">
            <a:extLst>
              <a:ext uri="{FF2B5EF4-FFF2-40B4-BE49-F238E27FC236}">
                <a16:creationId xmlns:a16="http://schemas.microsoft.com/office/drawing/2014/main" id="{A9B1B3A8-0F18-4462-BC4F-A47160FE1018}"/>
              </a:ext>
            </a:extLst>
          </p:cNvPr>
          <p:cNvSpPr>
            <a:spLocks/>
          </p:cNvSpPr>
          <p:nvPr/>
        </p:nvSpPr>
        <p:spPr bwMode="auto">
          <a:xfrm>
            <a:off x="3809282" y="4783121"/>
            <a:ext cx="1239371" cy="995534"/>
          </a:xfrm>
          <a:prstGeom prst="roundRect">
            <a:avLst>
              <a:gd name="adj" fmla="val 13305"/>
            </a:avLst>
          </a:prstGeom>
          <a:solidFill>
            <a:srgbClr val="213A6D"/>
          </a:solidFill>
          <a:ln w="9525" cap="flat" cmpd="sng" algn="ctr">
            <a:solidFill>
              <a:srgbClr val="213A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Effective decision-making based on climate services</a:t>
            </a:r>
          </a:p>
        </p:txBody>
      </p:sp>
      <p:sp>
        <p:nvSpPr>
          <p:cNvPr id="102" name="Shape 129">
            <a:extLst>
              <a:ext uri="{FF2B5EF4-FFF2-40B4-BE49-F238E27FC236}">
                <a16:creationId xmlns:a16="http://schemas.microsoft.com/office/drawing/2014/main" id="{B872F3FC-E55B-4C51-8AE4-2364E3458F92}"/>
              </a:ext>
            </a:extLst>
          </p:cNvPr>
          <p:cNvSpPr>
            <a:spLocks noChangeAspect="1"/>
          </p:cNvSpPr>
          <p:nvPr/>
        </p:nvSpPr>
        <p:spPr>
          <a:xfrm>
            <a:off x="1193932" y="4653503"/>
            <a:ext cx="1922520" cy="1254768"/>
          </a:xfrm>
          <a:prstGeom prst="rect">
            <a:avLst/>
          </a:prstGeom>
          <a:solidFill>
            <a:srgbClr val="213A6D"/>
          </a:solidFill>
          <a:ln w="63500">
            <a:solidFill>
              <a:srgbClr val="213A6D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Activities implemented and undertaken primarily at a </a:t>
            </a:r>
            <a:r>
              <a:rPr lang="en-US" sz="16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national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CB499-16D3-483A-9C7F-74DB71079C43}"/>
              </a:ext>
            </a:extLst>
          </p:cNvPr>
          <p:cNvSpPr/>
          <p:nvPr/>
        </p:nvSpPr>
        <p:spPr>
          <a:xfrm>
            <a:off x="4261406" y="3702261"/>
            <a:ext cx="5122787" cy="771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C84"/>
                </a:solidFill>
                <a:latin typeface="Avenir Book" panose="02000503020000020003" pitchFamily="2" charset="0"/>
                <a:ea typeface="+mj-ea"/>
                <a:cs typeface="+mj-cs"/>
              </a:rPr>
              <a:t>All links in the chain must operate effectively in order to yield success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D59E4-05D4-47BA-801C-6DE7536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9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204" y="260648"/>
            <a:ext cx="8229600" cy="792088"/>
          </a:xfrm>
          <a:noFill/>
          <a:ln w="317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45700" tIns="45700" rIns="45700" bIns="45700" rtlCol="0" anchor="ctr" anchorCtr="0">
            <a:normAutofit fontScale="90000"/>
          </a:bodyPr>
          <a:lstStyle/>
          <a:p>
            <a:pPr defTabSz="914400" hangingPunct="0">
              <a:spcBef>
                <a:spcPts val="0"/>
              </a:spcBef>
              <a:buClr>
                <a:srgbClr val="000090"/>
              </a:buClr>
              <a:buSzPts val="2400"/>
              <a:buFont typeface="Arial"/>
            </a:pPr>
            <a:r>
              <a:rPr lang="en-US" sz="3600" b="1" dirty="0">
                <a:solidFill>
                  <a:srgbClr val="0B3D5E"/>
                </a:solidFill>
                <a:latin typeface="Avenir Book" panose="02000503020000020003" pitchFamily="2" charset="0"/>
                <a:sym typeface="Helvetica"/>
              </a:rPr>
              <a:t>“Weather and climate know no boundaries”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61" y="1140876"/>
            <a:ext cx="10472907" cy="4896544"/>
          </a:xfrm>
        </p:spPr>
        <p:txBody>
          <a:bodyPr>
            <a:noAutofit/>
          </a:bodyPr>
          <a:lstStyle/>
          <a:p>
            <a:r>
              <a:rPr lang="en-US" sz="2100" b="1" dirty="0">
                <a:latin typeface="Avenir Book" panose="02000503020000020003" pitchFamily="2" charset="0"/>
              </a:rPr>
              <a:t>The atmosphere has no horizontal boundaries</a:t>
            </a:r>
            <a:r>
              <a:rPr lang="en-US" sz="2100" dirty="0">
                <a:latin typeface="Avenir Book" panose="02000503020000020003" pitchFamily="2" charset="0"/>
              </a:rPr>
              <a:t>, and all attempts to independently model limited geographic areas of it have failed;</a:t>
            </a:r>
          </a:p>
          <a:p>
            <a:r>
              <a:rPr lang="en-US" sz="2100" dirty="0">
                <a:latin typeface="Avenir Book" panose="02000503020000020003" pitchFamily="2" charset="0"/>
              </a:rPr>
              <a:t>Therefore, all </a:t>
            </a:r>
            <a:r>
              <a:rPr lang="en-US" sz="2100" b="1" dirty="0">
                <a:latin typeface="Avenir Book" panose="02000503020000020003" pitchFamily="2" charset="0"/>
              </a:rPr>
              <a:t>weather and climate prediction starts from global modeling (NWP)</a:t>
            </a:r>
            <a:r>
              <a:rPr lang="en-US" sz="2100" dirty="0">
                <a:latin typeface="Avenir Book" panose="02000503020000020003" pitchFamily="2" charset="0"/>
              </a:rPr>
              <a:t>;</a:t>
            </a:r>
            <a:r>
              <a:rPr lang="en-US" sz="2100" i="1" dirty="0">
                <a:latin typeface="Avenir Book" panose="02000503020000020003" pitchFamily="2" charset="0"/>
              </a:rPr>
              <a:t> </a:t>
            </a:r>
            <a:r>
              <a:rPr lang="en-US" sz="2100" dirty="0">
                <a:latin typeface="Avenir Book" panose="02000503020000020003" pitchFamily="2" charset="0"/>
              </a:rPr>
              <a:t>this requires continuous, world-wide real-time supply of observations;</a:t>
            </a:r>
          </a:p>
          <a:p>
            <a:r>
              <a:rPr lang="en-US" sz="2100" dirty="0">
                <a:latin typeface="Avenir Book" panose="02000503020000020003" pitchFamily="2" charset="0"/>
              </a:rPr>
              <a:t>High resolution local weather and climate information obtained via </a:t>
            </a:r>
            <a:r>
              <a:rPr lang="en-US" sz="2100" i="1" dirty="0">
                <a:latin typeface="Avenir Book" panose="02000503020000020003" pitchFamily="2" charset="0"/>
              </a:rPr>
              <a:t>limited area modeling </a:t>
            </a:r>
            <a:r>
              <a:rPr lang="en-US" sz="2100" dirty="0">
                <a:latin typeface="Avenir Book" panose="02000503020000020003" pitchFamily="2" charset="0"/>
              </a:rPr>
              <a:t>(left) or </a:t>
            </a:r>
            <a:r>
              <a:rPr lang="en-US" sz="2100" i="1" dirty="0">
                <a:latin typeface="Avenir Book" panose="02000503020000020003" pitchFamily="2" charset="0"/>
              </a:rPr>
              <a:t>downscaling</a:t>
            </a:r>
            <a:r>
              <a:rPr lang="en-US" sz="2100" dirty="0">
                <a:latin typeface="Avenir Book" panose="02000503020000020003" pitchFamily="2" charset="0"/>
              </a:rPr>
              <a:t> (right), </a:t>
            </a:r>
            <a:r>
              <a:rPr lang="en-US" sz="2100" u="sng" dirty="0">
                <a:latin typeface="Avenir Book" panose="02000503020000020003" pitchFamily="2" charset="0"/>
              </a:rPr>
              <a:t>both starting from global model data</a:t>
            </a:r>
          </a:p>
        </p:txBody>
      </p: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0BCA42AF-92DD-6D48-996A-C794F546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656432"/>
            <a:ext cx="4275963" cy="157276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5D6610D-0218-8947-9F17-D0807392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645024"/>
            <a:ext cx="251968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CADD0-2294-D544-AD3D-D1818708AAB6}"/>
              </a:ext>
            </a:extLst>
          </p:cNvPr>
          <p:cNvSpPr txBox="1"/>
          <p:nvPr/>
        </p:nvSpPr>
        <p:spPr>
          <a:xfrm>
            <a:off x="5159896" y="5229200"/>
            <a:ext cx="5184576" cy="923330"/>
          </a:xfrm>
          <a:prstGeom prst="rect">
            <a:avLst/>
          </a:prstGeom>
          <a:solidFill>
            <a:srgbClr val="008C84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Without local observations available to the global model, the quality of local model/downscaled data will be poor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4EDE-034B-467D-A038-9872802CC6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0576" y="6356351"/>
            <a:ext cx="301824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61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77264" cy="79219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0B3D5E"/>
                </a:solidFill>
                <a:latin typeface="Avenir Book" panose="02000503020000020003" pitchFamily="2" charset="0"/>
              </a:rPr>
              <a:t>Global numerical weather prediction (NWP) for weather and climate </a:t>
            </a:r>
            <a:endParaRPr lang="en-US" sz="4000" dirty="0">
              <a:solidFill>
                <a:srgbClr val="0B3D5E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91786" y="1878748"/>
            <a:ext cx="6408712" cy="39265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Assessing NWP quality: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Both </a:t>
            </a:r>
            <a:r>
              <a:rPr lang="en-US" sz="1600" u="sng" dirty="0">
                <a:latin typeface="Avenir Book" panose="02000503020000020003" pitchFamily="2" charset="0"/>
                <a:ea typeface="MS PGothic" charset="0"/>
              </a:rPr>
              <a:t>skill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(forecast quality) and </a:t>
            </a:r>
            <a:r>
              <a:rPr lang="en-US" sz="1600" u="sng" dirty="0">
                <a:latin typeface="Avenir Book" panose="02000503020000020003" pitchFamily="2" charset="0"/>
                <a:ea typeface="MS PGothic" charset="0"/>
              </a:rPr>
              <a:t>range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(useful future extent of prediction ) objectively defined and measured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Global NWP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systems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used also fo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 </a:t>
            </a:r>
            <a:r>
              <a:rPr lang="en-US" sz="1600" b="1" u="sng" dirty="0">
                <a:latin typeface="Avenir Book" panose="02000503020000020003" pitchFamily="2" charset="0"/>
                <a:ea typeface="MS PGothic" charset="0"/>
              </a:rPr>
              <a:t>reanalysis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: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Reprocessing of multi-year sequences of past weather events using historical observations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Reanalysis: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Primary source of information about 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climate, climate change; basis for climate prediction, projection and adaptation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Reanalysis quality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measured same way as weather prediction quality, i.e. 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same observations needed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to improve both climate monitoring and weather prediction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78EFE-F0EC-4591-90FF-31B80EB5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" r="3164"/>
          <a:stretch/>
        </p:blipFill>
        <p:spPr>
          <a:xfrm>
            <a:off x="6800498" y="2794158"/>
            <a:ext cx="5200158" cy="31415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1F687-1E61-484B-8878-CAC8EED79C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08568" y="6356351"/>
            <a:ext cx="373832" cy="168993"/>
          </a:xfrm>
        </p:spPr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hape 129">
            <a:extLst>
              <a:ext uri="{FF2B5EF4-FFF2-40B4-BE49-F238E27FC236}">
                <a16:creationId xmlns:a16="http://schemas.microsoft.com/office/drawing/2014/main" id="{C26C1EEC-D421-7044-82F8-F8731B6C7E70}"/>
              </a:ext>
            </a:extLst>
          </p:cNvPr>
          <p:cNvSpPr>
            <a:spLocks noChangeAspect="1"/>
          </p:cNvSpPr>
          <p:nvPr/>
        </p:nvSpPr>
        <p:spPr>
          <a:xfrm>
            <a:off x="623392" y="1052736"/>
            <a:ext cx="11361724" cy="418198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NWP: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Enabling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USD 130B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annual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world-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wide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economic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benefits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of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weather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prediction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(</a:t>
            </a:r>
            <a:r>
              <a:rPr lang="fr-CH" sz="1800" b="1" i="1" dirty="0" err="1">
                <a:solidFill>
                  <a:schemeClr val="bg1"/>
                </a:solidFill>
                <a:latin typeface="Avenir Book" panose="02000503020000020003" pitchFamily="2" charset="0"/>
              </a:rPr>
              <a:t>Kull</a:t>
            </a:r>
            <a:r>
              <a:rPr lang="fr-CH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 et al., 2021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E6833778-81EE-6846-ADCA-8AD61041DDA5}"/>
              </a:ext>
            </a:extLst>
          </p:cNvPr>
          <p:cNvSpPr>
            <a:spLocks noChangeAspect="1"/>
          </p:cNvSpPr>
          <p:nvPr/>
        </p:nvSpPr>
        <p:spPr>
          <a:xfrm>
            <a:off x="6840243" y="1784947"/>
            <a:ext cx="5022558" cy="695769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Economic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impact of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climate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analysis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data,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e.g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. for adaptation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likely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to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be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even</a:t>
            </a:r>
            <a:r>
              <a:rPr lang="fr-CH" sz="1800" b="1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err="1">
                <a:solidFill>
                  <a:schemeClr val="bg1"/>
                </a:solidFill>
                <a:latin typeface="Avenir Book" panose="02000503020000020003" pitchFamily="2" charset="0"/>
              </a:rPr>
              <a:t>bigger</a:t>
            </a:r>
            <a:endParaRPr lang="fr-CH" sz="1800" b="1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36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565" y="1056793"/>
            <a:ext cx="5259517" cy="532453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b="1">
                <a:latin typeface="Avenir Book" panose="02000503020000020003" pitchFamily="2" charset="0"/>
              </a:rPr>
              <a:t>The atmosphere has no horizontal boundaries</a:t>
            </a:r>
            <a:r>
              <a:rPr lang="en-US">
                <a:latin typeface="Avenir Book" panose="02000503020000020003" pitchFamily="2" charset="0"/>
              </a:rPr>
              <a:t>, and all attempts to independently model limited geographic areas of it have failed;</a:t>
            </a:r>
            <a:endParaRPr lang="en-US">
              <a:latin typeface="Avenir Book" panose="02000503020000020003" pitchFamily="2" charset="0"/>
              <a:ea typeface="MS PGothic" charset="0"/>
              <a:cs typeface="Arial"/>
            </a:endParaRP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>
                <a:latin typeface="Avenir Book" panose="02000503020000020003" pitchFamily="2" charset="0"/>
                <a:ea typeface="MS PGothic" charset="0"/>
                <a:cs typeface="Arial"/>
              </a:rPr>
              <a:t>Lack </a:t>
            </a:r>
            <a:r>
              <a:rPr lang="en-US" dirty="0">
                <a:latin typeface="Avenir Book" panose="02000503020000020003" pitchFamily="2" charset="0"/>
                <a:ea typeface="MS PGothic" charset="0"/>
                <a:cs typeface="Arial"/>
              </a:rPr>
              <a:t>of observations limits ability to understand and predict weather and climate</a:t>
            </a:r>
            <a:r>
              <a:rPr lang="en-US" b="1" dirty="0">
                <a:latin typeface="Avenir Book" panose="02000503020000020003" pitchFamily="2" charset="0"/>
                <a:ea typeface="MS PGothic" charset="0"/>
                <a:cs typeface="Arial"/>
              </a:rPr>
              <a:t>, both locally and globally</a:t>
            </a:r>
            <a:r>
              <a:rPr lang="en-US" dirty="0">
                <a:latin typeface="Avenir Book" panose="02000503020000020003" pitchFamily="2" charset="0"/>
                <a:ea typeface="MS PGothic" charset="0"/>
                <a:cs typeface="Arial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Weather prediction beyond 3-4 days </a:t>
            </a:r>
            <a:r>
              <a:rPr lang="en-US" b="1" dirty="0">
                <a:latin typeface="Avenir Book" panose="02000503020000020003" pitchFamily="2" charset="0"/>
                <a:sym typeface="Avenir Roman"/>
              </a:rPr>
              <a:t>for any location on the globe</a:t>
            </a:r>
            <a:r>
              <a:rPr lang="en-US" dirty="0">
                <a:latin typeface="Avenir Book" panose="02000503020000020003" pitchFamily="2" charset="0"/>
                <a:sym typeface="Avenir Roman"/>
              </a:rPr>
              <a:t> requires exchange of observations world-wide.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Lack of observations will initially lead to poor quality of model data locally; over time this will spread globally.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 </a:t>
            </a:r>
            <a:r>
              <a:rPr lang="en-US" i="1" dirty="0">
                <a:latin typeface="Avenir Book" panose="02000503020000020003" pitchFamily="2" charset="0"/>
                <a:sym typeface="Avenir Roman"/>
              </a:rPr>
              <a:t>“Ignorance knows no boundaries”</a:t>
            </a:r>
          </a:p>
        </p:txBody>
      </p:sp>
      <p:pic>
        <p:nvPicPr>
          <p:cNvPr id="2" name="Picture 1" descr="Screen Shot 2019-05-29 at 19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13" y="479023"/>
            <a:ext cx="3945363" cy="3402136"/>
          </a:xfrm>
          <a:prstGeom prst="rect">
            <a:avLst/>
          </a:prstGeom>
          <a:ln w="15875">
            <a:noFill/>
          </a:ln>
        </p:spPr>
      </p:pic>
      <p:sp>
        <p:nvSpPr>
          <p:cNvPr id="3" name="Oval 2"/>
          <p:cNvSpPr/>
          <p:nvPr/>
        </p:nvSpPr>
        <p:spPr>
          <a:xfrm>
            <a:off x="6311753" y="2652867"/>
            <a:ext cx="427984" cy="3014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03249" y="1697000"/>
            <a:ext cx="757851" cy="626203"/>
          </a:xfrm>
          <a:prstGeom prst="ellipse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 w="31750">
            <a:solidFill>
              <a:srgbClr val="008C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cxnSpLocks/>
            <a:stCxn id="3" idx="0"/>
            <a:endCxn id="4" idx="2"/>
          </p:cNvCxnSpPr>
          <p:nvPr/>
        </p:nvCxnSpPr>
        <p:spPr>
          <a:xfrm rot="5400000" flipH="1" flipV="1">
            <a:off x="7493115" y="1042733"/>
            <a:ext cx="642765" cy="2577504"/>
          </a:xfrm>
          <a:prstGeom prst="curvedConnector2">
            <a:avLst/>
          </a:prstGeom>
          <a:ln w="12700">
            <a:solidFill>
              <a:srgbClr val="008C8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32104" y="2978949"/>
            <a:ext cx="3024336" cy="954107"/>
          </a:xfrm>
          <a:prstGeom prst="rect">
            <a:avLst/>
          </a:prstGeom>
          <a:solidFill>
            <a:srgbClr val="008C84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Example: Lack of observations in red area limits 7-10 day forecast skill in green area; weather/climate knowledge in red area poor!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6416" y="4496915"/>
            <a:ext cx="2123518" cy="1384995"/>
          </a:xfrm>
          <a:prstGeom prst="rect">
            <a:avLst/>
          </a:prstGeom>
          <a:solidFill>
            <a:srgbClr val="008C84"/>
          </a:solidFill>
          <a:ln w="15875">
            <a:solidFill>
              <a:srgbClr val="008C8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Example: Required areal coverage of observational data  for weather prediction over the United States for different ranges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6E598E-272B-4D43-915F-D34B58725140}"/>
              </a:ext>
            </a:extLst>
          </p:cNvPr>
          <p:cNvSpPr/>
          <p:nvPr/>
        </p:nvSpPr>
        <p:spPr>
          <a:xfrm>
            <a:off x="473565" y="404664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Global need for observations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3451E0-FE3B-489B-9ADE-09E359E6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267149"/>
            <a:ext cx="2520099" cy="19840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D32AB-EE42-4367-BC99-1704073D21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0576" y="6356351"/>
            <a:ext cx="301824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99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29"/>
          <p:cNvSpPr>
            <a:spLocks noChangeAspect="1"/>
          </p:cNvSpPr>
          <p:nvPr/>
        </p:nvSpPr>
        <p:spPr>
          <a:xfrm>
            <a:off x="898447" y="404664"/>
            <a:ext cx="10395105" cy="1147833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Current state of international exchange of observations and why this is a problem - local and global implications</a:t>
            </a:r>
            <a:endParaRPr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9892260-987F-E749-B504-7D5C95E64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61" y="1651220"/>
            <a:ext cx="7156831" cy="422605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C9A33-CE37-9D44-BB4C-E716709B570E}"/>
              </a:ext>
            </a:extLst>
          </p:cNvPr>
          <p:cNvSpPr txBox="1"/>
          <p:nvPr/>
        </p:nvSpPr>
        <p:spPr>
          <a:xfrm>
            <a:off x="3935760" y="1733907"/>
            <a:ext cx="7848872" cy="830997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In many areas the exchange of surface-based observations has been stagnant or declining since 1995; red/black areas do not meet draft GBON provisions.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Meanwhile model resolutions have increased by factors of 1,000-10,000 since 1995!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E0506-5BDA-1042-9BC4-ADE682DAF695}"/>
              </a:ext>
            </a:extLst>
          </p:cNvPr>
          <p:cNvSpPr txBox="1"/>
          <p:nvPr/>
        </p:nvSpPr>
        <p:spPr>
          <a:xfrm>
            <a:off x="2172072" y="5877272"/>
            <a:ext cx="802838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Surface pressure observations received by global NWP Centers on Apr 27 2021, 12Z)</a:t>
            </a:r>
          </a:p>
          <a:p>
            <a:pPr algn="ctr"/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(source: </a:t>
            </a:r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  <a:hlinkClick r:id="rId3"/>
              </a:rPr>
              <a:t>WIGOS Data Quality Monitoring System</a:t>
            </a:r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395EE-B87A-464F-A3E3-16CE1B6BDD2E}"/>
              </a:ext>
            </a:extLst>
          </p:cNvPr>
          <p:cNvSpPr txBox="1"/>
          <p:nvPr/>
        </p:nvSpPr>
        <p:spPr>
          <a:xfrm>
            <a:off x="4579240" y="5046275"/>
            <a:ext cx="7205392" cy="830997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Areas not in green indicate lost opportunities for generating high quality weather and climate data products; quality of local weather and climate products will be especially poor in areas with red or black stations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F6FB8-4FEA-48EC-95D4-82213D4A15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ACDAD39-B841-F34A-83D7-65478579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9" y="1857350"/>
            <a:ext cx="5705475" cy="33718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72" name="Shape 129"/>
          <p:cNvSpPr>
            <a:spLocks noChangeAspect="1"/>
          </p:cNvSpPr>
          <p:nvPr/>
        </p:nvSpPr>
        <p:spPr>
          <a:xfrm>
            <a:off x="911424" y="256869"/>
            <a:ext cx="10755145" cy="1515947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The WMO Global </a:t>
            </a: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Basic Observing Network (GBON</a:t>
            </a: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)  </a:t>
            </a:r>
            <a:endParaRPr lang="en-US" sz="2800" b="1" dirty="0">
              <a:solidFill>
                <a:srgbClr val="0B3D5E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0B3D5E"/>
                </a:solidFill>
                <a:latin typeface="Avenir Book" panose="02000503020000020003" pitchFamily="2" charset="0"/>
              </a:rPr>
              <a:t>- a regulatory initiative to strengthen supply of observations for global NWP</a:t>
            </a:r>
            <a:endParaRPr sz="2400" b="1" i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64AA5F0-22E6-5840-A347-EA134084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308696"/>
            <a:ext cx="5842000" cy="3784600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FD16E-D641-0640-B055-D66F37BB1C8A}"/>
              </a:ext>
            </a:extLst>
          </p:cNvPr>
          <p:cNvSpPr txBox="1"/>
          <p:nvPr/>
        </p:nvSpPr>
        <p:spPr>
          <a:xfrm>
            <a:off x="8472264" y="2060848"/>
            <a:ext cx="3456384" cy="3693319"/>
          </a:xfrm>
          <a:prstGeom prst="rect">
            <a:avLst/>
          </a:prstGeom>
          <a:solidFill>
            <a:srgbClr val="008C84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GBON</a:t>
            </a: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 is a network based on a global design agreed between 193 countries, and  that will help to turn data coverage map green;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Regulatory material to specify obligation of countries to acquire and exchange certain observations at set minimum horizontal resolution and at set minimum frequency</a:t>
            </a: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Once regulations are approved, GBON can be implemented immediately in the developed world;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591AE-5727-4CFD-8261-D28D03B8F92F}"/>
              </a:ext>
            </a:extLst>
          </p:cNvPr>
          <p:cNvSpPr txBox="1"/>
          <p:nvPr/>
        </p:nvSpPr>
        <p:spPr>
          <a:xfrm>
            <a:off x="226656" y="5160094"/>
            <a:ext cx="6229384" cy="1077218"/>
          </a:xfrm>
          <a:prstGeom prst="rect">
            <a:avLst/>
          </a:prstGeom>
          <a:solidFill>
            <a:srgbClr val="008C84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Potential benefits of full implementation of GBON in countries with largest data coverage gaps estimated to be around USD 5 billion per year, due to improvements in weather prediction (weather alone, potential climate-related benefits not yet assessed)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C8056-FFAC-45CF-9775-6D6D253AF2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0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10D8978C98A47A018ECF106885634" ma:contentTypeVersion="12" ma:contentTypeDescription="Create a new document." ma:contentTypeScope="" ma:versionID="d411ddfb43227b973a85ec593c111e49">
  <xsd:schema xmlns:xsd="http://www.w3.org/2001/XMLSchema" xmlns:xs="http://www.w3.org/2001/XMLSchema" xmlns:p="http://schemas.microsoft.com/office/2006/metadata/properties" xmlns:ns3="e1ae8a27-cdcf-4c07-8fb4-2290ba6513df" xmlns:ns4="67a31867-8108-4d17-9a79-709c33a8241e" targetNamespace="http://schemas.microsoft.com/office/2006/metadata/properties" ma:root="true" ma:fieldsID="ea4635aa51924a6d4f9cf0e159539696" ns3:_="" ns4:_="">
    <xsd:import namespace="e1ae8a27-cdcf-4c07-8fb4-2290ba6513df"/>
    <xsd:import namespace="67a31867-8108-4d17-9a79-709c33a824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e8a27-cdcf-4c07-8fb4-2290ba651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1867-8108-4d17-9a79-709c33a82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62B3DF-1601-4BFC-B39C-08EFF9058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e8a27-cdcf-4c07-8fb4-2290ba6513df"/>
    <ds:schemaRef ds:uri="67a31867-8108-4d17-9a79-709c33a82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e1ae8a27-cdcf-4c07-8fb4-2290ba6513df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67a31867-8108-4d17-9a79-709c33a824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44027</TotalTime>
  <Words>1369</Words>
  <Application>Microsoft Macintosh PowerPoint</Application>
  <PresentationFormat>Widescreen</PresentationFormat>
  <Paragraphs>111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Aharoni light</vt:lpstr>
      <vt:lpstr>Arial</vt:lpstr>
      <vt:lpstr>Avenir</vt:lpstr>
      <vt:lpstr>Avenir Book</vt:lpstr>
      <vt:lpstr>Calibri</vt:lpstr>
      <vt:lpstr>Corbel</vt:lpstr>
      <vt:lpstr>Helvetica</vt:lpstr>
      <vt:lpstr>Helvetica Neue</vt:lpstr>
      <vt:lpstr>Wingdings</vt:lpstr>
      <vt:lpstr>Default Theme</vt:lpstr>
      <vt:lpstr>Photo Editor Photo</vt:lpstr>
      <vt:lpstr>PowerPoint Presentation</vt:lpstr>
      <vt:lpstr>Outline</vt:lpstr>
      <vt:lpstr>International exchange of data is a major purpose of WMO  (WMO Convention, Art. 2 b)</vt:lpstr>
      <vt:lpstr>PowerPoint Presentation</vt:lpstr>
      <vt:lpstr>“Weather and climate know no boundaries”</vt:lpstr>
      <vt:lpstr>Global numerical weather prediction (NWP) for weather and climate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 - what is the relevance of this for GOOS and OCG?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dc:creator>Lorena SANTAMARIA</dc:creator>
  <cp:lastModifiedBy>Lars Peter Riishojgaard</cp:lastModifiedBy>
  <cp:revision>538</cp:revision>
  <dcterms:modified xsi:type="dcterms:W3CDTF">2021-05-26T20:40:34Z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0x010100CE710D8978C98A47A018ECF106885634</vt:lpwstr>
  </property>
</Properties>
</file>