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8" r:id="rId6"/>
    <p:sldId id="271" r:id="rId7"/>
    <p:sldId id="272" r:id="rId8"/>
    <p:sldId id="273" r:id="rId9"/>
    <p:sldId id="274" r:id="rId10"/>
    <p:sldId id="275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48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146D8E5-5DB7-4691-9154-75254C55F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168872-71D1-4EBE-9D85-E43AAD9B88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CD74-8435-481F-BD5A-6923121F8099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FBC52A-FB82-46F6-9E6C-F75F743ED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E59A8B-A048-44DA-BE1A-6780F68D97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1830-3F58-4DB8-B8BF-40916D445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7598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8458-60DA-41B6-8709-052DD60FCDC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D7FC-94AC-46E9-B982-C16B64E70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8061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5835DB-395C-4BC6-80BA-DE7CFDA84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2164E0-8BA1-4A38-82E6-DA7A7536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DE9571-8ED7-45D7-A0FA-D0B2485D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1BFF-FA0F-4845-9CC6-18ACD9F25796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7BDC51-6B16-4B28-B878-F87BD01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37D096-848A-4937-990D-84FF2F33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13AC5-FE6D-475F-8720-FB6BDA6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B4C09C-CDB8-4347-8AEF-A8E23B67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4736CF-9F5E-41D6-B9EA-50FD6FB5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17BA-ED7F-4BC5-97F4-233CCEDAFEF7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BB2526-FC64-493C-A2DF-D3E24903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880E15-6470-433F-A4D9-357988FC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FA0FB0-3233-4537-A13C-6EB529A3D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9EB42B-A16B-4F26-BE11-D597FC94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9C90A2-405D-431D-8A34-4947BE67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7E99-0645-413F-8514-2EAB2E74861A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BF3975-F22A-4336-A56B-349DF722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4E00F8-9CE3-4973-AA72-572A01BF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9642FF-D384-41E2-8BDE-020455B8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56F38F-90A4-49D9-AE7A-85FFB45B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F1981E-100D-46D4-A881-542983AE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2688-531E-43C8-AAAA-37E1F733BA82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EF8FF8-EE97-48C6-AA1B-5C65EFD2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AF4BA4-DD61-476B-909F-2EF58BFB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F065D-AC7C-49CB-BF71-3FDFAFD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7EF51D-9E4F-40D6-957B-A5BBBCA5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4407B-4D09-41FE-8734-AC480B5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0B79-9EDE-4974-87D2-AF152439B2E6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2C0A2D-3CE9-4259-9C9B-5E5B1496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193607-128B-4E36-96BB-AC45359D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3DCE3B-C83B-4C96-95F7-4739C798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3523C9-D420-4375-A02A-B458C17DF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F341D8-FC24-4521-8153-00874C3E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193DAA-DB91-4E82-A05C-C16CFBC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FE5-3566-4673-A016-C47537EACA90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9A5039-9633-4B52-BC18-EA720E9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E8EADD-CF98-4FF0-BA51-8484B368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BFA4A-AFF9-42DB-B574-83EDD453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599E94-B56B-4DD2-B441-AA7037EC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39E8E2-6A96-444F-A00B-1293277B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6F429FD-08F7-4904-AA00-DBB108923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350310-940F-43EA-88D1-72437217C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1BD1F2-1DE3-410D-98ED-8EFFB909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9EF7-CA7E-4A40-8FF2-36A7F1327E9C}" type="datetime1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1AB069-70BD-4858-8A83-3F5455B3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1CD3B0C-F7FC-4925-80A4-9B59A2E2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EFB4A0-671D-45AC-B3DD-17756119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CF66E5-BCFA-468A-B354-31976A05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55F-5DD7-47DA-870A-B305805680FD}" type="datetime1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3C644C-FF5E-4FC6-A549-80115E2B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2447C1-3E0A-4343-BE36-CD72BEB1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7E9ECA3-33E8-4D83-8A6E-9A209045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D597-DE60-47AB-B927-1B935B6D77F2}" type="datetime1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97335A7-A6AE-4E5F-A140-6A8A1B71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52B1FD-1268-4A18-A231-96272C85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08E14A-3A71-473F-BDBC-939096D8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0D3925-36B0-448A-A3DC-5B68242D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CFDC46-7DB6-406F-A7BA-479F189A8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24A32C-9160-4BCF-9E73-B623C91C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95D-7F03-4BD2-AAFA-46B038EBE642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6C1A8B-F162-48C6-B703-1A2578CE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7276D3-45FF-460C-B748-82667A97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916128-DA06-4BB2-A401-61C3F359A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72708A-6160-43D4-9F15-21B66312E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391751-455B-4F22-9DEF-3E6AE4DC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3441A0-9DBD-4EED-9E67-CD57D0A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AD2-FD49-4AF8-A338-AEC2DF0649DF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D00B06-ED78-4024-898A-0D174578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9C5FA3-DEAF-4076-886C-B12D689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3F19E25-86CB-4DE2-8D82-74D7F6A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4FD790-7A28-4B8E-A71B-AFF4616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2585A-B7EB-4D63-AB33-222F91A36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7ADA-799E-4BF9-8E85-8372363E981E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F92D82-B2CA-42A7-AE6F-8A098A994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9E45C8-AF6F-4CC0-8DC8-E0B64E99D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hyperlink" Target="mailto:iweligamage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"/><Relationship Id="rId5" Type="http://schemas.openxmlformats.org/officeDocument/2006/relationships/image" Target="../media/image13.tiff"/><Relationship Id="rId4" Type="http://schemas.openxmlformats.org/officeDocument/2006/relationships/image" Target="../media/image1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741C1AF7-F60B-4744-ACA8-50079790D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40" y="5862277"/>
            <a:ext cx="2052736" cy="83446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E1029CFC-154C-46D0-8BDF-63410217B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4" y="5952251"/>
            <a:ext cx="2230017" cy="70384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="" xmlns:a16="http://schemas.microsoft.com/office/drawing/2014/main" id="{06ACF4F5-4E86-4D58-8C53-F7DAD81DC4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1079"/>
          <a:stretch/>
        </p:blipFill>
        <p:spPr>
          <a:xfrm>
            <a:off x="0" y="5811125"/>
            <a:ext cx="2640563" cy="108751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AAA8F96F-F479-4764-A294-61E95E265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5920279"/>
            <a:ext cx="1520890" cy="71845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="" xmlns:a16="http://schemas.microsoft.com/office/drawing/2014/main" id="{B6D6F028-BEC0-4F93-8CAD-EA01F4D63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00" y="415180"/>
            <a:ext cx="1323439" cy="1323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0402FE-2892-46E0-A1B2-EA676F11AABA}"/>
              </a:ext>
            </a:extLst>
          </p:cNvPr>
          <p:cNvSpPr txBox="1"/>
          <p:nvPr/>
        </p:nvSpPr>
        <p:spPr>
          <a:xfrm>
            <a:off x="3338772" y="543593"/>
            <a:ext cx="69648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endParaRPr lang="en-GB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Ocean Observations and Data Applications (PI-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27-28 May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-11 June 2021 (Fiji Time, UTC+12)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7036445-1AB9-4417-ABE2-A3DD0D1E25DE}"/>
              </a:ext>
            </a:extLst>
          </p:cNvPr>
          <p:cNvSpPr txBox="1"/>
          <p:nvPr/>
        </p:nvSpPr>
        <p:spPr>
          <a:xfrm>
            <a:off x="77118" y="3244929"/>
            <a:ext cx="119402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Country </a:t>
            </a:r>
            <a:r>
              <a:rPr lang="en-AU" sz="4000" b="1" dirty="0" smtClean="0"/>
              <a:t>Report : </a:t>
            </a:r>
            <a:r>
              <a:rPr lang="en-AU" sz="4000" b="1" dirty="0"/>
              <a:t>Sri Lanka</a:t>
            </a:r>
          </a:p>
          <a:p>
            <a:pPr algn="ctr"/>
            <a:r>
              <a:rPr lang="en-AU" sz="4000" b="1" dirty="0" smtClean="0"/>
              <a:t>        Presented by : </a:t>
            </a:r>
            <a:r>
              <a:rPr lang="en-AU" sz="4000" b="1" dirty="0"/>
              <a:t>K.W. </a:t>
            </a:r>
            <a:r>
              <a:rPr lang="en-AU" sz="4000" b="1" dirty="0" err="1" smtClean="0"/>
              <a:t>Indika</a:t>
            </a:r>
            <a:r>
              <a:rPr lang="en-AU" sz="4000" b="1" dirty="0" smtClean="0"/>
              <a:t>, </a:t>
            </a:r>
          </a:p>
          <a:p>
            <a:pPr algn="ctr"/>
            <a:r>
              <a:rPr lang="en-AU" sz="3200" b="1" dirty="0" smtClean="0"/>
              <a:t>National Aquatic Resources Research and Development Agency</a:t>
            </a:r>
            <a:r>
              <a:rPr lang="en-AU" sz="4000" b="1" dirty="0" smtClean="0"/>
              <a:t>.</a:t>
            </a:r>
            <a:endParaRPr lang="en-AU" sz="4000" b="1" dirty="0"/>
          </a:p>
          <a:p>
            <a:pPr algn="ctr"/>
            <a:r>
              <a:rPr lang="en-AU" sz="2800" dirty="0" smtClean="0"/>
              <a:t>Email</a:t>
            </a:r>
            <a:r>
              <a:rPr lang="en-AU" sz="2800" dirty="0"/>
              <a:t>: </a:t>
            </a:r>
            <a:r>
              <a:rPr lang="en-AU" sz="2400" dirty="0">
                <a:hlinkClick r:id="rId7"/>
              </a:rPr>
              <a:t>iweligamage@yahoo.com</a:t>
            </a:r>
            <a:r>
              <a:rPr lang="en-AU" sz="2400" dirty="0" smtClean="0"/>
              <a:t>, iweligamage@nara.ac.lk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02" y="2159124"/>
            <a:ext cx="2645007" cy="24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77" y="3488786"/>
            <a:ext cx="8794290" cy="305523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9895" y="1087668"/>
            <a:ext cx="7476781" cy="487284"/>
          </a:xfrm>
        </p:spPr>
        <p:txBody>
          <a:bodyPr>
            <a:normAutofit fontScale="9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2800" i="1" dirty="0">
                <a:highlight>
                  <a:srgbClr val="FFFF00"/>
                </a:highlight>
                <a:latin typeface="Calibri" panose="020F0502020204030204" pitchFamily="34" charset="0"/>
              </a:rPr>
              <a:t>One CTD 9 Plus </a:t>
            </a:r>
            <a:r>
              <a:rPr lang="en-GB" sz="2800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 and CTD 19 </a:t>
            </a:r>
            <a:r>
              <a:rPr lang="en-GB" sz="2800" i="1" dirty="0">
                <a:highlight>
                  <a:srgbClr val="FFFF00"/>
                </a:highlight>
                <a:latin typeface="Calibri" panose="020F0502020204030204" pitchFamily="34" charset="0"/>
              </a:rPr>
              <a:t>Plus, Two </a:t>
            </a:r>
            <a:r>
              <a:rPr lang="en-GB" sz="2800" i="1" dirty="0" err="1" smtClean="0">
                <a:highlight>
                  <a:srgbClr val="FFFF00"/>
                </a:highlight>
                <a:latin typeface="Calibri" panose="020F0502020204030204" pitchFamily="34" charset="0"/>
              </a:rPr>
              <a:t>MicroCAT</a:t>
            </a:r>
            <a:r>
              <a:rPr lang="en-GB" sz="2800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2800" i="1" dirty="0">
                <a:highlight>
                  <a:srgbClr val="FFFF00"/>
                </a:highlight>
                <a:latin typeface="Calibri" panose="020F0502020204030204" pitchFamily="34" charset="0"/>
              </a:rPr>
              <a:t>/CTD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12" y="1596428"/>
            <a:ext cx="8817836" cy="1892358"/>
          </a:xfrm>
          <a:prstGeom prst="rect">
            <a:avLst/>
          </a:prstGeom>
        </p:spPr>
      </p:pic>
      <p:pic>
        <p:nvPicPr>
          <p:cNvPr id="9" name="Picture 2" descr="SBE 911plus CTD | Sea-Bird Scientific - Overview | Sea-Bir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2643456"/>
            <a:ext cx="1982776" cy="40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768" y="741899"/>
            <a:ext cx="3346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  <a:latin typeface="Calibri" panose="020F0502020204030204" pitchFamily="34" charset="0"/>
              </a:rPr>
              <a:t>New instrumentation since 2019: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332" y="0"/>
            <a:ext cx="10030691" cy="7399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0" y="0"/>
            <a:ext cx="860593" cy="8605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33511" y="696860"/>
            <a:ext cx="525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highlight>
                  <a:srgbClr val="FFFF00"/>
                </a:highlight>
                <a:latin typeface="Calibri" panose="020F0502020204030204" pitchFamily="34" charset="0"/>
              </a:rPr>
              <a:t>(e.g. CTD, Temperature logger, tide gauge, wave buoy)</a:t>
            </a:r>
          </a:p>
        </p:txBody>
      </p:sp>
    </p:spTree>
    <p:extLst>
      <p:ext uri="{BB962C8B-B14F-4D97-AF65-F5344CB8AC3E}">
        <p14:creationId xmlns:p14="http://schemas.microsoft.com/office/powerpoint/2010/main" val="6110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979813" y="495011"/>
            <a:ext cx="885825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instrumentation since 2019</a:t>
            </a:r>
            <a:r>
              <a:rPr lang="en-GB" b="1" i="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(</a:t>
            </a:r>
            <a:r>
              <a:rPr lang="en-GB" i="1" dirty="0">
                <a:highlight>
                  <a:srgbClr val="FFFF00"/>
                </a:highlight>
                <a:latin typeface="Calibri" panose="020F0502020204030204" pitchFamily="34" charset="0"/>
              </a:rPr>
              <a:t>e.g. CTD, Temperature logger, tide gauge, wave buoy</a:t>
            </a: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Two </a:t>
            </a:r>
            <a:r>
              <a:rPr lang="en-GB" i="1" dirty="0" err="1" smtClean="0">
                <a:highlight>
                  <a:srgbClr val="FFFF00"/>
                </a:highlight>
                <a:latin typeface="Calibri" panose="020F0502020204030204" pitchFamily="34" charset="0"/>
              </a:rPr>
              <a:t>Microcat</a:t>
            </a: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 /</a:t>
            </a: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CTD “ : </a:t>
            </a:r>
            <a:r>
              <a:rPr lang="en-US" b="1" dirty="0"/>
              <a:t>Sri Lanka : NARA and China: FIO - Bilateral Research Project</a:t>
            </a:r>
            <a:endParaRPr lang="en-SG" b="1" dirty="0"/>
          </a:p>
          <a:p>
            <a:pPr marL="228600" indent="-228600">
              <a:buFont typeface="+mj-lt"/>
              <a:buAutoNum type="arabicPeriod"/>
            </a:pPr>
            <a:endParaRPr lang="en-GB" sz="1100" dirty="0" smtClean="0">
              <a:latin typeface="Calibri" panose="020F050202020403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9"/>
          <a:stretch/>
        </p:blipFill>
        <p:spPr>
          <a:xfrm>
            <a:off x="467215" y="1444624"/>
            <a:ext cx="10882406" cy="52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979813" y="495011"/>
            <a:ext cx="885825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instrumentation since 2019</a:t>
            </a:r>
            <a:r>
              <a:rPr lang="en-GB" b="1" i="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(</a:t>
            </a:r>
            <a:r>
              <a:rPr lang="en-GB" i="1" dirty="0">
                <a:highlight>
                  <a:srgbClr val="FFFF00"/>
                </a:highlight>
                <a:latin typeface="Calibri" panose="020F0502020204030204" pitchFamily="34" charset="0"/>
              </a:rPr>
              <a:t>e.g. CTD, Temperature logger, tide gauge, wave buoy</a:t>
            </a: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One tide gauge</a:t>
            </a:r>
            <a:endParaRPr lang="en-SG" b="1" dirty="0"/>
          </a:p>
          <a:p>
            <a:pPr marL="228600" indent="-228600">
              <a:buFont typeface="+mj-lt"/>
              <a:buAutoNum type="arabicPeriod"/>
            </a:pPr>
            <a:endParaRPr lang="en-GB" sz="1100" dirty="0" smtClean="0">
              <a:latin typeface="Calibri" panose="020F0502020204030204" pitchFamily="34" charset="0"/>
            </a:endParaRPr>
          </a:p>
        </p:txBody>
      </p:sp>
      <p:pic>
        <p:nvPicPr>
          <p:cNvPr id="8" name="Picture 7" descr="C:\Users\HP\Desktop\Desktop\colomb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4142" r="8220" b="7847"/>
          <a:stretch/>
        </p:blipFill>
        <p:spPr bwMode="auto">
          <a:xfrm>
            <a:off x="6028349" y="5010204"/>
            <a:ext cx="5983995" cy="1734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9091"/>
          <a:stretch/>
        </p:blipFill>
        <p:spPr>
          <a:xfrm>
            <a:off x="119220" y="5047529"/>
            <a:ext cx="5554467" cy="177248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-1" r="2750" b="-2137"/>
          <a:stretch/>
        </p:blipFill>
        <p:spPr>
          <a:xfrm>
            <a:off x="6093389" y="3111269"/>
            <a:ext cx="5939928" cy="179152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r="8046" b="-2"/>
          <a:stretch/>
        </p:blipFill>
        <p:spPr bwMode="auto">
          <a:xfrm>
            <a:off x="6049322" y="1169769"/>
            <a:ext cx="5983995" cy="1859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 t="5702" r="47818" b="3227"/>
          <a:stretch/>
        </p:blipFill>
        <p:spPr bwMode="auto">
          <a:xfrm>
            <a:off x="239396" y="1444623"/>
            <a:ext cx="2652634" cy="3602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33" y="1513681"/>
            <a:ext cx="2582375" cy="3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979813" y="495011"/>
            <a:ext cx="885825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instrumentation since 2019</a:t>
            </a:r>
            <a:r>
              <a:rPr lang="en-GB" b="1" i="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(</a:t>
            </a:r>
            <a:r>
              <a:rPr lang="en-GB" i="1" dirty="0">
                <a:highlight>
                  <a:srgbClr val="FFFF00"/>
                </a:highlight>
                <a:latin typeface="Calibri" panose="020F0502020204030204" pitchFamily="34" charset="0"/>
              </a:rPr>
              <a:t>e.g. CTD, Temperature logger, tide gauge, wave buoy</a:t>
            </a: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One Sub Surface buoy  : Sri Lanka and China joint project</a:t>
            </a:r>
            <a:endParaRPr lang="en-SG" b="1" dirty="0"/>
          </a:p>
          <a:p>
            <a:pPr marL="228600" indent="-228600">
              <a:buFont typeface="+mj-lt"/>
              <a:buAutoNum type="arabicPeriod"/>
            </a:pPr>
            <a:endParaRPr lang="en-GB" sz="1100" dirty="0" smtClean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3080"/>
          <a:stretch/>
        </p:blipFill>
        <p:spPr>
          <a:xfrm>
            <a:off x="714870" y="1444624"/>
            <a:ext cx="3063916" cy="2631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17" y="1444624"/>
            <a:ext cx="3734839" cy="2631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887" y="1444624"/>
            <a:ext cx="3566315" cy="261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7829"/>
          <a:stretch/>
        </p:blipFill>
        <p:spPr>
          <a:xfrm>
            <a:off x="119219" y="4076242"/>
            <a:ext cx="11801031" cy="27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979813" y="495011"/>
            <a:ext cx="885825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instrumentation since 2019</a:t>
            </a:r>
            <a:r>
              <a:rPr lang="en-GB" b="1" i="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(</a:t>
            </a:r>
            <a:r>
              <a:rPr lang="en-GB" i="1" dirty="0">
                <a:highlight>
                  <a:srgbClr val="FFFF00"/>
                </a:highlight>
                <a:latin typeface="Calibri" panose="020F0502020204030204" pitchFamily="34" charset="0"/>
              </a:rPr>
              <a:t>e.g. CTD, Temperature logger, tide gauge, wave buoy</a:t>
            </a: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Sea Gliders  : Sri Lanka USA bilateral research project</a:t>
            </a:r>
            <a:endParaRPr lang="en-SG" b="1" dirty="0"/>
          </a:p>
          <a:p>
            <a:pPr marL="228600" indent="-228600">
              <a:buFont typeface="+mj-lt"/>
              <a:buAutoNum type="arabicPeriod"/>
            </a:pPr>
            <a:endParaRPr lang="en-GB" sz="1100" dirty="0" smtClean="0">
              <a:latin typeface="Calibri" panose="020F050202020403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1" y="1752871"/>
            <a:ext cx="4461625" cy="49923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r="33229"/>
          <a:stretch/>
        </p:blipFill>
        <p:spPr>
          <a:xfrm>
            <a:off x="5619157" y="1752870"/>
            <a:ext cx="3469759" cy="3621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r="35104"/>
          <a:stretch/>
        </p:blipFill>
        <p:spPr>
          <a:xfrm>
            <a:off x="9346666" y="1752870"/>
            <a:ext cx="2749853" cy="37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979813" y="495011"/>
            <a:ext cx="885825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instrumentation since 2019</a:t>
            </a:r>
            <a:r>
              <a:rPr lang="en-GB" b="1" i="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(</a:t>
            </a:r>
            <a:r>
              <a:rPr lang="en-GB" i="1" dirty="0">
                <a:highlight>
                  <a:srgbClr val="FFFF00"/>
                </a:highlight>
                <a:latin typeface="Calibri" panose="020F0502020204030204" pitchFamily="34" charset="0"/>
              </a:rPr>
              <a:t>e.g. CTD, Temperature logger, tide gauge, wave buoy</a:t>
            </a: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Two Pressure Inverted Eco sounder (PIES</a:t>
            </a:r>
            <a:r>
              <a:rPr lang="en-GB" dirty="0" smtClean="0">
                <a:latin typeface="Calibri" panose="020F0502020204030204" pitchFamily="34" charset="0"/>
              </a:rPr>
              <a:t>). Sri Lanka and USA bilateral research project</a:t>
            </a:r>
            <a:endParaRPr lang="en-GB" dirty="0">
              <a:latin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100" dirty="0" smtClean="0">
              <a:latin typeface="Calibri" panose="020F050202020403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1423627"/>
            <a:ext cx="3257724" cy="2443293"/>
          </a:xfrm>
        </p:spPr>
      </p:pic>
      <p:pic>
        <p:nvPicPr>
          <p:cNvPr id="8" name="Shape 90"/>
          <p:cNvPicPr preferRelativeResize="0"/>
          <p:nvPr/>
        </p:nvPicPr>
        <p:blipFill rotWithShape="1">
          <a:blip r:embed="rId4">
            <a:alphaModFix/>
          </a:blip>
          <a:srcRect l="8781" r="6702"/>
          <a:stretch/>
        </p:blipFill>
        <p:spPr>
          <a:xfrm>
            <a:off x="3698321" y="1444625"/>
            <a:ext cx="2688117" cy="24222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416829" y="1322200"/>
            <a:ext cx="5724447" cy="221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PIES measure acoustic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surface and bottom pressure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(two different integrals related to density and temperature)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Acoustic modem allows data retrieval from ships or gliders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Deployment durations of 4+ years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-79" r="7709" b="-1"/>
          <a:stretch/>
        </p:blipFill>
        <p:spPr>
          <a:xfrm>
            <a:off x="0" y="3887918"/>
            <a:ext cx="12300176" cy="2130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7820" y="58405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>
                <a:latin typeface="Calibri" panose="020F0502020204030204" pitchFamily="34" charset="0"/>
              </a:rPr>
              <a:t>Instrumentation in the pipeline: </a:t>
            </a:r>
            <a:endParaRPr lang="en-GB" u="sng" dirty="0">
              <a:latin typeface="Calibri" panose="020F0502020204030204" pitchFamily="34" charset="0"/>
            </a:endParaRPr>
          </a:p>
          <a:p>
            <a:r>
              <a:rPr lang="en-GB" i="1" dirty="0">
                <a:highlight>
                  <a:srgbClr val="FFFF00"/>
                </a:highlight>
                <a:latin typeface="Calibri" panose="020F0502020204030204" pitchFamily="34" charset="0"/>
              </a:rPr>
              <a:t>(e.g. any upcoming projects that may include instrumentation</a:t>
            </a:r>
            <a:r>
              <a:rPr lang="en-GB" i="1" dirty="0" smtClean="0"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  <a:endParaRPr lang="en-GB" b="1" u="sng" dirty="0">
              <a:latin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Two </a:t>
            </a:r>
            <a:r>
              <a:rPr lang="en-GB" dirty="0">
                <a:latin typeface="Calibri" panose="020F0502020204030204" pitchFamily="34" charset="0"/>
              </a:rPr>
              <a:t>Pressure Inverted Eco sounder (PIES)</a:t>
            </a:r>
          </a:p>
        </p:txBody>
      </p:sp>
    </p:spTree>
    <p:extLst>
      <p:ext uri="{BB962C8B-B14F-4D97-AF65-F5344CB8AC3E}">
        <p14:creationId xmlns:p14="http://schemas.microsoft.com/office/powerpoint/2010/main" val="21053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5B4901-59B6-4786-8825-077F5F1E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69818"/>
            <a:ext cx="10515600" cy="4836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/>
              <a:t>Ocean Science Capacity since 2019:</a:t>
            </a:r>
          </a:p>
          <a:p>
            <a:pPr marL="0" indent="0">
              <a:buNone/>
            </a:pPr>
            <a:endParaRPr lang="en-AU" b="1" u="sng" dirty="0"/>
          </a:p>
          <a:p>
            <a:r>
              <a:rPr lang="en-AU" dirty="0">
                <a:highlight>
                  <a:srgbClr val="FFFF00"/>
                </a:highlight>
              </a:rPr>
              <a:t>Any new staff with the ocean </a:t>
            </a:r>
            <a:r>
              <a:rPr lang="en-AU" dirty="0" smtClean="0">
                <a:highlight>
                  <a:srgbClr val="FFFF00"/>
                </a:highlight>
              </a:rPr>
              <a:t>portfolio? Had been done</a:t>
            </a:r>
            <a:endParaRPr lang="en-AU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AU" dirty="0" smtClean="0">
                <a:highlight>
                  <a:srgbClr val="FFFF00"/>
                </a:highlight>
              </a:rPr>
              <a:t> 	</a:t>
            </a:r>
            <a:r>
              <a:rPr lang="en-AU" dirty="0"/>
              <a:t>No</a:t>
            </a:r>
            <a:endParaRPr lang="en-AU" dirty="0"/>
          </a:p>
          <a:p>
            <a:r>
              <a:rPr lang="en-AU" dirty="0">
                <a:highlight>
                  <a:srgbClr val="FFFF00"/>
                </a:highlight>
              </a:rPr>
              <a:t>Any ocean science/oceanography training completed by staff:</a:t>
            </a:r>
          </a:p>
          <a:p>
            <a:pPr marL="457200" lvl="1" indent="0">
              <a:buNone/>
            </a:pPr>
            <a:r>
              <a:rPr lang="en-AU" dirty="0"/>
              <a:t>      No</a:t>
            </a:r>
            <a:endParaRPr lang="en-AU" dirty="0"/>
          </a:p>
          <a:p>
            <a:pPr marL="228600" lvl="1">
              <a:spcBef>
                <a:spcPts val="1000"/>
              </a:spcBef>
            </a:pPr>
            <a:r>
              <a:rPr lang="en-AU" sz="2800" dirty="0" smtClean="0">
                <a:highlight>
                  <a:srgbClr val="FFFF00"/>
                </a:highlight>
              </a:rPr>
              <a:t>Any </a:t>
            </a:r>
            <a:r>
              <a:rPr lang="en-AU" sz="2800" dirty="0">
                <a:highlight>
                  <a:srgbClr val="FFFF00"/>
                </a:highlight>
              </a:rPr>
              <a:t>staff with ocean science/oceanography certifications or on study leave?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 smtClean="0"/>
              <a:t>One officer on study leave for MPhil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F7B949-17B7-40D1-A5F9-828A5EC2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3" y="20205"/>
            <a:ext cx="12108873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F358DD8C-3563-4E23-A5FA-786740BC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746AB1-9FCB-46DD-99D1-74584D97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2192000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4D99DF85-839D-45C0-8ED8-672F4B27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68F6EC-94C5-4F47-95B8-7E72D4A254FB}"/>
              </a:ext>
            </a:extLst>
          </p:cNvPr>
          <p:cNvSpPr txBox="1"/>
          <p:nvPr/>
        </p:nvSpPr>
        <p:spPr>
          <a:xfrm>
            <a:off x="530466" y="1410159"/>
            <a:ext cx="1143385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you hope to learn or take way from this training?</a:t>
            </a:r>
          </a:p>
          <a:p>
            <a:endParaRPr lang="en-GB" sz="2800" b="1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Update with latest technology for ocean observation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Work together and cooperation between regional centres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Training opportunities for enhance </a:t>
            </a:r>
            <a:r>
              <a:rPr lang="en-GB" sz="2000" dirty="0" smtClean="0"/>
              <a:t>knowledge </a:t>
            </a:r>
            <a:r>
              <a:rPr lang="en-GB" sz="2000" dirty="0"/>
              <a:t>and capacity for oceanic data application and </a:t>
            </a:r>
            <a:r>
              <a:rPr lang="en-GB" sz="2000" dirty="0" smtClean="0"/>
              <a:t> development </a:t>
            </a:r>
            <a:endParaRPr lang="en-GB" sz="2000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469821" y="5864772"/>
            <a:ext cx="206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Thank You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2911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3" ma:contentTypeDescription="Create a new document." ma:contentTypeScope="" ma:versionID="3d6997ac2ab690854c8faa20de8be7f6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98ed515a40b18afe455038d746da1722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D10733-0502-4FF2-BFA4-0894096C0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284D69-EB04-46DD-B9B4-F1ACC35085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B99CB6-075A-4259-B2F5-C50D3F9A5026}">
  <ds:schemaRefs>
    <ds:schemaRef ds:uri="http://purl.org/dc/elements/1.1/"/>
    <ds:schemaRef ds:uri="http://purl.org/dc/dcmitype/"/>
    <ds:schemaRef ds:uri="8ec0b821-9e03-4938-aec6-1dcf2ecf3e10"/>
    <ds:schemaRef ds:uri="5e341866-7c71-43e7-8f34-3402d2b4f504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331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One CTD 9 Plus  and CTD 19 Plus, Two MicroCAT /CTD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Zulfikar Begg</dc:creator>
  <cp:lastModifiedBy>HP</cp:lastModifiedBy>
  <cp:revision>125</cp:revision>
  <dcterms:created xsi:type="dcterms:W3CDTF">2021-04-29T23:16:29Z</dcterms:created>
  <dcterms:modified xsi:type="dcterms:W3CDTF">2021-05-27T08:33:15Z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