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97" r:id="rId2"/>
    <p:sldId id="321" r:id="rId3"/>
    <p:sldId id="322" r:id="rId4"/>
    <p:sldId id="323" r:id="rId5"/>
    <p:sldId id="324" r:id="rId6"/>
    <p:sldId id="335" r:id="rId7"/>
    <p:sldId id="325" r:id="rId8"/>
    <p:sldId id="326" r:id="rId9"/>
    <p:sldId id="327" r:id="rId10"/>
    <p:sldId id="332" r:id="rId11"/>
    <p:sldId id="333" r:id="rId12"/>
    <p:sldId id="312" r:id="rId13"/>
    <p:sldId id="314" r:id="rId14"/>
    <p:sldId id="328" r:id="rId15"/>
    <p:sldId id="329" r:id="rId16"/>
    <p:sldId id="334" r:id="rId17"/>
    <p:sldId id="33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1428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96316-86DA-4FF1-B8BC-D2CEEFA6477A}" type="datetimeFigureOut">
              <a:rPr lang="en-US" smtClean="0"/>
              <a:t>5/25/2021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C59F2-2F7E-44FD-AAAC-7266EA0AB1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5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C59F2-2F7E-44FD-AAAC-7266EA0AB12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9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1559F2C-B1FF-445F-AAC0-8B73ACBA4551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</p:spTree>
    <p:extLst>
      <p:ext uri="{BB962C8B-B14F-4D97-AF65-F5344CB8AC3E}">
        <p14:creationId xmlns:p14="http://schemas.microsoft.com/office/powerpoint/2010/main" val="132749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CDEBC9-0ABB-47A9-B3A5-0207A6FC3ABD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5AE959-AF01-44FA-950D-1B18B5D8EF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5AE959-AF01-44FA-950D-1B18B5D8EF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163" y="238956"/>
            <a:ext cx="746973" cy="737058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70834" y="976014"/>
            <a:ext cx="1493949" cy="335000"/>
            <a:chOff x="-15601" y="965900"/>
            <a:chExt cx="1553042" cy="335000"/>
          </a:xfrm>
        </p:grpSpPr>
        <p:sp>
          <p:nvSpPr>
            <p:cNvPr id="16" name="TextBox 15"/>
            <p:cNvSpPr txBox="1"/>
            <p:nvPr userDrawn="1"/>
          </p:nvSpPr>
          <p:spPr>
            <a:xfrm>
              <a:off x="159400" y="965900"/>
              <a:ext cx="1378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Government</a:t>
              </a: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-15601" y="1100845"/>
              <a:ext cx="1553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Meteorological</a:t>
              </a:r>
              <a:r>
                <a:rPr lang="en-US" sz="700" baseline="0" dirty="0">
                  <a:solidFill>
                    <a:schemeClr val="tx2">
                      <a:lumMod val="75000"/>
                    </a:schemeClr>
                  </a:solidFill>
                </a:rPr>
                <a:t> Service</a:t>
              </a:r>
              <a:endParaRPr lang="en-US" sz="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8" name="Straight Connector 17"/>
            <p:cNvCxnSpPr/>
            <p:nvPr userDrawn="1"/>
          </p:nvCxnSpPr>
          <p:spPr>
            <a:xfrm>
              <a:off x="90355" y="1136654"/>
              <a:ext cx="972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2758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FE2471A-5893-4C34-8F22-1C00D7DB4719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5AE959-AF01-44FA-950D-1B18B5D8EF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5AE959-AF01-44FA-950D-1B18B5D8EF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163" y="238956"/>
            <a:ext cx="746973" cy="737058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70834" y="976014"/>
            <a:ext cx="1493949" cy="335000"/>
            <a:chOff x="-15601" y="965900"/>
            <a:chExt cx="1553042" cy="335000"/>
          </a:xfrm>
        </p:grpSpPr>
        <p:sp>
          <p:nvSpPr>
            <p:cNvPr id="16" name="TextBox 15"/>
            <p:cNvSpPr txBox="1"/>
            <p:nvPr userDrawn="1"/>
          </p:nvSpPr>
          <p:spPr>
            <a:xfrm>
              <a:off x="159400" y="965900"/>
              <a:ext cx="1378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Government</a:t>
              </a: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-15601" y="1100845"/>
              <a:ext cx="1553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Meteorological</a:t>
              </a:r>
              <a:r>
                <a:rPr lang="en-US" sz="700" baseline="0" dirty="0">
                  <a:solidFill>
                    <a:schemeClr val="tx2">
                      <a:lumMod val="75000"/>
                    </a:schemeClr>
                  </a:solidFill>
                </a:rPr>
                <a:t> Service</a:t>
              </a:r>
              <a:endParaRPr lang="en-US" sz="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8" name="Straight Connector 17"/>
            <p:cNvCxnSpPr/>
            <p:nvPr userDrawn="1"/>
          </p:nvCxnSpPr>
          <p:spPr>
            <a:xfrm>
              <a:off x="90355" y="1136654"/>
              <a:ext cx="972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371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gradFill>
          <a:gsLst>
            <a:gs pos="20000">
              <a:schemeClr val="bg1"/>
            </a:gs>
            <a:gs pos="100000">
              <a:schemeClr val="bg1"/>
            </a:gs>
            <a:gs pos="21000">
              <a:schemeClr val="accent1">
                <a:lumMod val="10000"/>
                <a:lumOff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04" y="238956"/>
            <a:ext cx="7755496" cy="11648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C2829CF-26DA-4338-B844-0AC228109263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5AE959-AF01-44FA-950D-1B18B5D8EF7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163" y="238956"/>
            <a:ext cx="746973" cy="737058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0834" y="976014"/>
            <a:ext cx="1493949" cy="335000"/>
            <a:chOff x="-15601" y="965900"/>
            <a:chExt cx="1553042" cy="335000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159400" y="965900"/>
              <a:ext cx="1378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Government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5601" y="1100845"/>
              <a:ext cx="1553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Meteorological</a:t>
              </a:r>
              <a:r>
                <a:rPr lang="en-US" sz="700" baseline="0" dirty="0">
                  <a:solidFill>
                    <a:schemeClr val="tx2">
                      <a:lumMod val="75000"/>
                    </a:schemeClr>
                  </a:solidFill>
                </a:rPr>
                <a:t> Service</a:t>
              </a:r>
              <a:endParaRPr lang="en-US" sz="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>
              <a:off x="90355" y="1136654"/>
              <a:ext cx="972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300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A96C0F-DBBC-4F15-8201-6C90B146A3ED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5AE959-AF01-44FA-950D-1B18B5D8EF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388504" y="238956"/>
            <a:ext cx="7755496" cy="1164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5AE959-AF01-44FA-950D-1B18B5D8EF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163" y="238956"/>
            <a:ext cx="746973" cy="737058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70834" y="976014"/>
            <a:ext cx="1493949" cy="335000"/>
            <a:chOff x="-15601" y="965900"/>
            <a:chExt cx="1553042" cy="335000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159400" y="965900"/>
              <a:ext cx="1378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Government</a:t>
              </a: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-15601" y="1100845"/>
              <a:ext cx="1553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Meteorological</a:t>
              </a:r>
              <a:r>
                <a:rPr lang="en-US" sz="700" baseline="0" dirty="0">
                  <a:solidFill>
                    <a:schemeClr val="tx2">
                      <a:lumMod val="75000"/>
                    </a:schemeClr>
                  </a:solidFill>
                </a:rPr>
                <a:t> Service</a:t>
              </a:r>
              <a:endParaRPr lang="en-US" sz="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9" name="Straight Connector 18"/>
            <p:cNvCxnSpPr/>
            <p:nvPr userDrawn="1"/>
          </p:nvCxnSpPr>
          <p:spPr>
            <a:xfrm>
              <a:off x="90355" y="1136654"/>
              <a:ext cx="972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048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DF18CDA-1F34-4AE1-9880-D7C5AA9BD289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5AE959-AF01-44FA-950D-1B18B5D8EF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88504" y="238956"/>
            <a:ext cx="7755496" cy="116484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5AE959-AF01-44FA-950D-1B18B5D8EF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163" y="238956"/>
            <a:ext cx="746973" cy="737058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0834" y="976014"/>
            <a:ext cx="1493949" cy="335000"/>
            <a:chOff x="-15601" y="965900"/>
            <a:chExt cx="1553042" cy="335000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159400" y="965900"/>
              <a:ext cx="1378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Government</a:t>
              </a: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-15601" y="1100845"/>
              <a:ext cx="1553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Meteorological</a:t>
              </a:r>
              <a:r>
                <a:rPr lang="en-US" sz="700" baseline="0" dirty="0">
                  <a:solidFill>
                    <a:schemeClr val="tx2">
                      <a:lumMod val="75000"/>
                    </a:schemeClr>
                  </a:solidFill>
                </a:rPr>
                <a:t> Service</a:t>
              </a:r>
              <a:endParaRPr lang="en-US" sz="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20" name="Straight Connector 19"/>
            <p:cNvCxnSpPr/>
            <p:nvPr userDrawn="1"/>
          </p:nvCxnSpPr>
          <p:spPr>
            <a:xfrm>
              <a:off x="90355" y="1136654"/>
              <a:ext cx="972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352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F30FF0A-2136-47DE-97B0-B6DDD2CBAB71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5AE959-AF01-44FA-950D-1B18B5D8EF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388504" y="238956"/>
            <a:ext cx="7755496" cy="116484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5AE959-AF01-44FA-950D-1B18B5D8EF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163" y="238956"/>
            <a:ext cx="746973" cy="737058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70834" y="976014"/>
            <a:ext cx="1493949" cy="335000"/>
            <a:chOff x="-15601" y="965900"/>
            <a:chExt cx="1553042" cy="335000"/>
          </a:xfrm>
        </p:grpSpPr>
        <p:sp>
          <p:nvSpPr>
            <p:cNvPr id="20" name="TextBox 19"/>
            <p:cNvSpPr txBox="1"/>
            <p:nvPr userDrawn="1"/>
          </p:nvSpPr>
          <p:spPr>
            <a:xfrm>
              <a:off x="159400" y="965900"/>
              <a:ext cx="1378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Government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-15601" y="1100845"/>
              <a:ext cx="1553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Meteorological</a:t>
              </a:r>
              <a:r>
                <a:rPr lang="en-US" sz="700" baseline="0" dirty="0">
                  <a:solidFill>
                    <a:schemeClr val="tx2">
                      <a:lumMod val="75000"/>
                    </a:schemeClr>
                  </a:solidFill>
                </a:rPr>
                <a:t> Service</a:t>
              </a:r>
              <a:endParaRPr lang="en-US" sz="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22" name="Straight Connector 21"/>
            <p:cNvCxnSpPr/>
            <p:nvPr userDrawn="1"/>
          </p:nvCxnSpPr>
          <p:spPr>
            <a:xfrm>
              <a:off x="90355" y="1136654"/>
              <a:ext cx="972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959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712" y="232271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799288-A97F-4B81-833C-13352FD63A43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5AE959-AF01-44FA-950D-1B18B5D8EF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5AE959-AF01-44FA-950D-1B18B5D8EF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163" y="238956"/>
            <a:ext cx="746973" cy="73705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70834" y="976014"/>
            <a:ext cx="1493949" cy="335000"/>
            <a:chOff x="-15601" y="965900"/>
            <a:chExt cx="1553042" cy="335000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159400" y="965900"/>
              <a:ext cx="1378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Government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5601" y="1100845"/>
              <a:ext cx="1553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Meteorological</a:t>
              </a:r>
              <a:r>
                <a:rPr lang="en-US" sz="700" baseline="0" dirty="0">
                  <a:solidFill>
                    <a:schemeClr val="tx2">
                      <a:lumMod val="75000"/>
                    </a:schemeClr>
                  </a:solidFill>
                </a:rPr>
                <a:t> Service</a:t>
              </a:r>
              <a:endParaRPr lang="en-US" sz="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7" name="Straight Connector 16"/>
            <p:cNvCxnSpPr/>
            <p:nvPr userDrawn="1"/>
          </p:nvCxnSpPr>
          <p:spPr>
            <a:xfrm>
              <a:off x="90355" y="1136654"/>
              <a:ext cx="972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636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5A6104-D00F-4871-875E-43F17F9F7329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5AE959-AF01-44FA-950D-1B18B5D8EF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88504" y="238956"/>
            <a:ext cx="7755496" cy="116484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5AE959-AF01-44FA-950D-1B18B5D8EF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163" y="238956"/>
            <a:ext cx="746973" cy="73705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70834" y="976014"/>
            <a:ext cx="1493949" cy="335000"/>
            <a:chOff x="-15601" y="965900"/>
            <a:chExt cx="1553042" cy="335000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159400" y="965900"/>
              <a:ext cx="1378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Government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5601" y="1100845"/>
              <a:ext cx="1553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Meteorological</a:t>
              </a:r>
              <a:r>
                <a:rPr lang="en-US" sz="700" baseline="0" dirty="0">
                  <a:solidFill>
                    <a:schemeClr val="tx2">
                      <a:lumMod val="75000"/>
                    </a:schemeClr>
                  </a:solidFill>
                </a:rPr>
                <a:t> Service</a:t>
              </a:r>
              <a:endParaRPr lang="en-US" sz="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7" name="Straight Connector 16"/>
            <p:cNvCxnSpPr/>
            <p:nvPr userDrawn="1"/>
          </p:nvCxnSpPr>
          <p:spPr>
            <a:xfrm>
              <a:off x="90355" y="1136654"/>
              <a:ext cx="972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368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1" y="1457033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306" y="1457033"/>
            <a:ext cx="523769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61" y="3057233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2BDA9-1442-4A34-A6C6-C5E4E81E68AF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5AE959-AF01-44FA-950D-1B18B5D8EF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5AE959-AF01-44FA-950D-1B18B5D8EF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163" y="238956"/>
            <a:ext cx="746973" cy="737058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70834" y="976014"/>
            <a:ext cx="1493949" cy="335000"/>
            <a:chOff x="-15601" y="965900"/>
            <a:chExt cx="1553042" cy="335000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159400" y="965900"/>
              <a:ext cx="1378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Government</a:t>
              </a: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-15601" y="1100845"/>
              <a:ext cx="1553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Meteorological</a:t>
              </a:r>
              <a:r>
                <a:rPr lang="en-US" sz="700" baseline="0" dirty="0">
                  <a:solidFill>
                    <a:schemeClr val="tx2">
                      <a:lumMod val="75000"/>
                    </a:schemeClr>
                  </a:solidFill>
                </a:rPr>
                <a:t> Service</a:t>
              </a:r>
              <a:endParaRPr lang="en-US" sz="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9" name="Straight Connector 18"/>
            <p:cNvCxnSpPr/>
            <p:nvPr userDrawn="1"/>
          </p:nvCxnSpPr>
          <p:spPr>
            <a:xfrm>
              <a:off x="90355" y="1136654"/>
              <a:ext cx="972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167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47C9AE-179E-40FE-AB3E-6A2F08E37964}" type="datetime1">
              <a:rPr lang="en-US" smtClean="0"/>
              <a:t>5/25/2021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7586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FMS Stakeholder Consultation to further develop Data Sharing Agreements with Partners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5AE959-AF01-44FA-950D-1B18B5D8EF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5AE959-AF01-44FA-950D-1B18B5D8EF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163" y="238956"/>
            <a:ext cx="746973" cy="737058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70834" y="976014"/>
            <a:ext cx="1493949" cy="335000"/>
            <a:chOff x="-15601" y="965900"/>
            <a:chExt cx="1553042" cy="335000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159400" y="965900"/>
              <a:ext cx="1378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Government</a:t>
              </a: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-15601" y="1100845"/>
              <a:ext cx="1553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>
                      <a:lumMod val="75000"/>
                    </a:schemeClr>
                  </a:solidFill>
                </a:rPr>
                <a:t>Fiji Meteorological</a:t>
              </a:r>
              <a:r>
                <a:rPr lang="en-US" sz="700" baseline="0" dirty="0">
                  <a:solidFill>
                    <a:schemeClr val="tx2">
                      <a:lumMod val="75000"/>
                    </a:schemeClr>
                  </a:solidFill>
                </a:rPr>
                <a:t> Service</a:t>
              </a:r>
              <a:endParaRPr lang="en-US" sz="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9" name="Straight Connector 18"/>
            <p:cNvCxnSpPr/>
            <p:nvPr userDrawn="1"/>
          </p:nvCxnSpPr>
          <p:spPr>
            <a:xfrm>
              <a:off x="90355" y="1136654"/>
              <a:ext cx="972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67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chemeClr val="bg1"/>
            </a:gs>
            <a:gs pos="21000">
              <a:schemeClr val="accent1">
                <a:lumMod val="10000"/>
                <a:lumOff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80306" y="238955"/>
            <a:ext cx="940155" cy="92767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661182" y="498515"/>
            <a:ext cx="137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Fiji Government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439654" y="768668"/>
            <a:ext cx="183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318818" y="748718"/>
            <a:ext cx="2248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Fiji Meteorological</a:t>
            </a:r>
            <a:r>
              <a:rPr lang="en-US" sz="1400" baseline="0" dirty="0">
                <a:solidFill>
                  <a:schemeClr val="tx2">
                    <a:lumMod val="75000"/>
                  </a:schemeClr>
                </a:solidFill>
              </a:rPr>
              <a:t> Service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65949"/>
            <a:ext cx="9144000" cy="792051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1572" y="290402"/>
            <a:ext cx="5924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5AE959-AF01-44FA-950D-1B18B5D8EF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9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climate@met.gov.fj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www.youtube.com/watch?v=6s-813U6vdE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7LNTPYI7G9M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jitimes.com/meteorologists-save-lives/?fbclid=IwAR3E39QWdWJQxMRSKtPTWuP-my6d6ryk4jnbbpC2SvtOHfYxo-80uvk09Go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15037" y="5530850"/>
            <a:ext cx="2700338" cy="1027113"/>
          </a:xfrm>
        </p:spPr>
        <p:txBody>
          <a:bodyPr/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Shweta Shiwangni</a:t>
            </a:r>
          </a:p>
          <a:p>
            <a:pPr algn="l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climate@met.gov.fj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357667"/>
            <a:ext cx="7886700" cy="400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6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04" y="238956"/>
            <a:ext cx="6342332" cy="966389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FMS Social Media Platforms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/>
          <a:srcRect l="36107" t="28703" r="8933" b="28868"/>
          <a:stretch/>
        </p:blipFill>
        <p:spPr>
          <a:xfrm>
            <a:off x="4446740" y="1515648"/>
            <a:ext cx="4271375" cy="29185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7" y="1515648"/>
            <a:ext cx="3785064" cy="47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05" y="238956"/>
            <a:ext cx="6494732" cy="897117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 and Facebook Posts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53" y="1402915"/>
            <a:ext cx="4190738" cy="4647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411" y="1402915"/>
            <a:ext cx="3645074" cy="46471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070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644" y="227600"/>
            <a:ext cx="6771434" cy="659091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Tide 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Predictions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44" y="1473200"/>
            <a:ext cx="6551690" cy="20545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312" y="3843867"/>
            <a:ext cx="6514355" cy="29552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417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881" y="1364240"/>
            <a:ext cx="4029956" cy="2853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0" y="1377627"/>
            <a:ext cx="4048095" cy="2839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789" y="4451039"/>
            <a:ext cx="404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9: Different users benefit from Tide predictions. Source: Facebook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0742" y="4451038"/>
            <a:ext cx="404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10: Impact of higher than normal tides. Picture Credit: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Zulfikar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Begg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SPC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1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Waves Pave the Way: User Feedback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05" y="1422399"/>
            <a:ext cx="3695700" cy="49106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89" y="1422400"/>
            <a:ext cx="3812344" cy="49106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16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925" y="238956"/>
            <a:ext cx="7141243" cy="116484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Paddling Against all Odds: 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Fiji Ocean Outlook 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(“First for the Pacific”) 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4" y="1509575"/>
            <a:ext cx="2589084" cy="2137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80" y="1509574"/>
            <a:ext cx="2771848" cy="2137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1" y="3845137"/>
            <a:ext cx="2589084" cy="2156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180" y="3845137"/>
            <a:ext cx="2771848" cy="2156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8808" y="1403798"/>
            <a:ext cx="25052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 Meteorological Day 2021 Theme: The Ocean, Our Climate and 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Decade of Ocean Science for Sustainable Development (2021-2030)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Links- Ocean Outlook Video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www.youtube.com/watch?v=7LNTPYI7G9M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www.youtube.com/watch?v=6s-813U6vdE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074" y="6201103"/>
            <a:ext cx="5403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11: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Fiji Ocean Outlook Video gets launched during World Meteorological Day 2021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04" y="238956"/>
            <a:ext cx="6615628" cy="1164842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Interconnectedness of the Ocean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32" y="4020854"/>
            <a:ext cx="2693093" cy="22311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59" y="1403798"/>
            <a:ext cx="2462742" cy="23039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983" y="1403799"/>
            <a:ext cx="2744342" cy="23039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517" y="1403799"/>
            <a:ext cx="2610299" cy="23039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517" y="4020854"/>
            <a:ext cx="2610299" cy="22311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59" y="4020854"/>
            <a:ext cx="2477796" cy="22311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13359" y="6380472"/>
            <a:ext cx="7858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12: Media hype of Fiji Ocean Outlook Video Launch.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04" y="238956"/>
            <a:ext cx="6756875" cy="116484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Journey of New Discoveries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25" y="1271451"/>
            <a:ext cx="7013431" cy="39261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260225" y="5197642"/>
            <a:ext cx="701343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13: CSD Staffs communicating science through models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://www.fijitimes.com/meteorologists-save-lives/?fbclid=IwAR3E39QWdWJQxMRSKtPTWuP-my6d6ryk4jnbbpC2SvtOHfYxo-80uvk09Go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344" y="293890"/>
            <a:ext cx="7034156" cy="910966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Journey with the Ocean: From Science to Service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07" y="1444662"/>
            <a:ext cx="2163693" cy="48432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3669" y="1438795"/>
            <a:ext cx="1874520" cy="1733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0651" y="1438795"/>
            <a:ext cx="1874520" cy="1733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668" y="3405764"/>
            <a:ext cx="1874521" cy="1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649" y="3405764"/>
            <a:ext cx="1874521" cy="1737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3668" y="5385215"/>
            <a:ext cx="387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1: Participants from different ocean capacity building phases.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661" y="1438795"/>
            <a:ext cx="2626546" cy="48490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99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9704" y="1407695"/>
            <a:ext cx="8071707" cy="431933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935" y="1562365"/>
            <a:ext cx="2396989" cy="2011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K:\MARINE_SURVEYS_SURVEYS\1_Regional_COSPPac2_2018-2022\6. SPP\Pictures\Fiji workshop\FMSS\IMG_3791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936" y="3873551"/>
            <a:ext cx="2396989" cy="2008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://192.168.0.33/Media/2019/OCEAN%20&amp;%20TIDE%20WORKSHOP/DSC_67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14" y="1562364"/>
            <a:ext cx="3048485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K:\MARINE_SURVEYS_SURVEYS\1_Regional_COSPPac2_2018-2022\6. SPP\Pictures\Fiji workshop\IMG_3943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1314" y="3873552"/>
            <a:ext cx="3048485" cy="2008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19726" y="409074"/>
            <a:ext cx="673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and Capacity Building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377955" y="1562365"/>
            <a:ext cx="2343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science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concepts delivered to develop FMS’s oceanographic capacity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9978" y="5971600"/>
            <a:ext cx="558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Fiji Ocean Science to Service Workshop – Technical Training conducted in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Nadi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8-12 July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7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231" y="385010"/>
            <a:ext cx="6303065" cy="953204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 Engagement</a:t>
            </a:r>
            <a:b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7" y="1477158"/>
            <a:ext cx="2245879" cy="20963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6" y="3712460"/>
            <a:ext cx="2245880" cy="2093976"/>
          </a:xfrm>
          <a:prstGeom prst="rect">
            <a:avLst/>
          </a:prstGeom>
        </p:spPr>
      </p:pic>
      <p:pic>
        <p:nvPicPr>
          <p:cNvPr id="6" name="Picture 5" descr="https://pbs.twimg.com/media/D_fnoOtU8AAQmEe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5718" y="3712460"/>
            <a:ext cx="2245881" cy="2093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80440" y="1477157"/>
            <a:ext cx="3214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Stakeholders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variety of organisations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agencies such as </a:t>
            </a:r>
            <a:r>
              <a:rPr lang="en-A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Fiji 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Navy, Fiji Ports, Government Shipping Service, Marine Search and </a:t>
            </a:r>
            <a:r>
              <a:rPr lang="en-A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Rescue, Fisheries, USP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18" y="1477157"/>
            <a:ext cx="2245881" cy="2096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946" y="5854262"/>
            <a:ext cx="459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3: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Stakeholder Engagement held in Suva from 15-16 July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9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268" y="337504"/>
            <a:ext cx="6671511" cy="973938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Fiji Ocean Outlook 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Bulletin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9382" y="1445225"/>
            <a:ext cx="87060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Initial Stage                                  Experimental Stage                 Fully Operational Stage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60" y="1832628"/>
            <a:ext cx="2740313" cy="41968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24" y="1832629"/>
            <a:ext cx="2743200" cy="419682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145" y="1832627"/>
            <a:ext cx="2743200" cy="41968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17960" y="6163241"/>
            <a:ext cx="7956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4: Initial to Fully Operational Development stages of Fiji Ocean Outlook.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1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437" y="208166"/>
            <a:ext cx="6966263" cy="983326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Information 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 – Monthly and Seasonal Timescale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5628" y="1870364"/>
            <a:ext cx="72320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Monthly Timescale –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Pacific Sea Surface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 Surface Temperatures – Fiji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Chlorophyll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Seasonal Timescale -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 Surface Temperature Outlook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Fisheries Convergence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Coral Bleaching Outlook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 Level Outlook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Tide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Moon Phases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75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04" y="238956"/>
            <a:ext cx="6973443" cy="116484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Steering the Paddle Towards Hawaii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3" y="1403798"/>
            <a:ext cx="5016370" cy="3524272"/>
          </a:xfrm>
          <a:prstGeom prst="rect">
            <a:avLst/>
          </a:prstGeom>
        </p:spPr>
      </p:pic>
      <p:pic>
        <p:nvPicPr>
          <p:cNvPr id="4" name="Picture 2" descr="https://www.spc.int/sites/default/files/images/news%20item%20images/2.%20ARieta%20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04" y="1403798"/>
            <a:ext cx="2892318" cy="352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1483" y="5060224"/>
            <a:ext cx="5313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5: Participants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Cook Islands, Fiji, Kiribati, Samoa,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Solomon Islands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Tonga, Tuvalu, and Vanuatu Meteorological Services,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together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SPC representatives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attending the global ocean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observing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conference in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Hawaii.</a:t>
            </a:r>
            <a:endParaRPr lang="en-US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8704" y="5060224"/>
            <a:ext cx="2939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6: Scientific Officer (Climatology), Ms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Arieta Daphne, with Fiji's Ocean Poster containing information on the seasonal ocean bulletin which was developed using Ocean Data portal, in partnership with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SPC.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1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04" y="238956"/>
            <a:ext cx="7076623" cy="116484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 Steering Against the Waves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83" y="1469351"/>
            <a:ext cx="4448892" cy="1824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3" y="3980450"/>
            <a:ext cx="2488713" cy="1598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59" y="4012385"/>
            <a:ext cx="2440112" cy="16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183" y="3394840"/>
            <a:ext cx="4448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7: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National Climate Outlook Forum held in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Nadi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2-6 December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079" y="5688932"/>
            <a:ext cx="6272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8: 3</a:t>
            </a:r>
            <a:r>
              <a:rPr lang="en-US" sz="12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Climate Outlook Forum held in Suva from 25-26 November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3697" y="1562412"/>
            <a:ext cx="3095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number of ocean, fisheries and maritime stakeholders provided feedback on the Ocean </a:t>
            </a:r>
            <a:r>
              <a:rPr lang="en-A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</a:p>
          <a:p>
            <a:pPr lvl="1" algn="just"/>
            <a:endParaRPr lang="en-A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en-A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was ocean and fisheries sector which generated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attention 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mainstream and social media platforms</a:t>
            </a:r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04" y="238956"/>
            <a:ext cx="6854951" cy="116484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Disseminating Waves of Knowledge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4192" y="1753644"/>
            <a:ext cx="75281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Email – Internal and External Stakeholder mailing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71" y="2492679"/>
            <a:ext cx="6569584" cy="37578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03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6182</TotalTime>
  <Words>487</Words>
  <Application>Microsoft Office PowerPoint</Application>
  <PresentationFormat>On-screen Show (4:3)</PresentationFormat>
  <Paragraphs>95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Journey with the Ocean: From Science to Service </vt:lpstr>
      <vt:lpstr> </vt:lpstr>
      <vt:lpstr>Stakeholder Engagement </vt:lpstr>
      <vt:lpstr>Development of Fiji Ocean Outlook Bulletin </vt:lpstr>
      <vt:lpstr>Key Information Available – Monthly and Seasonal Timescale</vt:lpstr>
      <vt:lpstr>Steering the Paddle Towards Hawaii </vt:lpstr>
      <vt:lpstr>Continuous Steering Against the Waves </vt:lpstr>
      <vt:lpstr>Disseminating Waves of Knowledge </vt:lpstr>
      <vt:lpstr>FMS Social Media Platforms</vt:lpstr>
      <vt:lpstr>Twitter and Facebook Posts</vt:lpstr>
      <vt:lpstr>Tide Predictions</vt:lpstr>
      <vt:lpstr>PowerPoint Presentation</vt:lpstr>
      <vt:lpstr>Waves Pave the Way: User Feedback </vt:lpstr>
      <vt:lpstr>Paddling Against all Odds: Launch of Fiji Ocean Outlook Video (“First for the Pacific”)   </vt:lpstr>
      <vt:lpstr>Interconnectedness of the Ocean</vt:lpstr>
      <vt:lpstr>Journey of New Discoveries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PSO-CLIMATE</dc:creator>
  <cp:lastModifiedBy>Shweta Shiwangni</cp:lastModifiedBy>
  <cp:revision>284</cp:revision>
  <dcterms:created xsi:type="dcterms:W3CDTF">2019-05-28T08:01:24Z</dcterms:created>
  <dcterms:modified xsi:type="dcterms:W3CDTF">2021-05-25T04:19:21Z</dcterms:modified>
</cp:coreProperties>
</file>