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6CDB"/>
    <a:srgbClr val="A1F9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11" autoAdjust="0"/>
    <p:restoredTop sz="94660"/>
  </p:normalViewPr>
  <p:slideViewPr>
    <p:cSldViewPr snapToGrid="0">
      <p:cViewPr varScale="1">
        <p:scale>
          <a:sx n="94" d="100"/>
          <a:sy n="94" d="100"/>
        </p:scale>
        <p:origin x="90"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5/21/2021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5/21/2021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5/21/2021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5/21/2021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199" y="997528"/>
            <a:ext cx="8991600" cy="1514990"/>
          </a:xfrm>
        </p:spPr>
        <p:txBody>
          <a:bodyPr>
            <a:normAutofit fontScale="90000"/>
          </a:bodyPr>
          <a:lstStyle/>
          <a:p>
            <a:pPr>
              <a:lnSpc>
                <a:spcPct val="100000"/>
              </a:lnSpc>
            </a:pPr>
            <a:r>
              <a:rPr lang="en-US" b="1" dirty="0" smtClean="0">
                <a:solidFill>
                  <a:schemeClr val="bg1">
                    <a:lumMod val="65000"/>
                  </a:schemeClr>
                </a:solidFill>
                <a:effectLst>
                  <a:outerShdw blurRad="38100" dist="38100" dir="2700000" algn="tl">
                    <a:srgbClr val="000000">
                      <a:alpha val="43137"/>
                    </a:srgbClr>
                  </a:outerShdw>
                </a:effectLst>
                <a:latin typeface="Candara" panose="020E0502030303020204" pitchFamily="34" charset="0"/>
              </a:rPr>
              <a:t>Dart Buoy Data utilization in the republic of Marshall islands</a:t>
            </a:r>
            <a:endParaRPr lang="en-US" b="1" dirty="0">
              <a:solidFill>
                <a:schemeClr val="bg1">
                  <a:lumMod val="65000"/>
                </a:schemeClr>
              </a:solidFill>
              <a:effectLst>
                <a:outerShdw blurRad="38100" dist="38100" dir="2700000" algn="tl">
                  <a:srgbClr val="000000">
                    <a:alpha val="43137"/>
                  </a:srgbClr>
                </a:outerShdw>
              </a:effectLst>
              <a:latin typeface="Candara" panose="020E0502030303020204" pitchFamily="34" charset="0"/>
            </a:endParaRPr>
          </a:p>
        </p:txBody>
      </p:sp>
      <p:sp>
        <p:nvSpPr>
          <p:cNvPr id="3" name="Subtitle 2"/>
          <p:cNvSpPr>
            <a:spLocks noGrp="1"/>
          </p:cNvSpPr>
          <p:nvPr>
            <p:ph type="subTitle" idx="1"/>
          </p:nvPr>
        </p:nvSpPr>
        <p:spPr>
          <a:xfrm>
            <a:off x="1600199" y="2722882"/>
            <a:ext cx="8991600" cy="1045188"/>
          </a:xfrm>
        </p:spPr>
        <p:txBody>
          <a:bodyPr anchor="ctr">
            <a:normAutofit lnSpcReduction="10000"/>
          </a:bodyPr>
          <a:lstStyle/>
          <a:p>
            <a:pPr>
              <a:lnSpc>
                <a:spcPct val="120000"/>
              </a:lnSpc>
            </a:pPr>
            <a:r>
              <a:rPr lang="en-US" sz="2800" dirty="0" smtClean="0">
                <a:solidFill>
                  <a:schemeClr val="bg1"/>
                </a:solidFill>
                <a:effectLst>
                  <a:outerShdw blurRad="38100" dist="38100" dir="2700000" algn="tl">
                    <a:srgbClr val="000000">
                      <a:alpha val="43137"/>
                    </a:srgbClr>
                  </a:outerShdw>
                </a:effectLst>
                <a:latin typeface="Candara" panose="020E0502030303020204" pitchFamily="34" charset="0"/>
              </a:rPr>
              <a:t>5</a:t>
            </a:r>
            <a:r>
              <a:rPr lang="en-US" sz="2800" baseline="30000" dirty="0" smtClean="0">
                <a:solidFill>
                  <a:schemeClr val="bg1"/>
                </a:solidFill>
                <a:effectLst>
                  <a:outerShdw blurRad="38100" dist="38100" dir="2700000" algn="tl">
                    <a:srgbClr val="000000">
                      <a:alpha val="43137"/>
                    </a:srgbClr>
                  </a:outerShdw>
                </a:effectLst>
                <a:latin typeface="Candara" panose="020E0502030303020204" pitchFamily="34" charset="0"/>
              </a:rPr>
              <a:t>th</a:t>
            </a:r>
            <a:r>
              <a:rPr lang="en-US" sz="2800" dirty="0" smtClean="0">
                <a:solidFill>
                  <a:schemeClr val="bg1"/>
                </a:solidFill>
                <a:effectLst>
                  <a:outerShdw blurRad="38100" dist="38100" dir="2700000" algn="tl">
                    <a:srgbClr val="000000">
                      <a:alpha val="43137"/>
                    </a:srgbClr>
                  </a:outerShdw>
                </a:effectLst>
                <a:latin typeface="Candara" panose="020E0502030303020204" pitchFamily="34" charset="0"/>
              </a:rPr>
              <a:t> Pacific </a:t>
            </a:r>
            <a:r>
              <a:rPr lang="en-US" sz="2800" dirty="0">
                <a:solidFill>
                  <a:schemeClr val="bg1"/>
                </a:solidFill>
                <a:effectLst>
                  <a:outerShdw blurRad="38100" dist="38100" dir="2700000" algn="tl">
                    <a:srgbClr val="000000">
                      <a:alpha val="43137"/>
                    </a:srgbClr>
                  </a:outerShdw>
                </a:effectLst>
                <a:latin typeface="Candara" panose="020E0502030303020204" pitchFamily="34" charset="0"/>
              </a:rPr>
              <a:t>Islands </a:t>
            </a:r>
            <a:r>
              <a:rPr lang="en-US" sz="2800" dirty="0" smtClean="0">
                <a:solidFill>
                  <a:schemeClr val="bg1"/>
                </a:solidFill>
                <a:effectLst>
                  <a:outerShdw blurRad="38100" dist="38100" dir="2700000" algn="tl">
                    <a:srgbClr val="000000">
                      <a:alpha val="43137"/>
                    </a:srgbClr>
                  </a:outerShdw>
                </a:effectLst>
                <a:latin typeface="Candara" panose="020E0502030303020204" pitchFamily="34" charset="0"/>
              </a:rPr>
              <a:t>Workshop on                                                      Ocean </a:t>
            </a:r>
            <a:r>
              <a:rPr lang="en-US" sz="2800" dirty="0">
                <a:solidFill>
                  <a:schemeClr val="bg1"/>
                </a:solidFill>
                <a:effectLst>
                  <a:outerShdw blurRad="38100" dist="38100" dir="2700000" algn="tl">
                    <a:srgbClr val="000000">
                      <a:alpha val="43137"/>
                    </a:srgbClr>
                  </a:outerShdw>
                </a:effectLst>
                <a:latin typeface="Candara" panose="020E0502030303020204" pitchFamily="34" charset="0"/>
              </a:rPr>
              <a:t>Observations </a:t>
            </a:r>
            <a:r>
              <a:rPr lang="en-US" sz="2800" dirty="0" smtClean="0">
                <a:solidFill>
                  <a:schemeClr val="bg1"/>
                </a:solidFill>
                <a:effectLst>
                  <a:outerShdw blurRad="38100" dist="38100" dir="2700000" algn="tl">
                    <a:srgbClr val="000000">
                      <a:alpha val="43137"/>
                    </a:srgbClr>
                  </a:outerShdw>
                </a:effectLst>
                <a:latin typeface="Candara" panose="020E0502030303020204" pitchFamily="34" charset="0"/>
              </a:rPr>
              <a:t>&amp; </a:t>
            </a:r>
            <a:r>
              <a:rPr lang="en-US" sz="2800" dirty="0">
                <a:solidFill>
                  <a:schemeClr val="bg1"/>
                </a:solidFill>
                <a:effectLst>
                  <a:outerShdw blurRad="38100" dist="38100" dir="2700000" algn="tl">
                    <a:srgbClr val="000000">
                      <a:alpha val="43137"/>
                    </a:srgbClr>
                  </a:outerShdw>
                </a:effectLst>
                <a:latin typeface="Candara" panose="020E0502030303020204" pitchFamily="34" charset="0"/>
              </a:rPr>
              <a:t>Data </a:t>
            </a:r>
            <a:r>
              <a:rPr lang="en-US" sz="2800" dirty="0" smtClean="0">
                <a:solidFill>
                  <a:schemeClr val="bg1"/>
                </a:solidFill>
                <a:effectLst>
                  <a:outerShdw blurRad="38100" dist="38100" dir="2700000" algn="tl">
                    <a:srgbClr val="000000">
                      <a:alpha val="43137"/>
                    </a:srgbClr>
                  </a:outerShdw>
                </a:effectLst>
                <a:latin typeface="Candara" panose="020E0502030303020204" pitchFamily="34" charset="0"/>
              </a:rPr>
              <a:t>Applications</a:t>
            </a:r>
            <a:endParaRPr lang="en-US" dirty="0">
              <a:solidFill>
                <a:schemeClr val="bg1"/>
              </a:solidFill>
              <a:effectLst>
                <a:outerShdw blurRad="38100" dist="38100" dir="2700000" algn="tl">
                  <a:srgbClr val="000000">
                    <a:alpha val="43137"/>
                  </a:srgbClr>
                </a:outerShdw>
              </a:effectLst>
              <a:latin typeface="Candara" panose="020E0502030303020204" pitchFamily="34" charset="0"/>
            </a:endParaRPr>
          </a:p>
        </p:txBody>
      </p:sp>
      <p:sp>
        <p:nvSpPr>
          <p:cNvPr id="4" name="Rectangle 9"/>
          <p:cNvSpPr>
            <a:spLocks noChangeArrowheads="1"/>
          </p:cNvSpPr>
          <p:nvPr/>
        </p:nvSpPr>
        <p:spPr bwMode="auto">
          <a:xfrm>
            <a:off x="3043972" y="3932715"/>
            <a:ext cx="6104054" cy="45719"/>
          </a:xfrm>
          <a:prstGeom prst="rect">
            <a:avLst/>
          </a:prstGeom>
          <a:gradFill rotWithShape="0">
            <a:gsLst>
              <a:gs pos="0">
                <a:srgbClr val="FF0066">
                  <a:gamma/>
                  <a:shade val="46275"/>
                  <a:invGamma/>
                </a:srgbClr>
              </a:gs>
              <a:gs pos="50000">
                <a:srgbClr val="FF0066"/>
              </a:gs>
              <a:gs pos="100000">
                <a:srgbClr val="FF0066">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2"/>
              </a:solidFill>
            </a:endParaRPr>
          </a:p>
        </p:txBody>
      </p:sp>
      <p:sp>
        <p:nvSpPr>
          <p:cNvPr id="5" name="Rectangle 4"/>
          <p:cNvSpPr/>
          <p:nvPr/>
        </p:nvSpPr>
        <p:spPr>
          <a:xfrm>
            <a:off x="3043972" y="4143079"/>
            <a:ext cx="6104054" cy="923330"/>
          </a:xfrm>
          <a:prstGeom prst="rect">
            <a:avLst/>
          </a:prstGeom>
        </p:spPr>
        <p:txBody>
          <a:bodyPr wrap="square">
            <a:spAutoFit/>
          </a:bodyPr>
          <a:lstStyle/>
          <a:p>
            <a:pPr algn="ctr"/>
            <a:r>
              <a:rPr lang="en-US" dirty="0">
                <a:latin typeface="Candara" panose="020E0502030303020204" pitchFamily="34" charset="0"/>
              </a:rPr>
              <a:t>Lee Jacklick                                                                                 Supervisory Weather Service Specialist                                              WSO Majuro</a:t>
            </a:r>
          </a:p>
        </p:txBody>
      </p:sp>
    </p:spTree>
    <p:extLst>
      <p:ext uri="{BB962C8B-B14F-4D97-AF65-F5344CB8AC3E}">
        <p14:creationId xmlns:p14="http://schemas.microsoft.com/office/powerpoint/2010/main" val="220598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8497" y="248585"/>
            <a:ext cx="3517641" cy="631766"/>
          </a:xfrm>
        </p:spPr>
        <p:txBody>
          <a:bodyPr>
            <a:normAutofit fontScale="90000"/>
          </a:bodyPr>
          <a:lstStyle/>
          <a:p>
            <a:pPr>
              <a:lnSpc>
                <a:spcPct val="100000"/>
              </a:lnSpc>
            </a:pPr>
            <a:r>
              <a:rPr lang="en-US" b="1" dirty="0" smtClean="0">
                <a:solidFill>
                  <a:schemeClr val="bg1">
                    <a:lumMod val="65000"/>
                  </a:schemeClr>
                </a:solidFill>
                <a:effectLst>
                  <a:outerShdw blurRad="38100" dist="38100" dir="2700000" algn="tl">
                    <a:srgbClr val="000000">
                      <a:alpha val="43137"/>
                    </a:srgbClr>
                  </a:outerShdw>
                </a:effectLst>
                <a:latin typeface="Candara" panose="020E0502030303020204" pitchFamily="34" charset="0"/>
              </a:rPr>
              <a:t>Background</a:t>
            </a:r>
            <a:endParaRPr lang="en-US" b="1" dirty="0">
              <a:solidFill>
                <a:schemeClr val="bg1">
                  <a:lumMod val="65000"/>
                </a:schemeClr>
              </a:solidFill>
              <a:effectLst>
                <a:outerShdw blurRad="38100" dist="38100" dir="2700000" algn="tl">
                  <a:srgbClr val="000000">
                    <a:alpha val="43137"/>
                  </a:srgbClr>
                </a:outerShdw>
              </a:effectLst>
              <a:latin typeface="Candara" panose="020E0502030303020204" pitchFamily="34" charset="0"/>
            </a:endParaRPr>
          </a:p>
        </p:txBody>
      </p:sp>
      <p:sp>
        <p:nvSpPr>
          <p:cNvPr id="7" name="Rectangle 6"/>
          <p:cNvSpPr/>
          <p:nvPr/>
        </p:nvSpPr>
        <p:spPr>
          <a:xfrm>
            <a:off x="205922" y="1289222"/>
            <a:ext cx="11813772" cy="5509200"/>
          </a:xfrm>
          <a:prstGeom prst="rect">
            <a:avLst/>
          </a:prstGeom>
        </p:spPr>
        <p:txBody>
          <a:bodyPr wrap="square">
            <a:spAutoFit/>
          </a:bodyPr>
          <a:lstStyle/>
          <a:p>
            <a:pPr marL="342900" indent="-342900">
              <a:buFont typeface="Wingdings" panose="05000000000000000000" pitchFamily="2" charset="2"/>
              <a:buChar char="ü"/>
            </a:pPr>
            <a:r>
              <a:rPr lang="en-US" sz="2200" dirty="0" smtClean="0">
                <a:solidFill>
                  <a:schemeClr val="bg2"/>
                </a:solidFill>
                <a:latin typeface="Candara" panose="020E0502030303020204" pitchFamily="34" charset="0"/>
              </a:rPr>
              <a:t>Since </a:t>
            </a:r>
            <a:r>
              <a:rPr lang="en-US" sz="2200" dirty="0">
                <a:solidFill>
                  <a:schemeClr val="bg2"/>
                </a:solidFill>
                <a:latin typeface="Candara" panose="020E0502030303020204" pitchFamily="34" charset="0"/>
              </a:rPr>
              <a:t>2012, </a:t>
            </a:r>
            <a:r>
              <a:rPr lang="en-US" sz="2200" dirty="0" err="1">
                <a:solidFill>
                  <a:schemeClr val="bg2"/>
                </a:solidFill>
                <a:latin typeface="Candara" panose="020E0502030303020204" pitchFamily="34" charset="0"/>
              </a:rPr>
              <a:t>PacIOOS</a:t>
            </a:r>
            <a:r>
              <a:rPr lang="en-US" sz="2200" dirty="0">
                <a:solidFill>
                  <a:schemeClr val="bg2"/>
                </a:solidFill>
                <a:latin typeface="Candara" panose="020E0502030303020204" pitchFamily="34" charset="0"/>
              </a:rPr>
              <a:t> has </a:t>
            </a:r>
            <a:r>
              <a:rPr lang="en-US" sz="2200" dirty="0" smtClean="0">
                <a:solidFill>
                  <a:schemeClr val="bg2"/>
                </a:solidFill>
                <a:latin typeface="Candara" panose="020E0502030303020204" pitchFamily="34" charset="0"/>
              </a:rPr>
              <a:t>offered a </a:t>
            </a:r>
            <a:r>
              <a:rPr lang="en-US" sz="2200" dirty="0">
                <a:solidFill>
                  <a:schemeClr val="bg2"/>
                </a:solidFill>
                <a:latin typeface="Candara" panose="020E0502030303020204" pitchFamily="34" charset="0"/>
              </a:rPr>
              <a:t>high sea-level forecast for </a:t>
            </a:r>
            <a:r>
              <a:rPr lang="en-US" sz="2200" dirty="0" smtClean="0">
                <a:solidFill>
                  <a:schemeClr val="bg2"/>
                </a:solidFill>
                <a:latin typeface="Candara" panose="020E0502030303020204" pitchFamily="34" charset="0"/>
              </a:rPr>
              <a:t>Majuro to predict </a:t>
            </a:r>
            <a:r>
              <a:rPr lang="en-US" sz="2200" dirty="0">
                <a:solidFill>
                  <a:schemeClr val="bg2"/>
                </a:solidFill>
                <a:latin typeface="Candara" panose="020E0502030303020204" pitchFamily="34" charset="0"/>
              </a:rPr>
              <a:t>higher-than-normal sea </a:t>
            </a:r>
            <a:r>
              <a:rPr lang="en-US" sz="2200" dirty="0" smtClean="0">
                <a:solidFill>
                  <a:schemeClr val="bg2"/>
                </a:solidFill>
                <a:latin typeface="Candara" panose="020E0502030303020204" pitchFamily="34" charset="0"/>
              </a:rPr>
              <a:t>levels that </a:t>
            </a:r>
            <a:r>
              <a:rPr lang="en-US" sz="2200" dirty="0">
                <a:solidFill>
                  <a:schemeClr val="bg2"/>
                </a:solidFill>
                <a:latin typeface="Candara" panose="020E0502030303020204" pitchFamily="34" charset="0"/>
              </a:rPr>
              <a:t>could result in potential </a:t>
            </a:r>
            <a:r>
              <a:rPr lang="en-US" sz="2200" dirty="0" smtClean="0">
                <a:solidFill>
                  <a:schemeClr val="bg2"/>
                </a:solidFill>
                <a:latin typeface="Candara" panose="020E0502030303020204" pitchFamily="34" charset="0"/>
              </a:rPr>
              <a:t>coastal flooding.</a:t>
            </a:r>
          </a:p>
          <a:p>
            <a:pPr marL="342900" indent="-342900">
              <a:buFont typeface="Wingdings" panose="05000000000000000000" pitchFamily="2" charset="2"/>
              <a:buChar char="ü"/>
            </a:pPr>
            <a:endParaRPr lang="en-US" sz="2200" dirty="0" smtClean="0">
              <a:solidFill>
                <a:schemeClr val="bg2"/>
              </a:solidFill>
              <a:latin typeface="Candara" panose="020E0502030303020204" pitchFamily="34" charset="0"/>
            </a:endParaRPr>
          </a:p>
          <a:p>
            <a:pPr marL="342900" indent="-342900">
              <a:buFont typeface="Wingdings" panose="05000000000000000000" pitchFamily="2" charset="2"/>
              <a:buChar char="ü"/>
            </a:pPr>
            <a:r>
              <a:rPr lang="en-US" sz="2200" dirty="0">
                <a:solidFill>
                  <a:schemeClr val="bg2"/>
                </a:solidFill>
                <a:latin typeface="Candara" panose="020E0502030303020204" pitchFamily="34" charset="0"/>
              </a:rPr>
              <a:t>On July 10, 2014, </a:t>
            </a:r>
            <a:r>
              <a:rPr lang="en-US" sz="2200" dirty="0" err="1">
                <a:solidFill>
                  <a:schemeClr val="bg2"/>
                </a:solidFill>
                <a:latin typeface="Candara" panose="020E0502030303020204" pitchFamily="34" charset="0"/>
              </a:rPr>
              <a:t>PacIOOS</a:t>
            </a:r>
            <a:r>
              <a:rPr lang="en-US" sz="2200" dirty="0">
                <a:solidFill>
                  <a:schemeClr val="bg2"/>
                </a:solidFill>
                <a:latin typeface="Candara" panose="020E0502030303020204" pitchFamily="34" charset="0"/>
              </a:rPr>
              <a:t> deployed a </a:t>
            </a:r>
            <a:r>
              <a:rPr lang="en-US" sz="2200" dirty="0" err="1">
                <a:solidFill>
                  <a:schemeClr val="bg2"/>
                </a:solidFill>
                <a:latin typeface="Candara" panose="020E0502030303020204" pitchFamily="34" charset="0"/>
              </a:rPr>
              <a:t>Datawell</a:t>
            </a:r>
            <a:r>
              <a:rPr lang="en-US" sz="2200" dirty="0">
                <a:solidFill>
                  <a:schemeClr val="bg2"/>
                </a:solidFill>
                <a:latin typeface="Candara" panose="020E0502030303020204" pitchFamily="34" charset="0"/>
              </a:rPr>
              <a:t> Directional </a:t>
            </a:r>
            <a:r>
              <a:rPr lang="en-US" sz="2200" dirty="0" err="1">
                <a:solidFill>
                  <a:schemeClr val="bg2"/>
                </a:solidFill>
                <a:latin typeface="Candara" panose="020E0502030303020204" pitchFamily="34" charset="0"/>
              </a:rPr>
              <a:t>Waverider</a:t>
            </a:r>
            <a:r>
              <a:rPr lang="en-US" sz="2200" dirty="0">
                <a:solidFill>
                  <a:schemeClr val="bg2"/>
                </a:solidFill>
                <a:latin typeface="Candara" panose="020E0502030303020204" pitchFamily="34" charset="0"/>
              </a:rPr>
              <a:t> buoy about 1 mile off the eastern shore of Majuro. </a:t>
            </a:r>
            <a:endParaRPr lang="en-US" sz="2200" dirty="0" smtClean="0">
              <a:solidFill>
                <a:schemeClr val="bg2"/>
              </a:solidFill>
              <a:latin typeface="Candara" panose="020E0502030303020204" pitchFamily="34" charset="0"/>
            </a:endParaRPr>
          </a:p>
          <a:p>
            <a:pPr marL="342900" indent="-342900">
              <a:buFont typeface="Wingdings" panose="05000000000000000000" pitchFamily="2" charset="2"/>
              <a:buChar char="ü"/>
            </a:pPr>
            <a:endParaRPr lang="en-US" sz="2200" dirty="0" smtClean="0">
              <a:solidFill>
                <a:schemeClr val="bg2"/>
              </a:solidFill>
              <a:latin typeface="Candara" panose="020E0502030303020204" pitchFamily="34" charset="0"/>
            </a:endParaRPr>
          </a:p>
          <a:p>
            <a:pPr marL="342900" indent="-342900">
              <a:buFont typeface="Wingdings" panose="05000000000000000000" pitchFamily="2" charset="2"/>
              <a:buChar char="ü"/>
            </a:pPr>
            <a:r>
              <a:rPr lang="en-US" sz="2200" dirty="0" smtClean="0">
                <a:solidFill>
                  <a:schemeClr val="bg2"/>
                </a:solidFill>
                <a:latin typeface="Candara" panose="020E0502030303020204" pitchFamily="34" charset="0"/>
              </a:rPr>
              <a:t>In </a:t>
            </a:r>
            <a:r>
              <a:rPr lang="en-US" sz="2200" dirty="0">
                <a:solidFill>
                  <a:schemeClr val="bg2"/>
                </a:solidFill>
                <a:latin typeface="Candara" panose="020E0502030303020204" pitchFamily="34" charset="0"/>
              </a:rPr>
              <a:t>October 2014, </a:t>
            </a:r>
            <a:r>
              <a:rPr lang="en-US" sz="2200" dirty="0" smtClean="0">
                <a:solidFill>
                  <a:schemeClr val="bg2"/>
                </a:solidFill>
                <a:latin typeface="Candara" panose="020E0502030303020204" pitchFamily="34" charset="0"/>
              </a:rPr>
              <a:t>the Majuro Wave Run-Up forecast tool was launched. The tool updates </a:t>
            </a:r>
            <a:r>
              <a:rPr lang="en-US" sz="2200" dirty="0">
                <a:solidFill>
                  <a:schemeClr val="bg2"/>
                </a:solidFill>
                <a:latin typeface="Candara" panose="020E0502030303020204" pitchFamily="34" charset="0"/>
              </a:rPr>
              <a:t>hourly and provides a </a:t>
            </a:r>
            <a:r>
              <a:rPr lang="en-US" sz="2200" dirty="0" smtClean="0">
                <a:solidFill>
                  <a:schemeClr val="bg2"/>
                </a:solidFill>
                <a:latin typeface="Candara" panose="020E0502030303020204" pitchFamily="34" charset="0"/>
              </a:rPr>
              <a:t>forecast of </a:t>
            </a:r>
            <a:r>
              <a:rPr lang="en-US" sz="2200" dirty="0">
                <a:solidFill>
                  <a:schemeClr val="bg2"/>
                </a:solidFill>
                <a:latin typeface="Candara" panose="020E0502030303020204" pitchFamily="34" charset="0"/>
              </a:rPr>
              <a:t>high sea level and potential </a:t>
            </a:r>
            <a:r>
              <a:rPr lang="en-US" sz="2200" dirty="0" smtClean="0">
                <a:solidFill>
                  <a:schemeClr val="bg2"/>
                </a:solidFill>
                <a:latin typeface="Candara" panose="020E0502030303020204" pitchFamily="34" charset="0"/>
              </a:rPr>
              <a:t>wave run-up </a:t>
            </a:r>
            <a:r>
              <a:rPr lang="en-US" sz="2200" dirty="0">
                <a:solidFill>
                  <a:schemeClr val="bg2"/>
                </a:solidFill>
                <a:latin typeface="Candara" panose="020E0502030303020204" pitchFamily="34" charset="0"/>
              </a:rPr>
              <a:t>for ocean-facing shorelines </a:t>
            </a:r>
            <a:r>
              <a:rPr lang="en-US" sz="2200" dirty="0" smtClean="0">
                <a:solidFill>
                  <a:schemeClr val="bg2"/>
                </a:solidFill>
                <a:latin typeface="Candara" panose="020E0502030303020204" pitchFamily="34" charset="0"/>
              </a:rPr>
              <a:t>for the </a:t>
            </a:r>
            <a:r>
              <a:rPr lang="en-US" sz="2200" dirty="0">
                <a:solidFill>
                  <a:schemeClr val="bg2"/>
                </a:solidFill>
                <a:latin typeface="Candara" panose="020E0502030303020204" pitchFamily="34" charset="0"/>
              </a:rPr>
              <a:t>upcoming six days. </a:t>
            </a:r>
            <a:endParaRPr lang="en-US" sz="2200" dirty="0" smtClean="0">
              <a:solidFill>
                <a:schemeClr val="bg2"/>
              </a:solidFill>
              <a:latin typeface="Candara" panose="020E0502030303020204" pitchFamily="34" charset="0"/>
            </a:endParaRPr>
          </a:p>
          <a:p>
            <a:endParaRPr lang="en-US" sz="2200" dirty="0" smtClean="0">
              <a:solidFill>
                <a:schemeClr val="bg2"/>
              </a:solidFill>
              <a:latin typeface="Candara" panose="020E0502030303020204" pitchFamily="34" charset="0"/>
            </a:endParaRPr>
          </a:p>
          <a:p>
            <a:pPr marL="342900" indent="-342900">
              <a:buFont typeface="Wingdings" panose="05000000000000000000" pitchFamily="2" charset="2"/>
              <a:buChar char="ü"/>
            </a:pPr>
            <a:r>
              <a:rPr lang="en-US" sz="2200" dirty="0">
                <a:solidFill>
                  <a:schemeClr val="bg2"/>
                </a:solidFill>
                <a:latin typeface="Candara" panose="020E0502030303020204" pitchFamily="34" charset="0"/>
              </a:rPr>
              <a:t>In January 2015</a:t>
            </a:r>
            <a:r>
              <a:rPr lang="en-US" sz="2200" dirty="0" smtClean="0">
                <a:solidFill>
                  <a:schemeClr val="bg2"/>
                </a:solidFill>
                <a:latin typeface="Candara" panose="020E0502030303020204" pitchFamily="34" charset="0"/>
              </a:rPr>
              <a:t>, the </a:t>
            </a:r>
            <a:r>
              <a:rPr lang="en-US" sz="2200" dirty="0">
                <a:solidFill>
                  <a:schemeClr val="bg2"/>
                </a:solidFill>
                <a:latin typeface="Candara" panose="020E0502030303020204" pitchFamily="34" charset="0"/>
              </a:rPr>
              <a:t>Majuro Wave Run-Up </a:t>
            </a:r>
            <a:r>
              <a:rPr lang="en-US" sz="2200" dirty="0" smtClean="0">
                <a:solidFill>
                  <a:schemeClr val="bg2"/>
                </a:solidFill>
                <a:latin typeface="Candara" panose="020E0502030303020204" pitchFamily="34" charset="0"/>
              </a:rPr>
              <a:t>Forecast predicted </a:t>
            </a:r>
            <a:r>
              <a:rPr lang="en-US" sz="2200" dirty="0">
                <a:solidFill>
                  <a:schemeClr val="bg2"/>
                </a:solidFill>
                <a:latin typeface="Candara" panose="020E0502030303020204" pitchFamily="34" charset="0"/>
              </a:rPr>
              <a:t>a series of </a:t>
            </a:r>
            <a:r>
              <a:rPr lang="en-US" sz="2200" dirty="0" smtClean="0">
                <a:solidFill>
                  <a:schemeClr val="bg2"/>
                </a:solidFill>
                <a:latin typeface="Candara" panose="020E0502030303020204" pitchFamily="34" charset="0"/>
              </a:rPr>
              <a:t>potential </a:t>
            </a:r>
            <a:r>
              <a:rPr lang="en-US" sz="2200" dirty="0">
                <a:solidFill>
                  <a:schemeClr val="bg2"/>
                </a:solidFill>
                <a:latin typeface="Candara" panose="020E0502030303020204" pitchFamily="34" charset="0"/>
              </a:rPr>
              <a:t>flooding events for the upcoming </a:t>
            </a:r>
            <a:r>
              <a:rPr lang="en-US" sz="2200" dirty="0" smtClean="0">
                <a:solidFill>
                  <a:schemeClr val="bg2"/>
                </a:solidFill>
                <a:latin typeface="Candara" panose="020E0502030303020204" pitchFamily="34" charset="0"/>
              </a:rPr>
              <a:t>days</a:t>
            </a:r>
            <a:r>
              <a:rPr lang="en-US" sz="2200" dirty="0">
                <a:solidFill>
                  <a:schemeClr val="bg2"/>
                </a:solidFill>
                <a:latin typeface="Candara" panose="020E0502030303020204" pitchFamily="34" charset="0"/>
              </a:rPr>
              <a:t>. </a:t>
            </a:r>
            <a:r>
              <a:rPr lang="en-US" sz="2200" dirty="0" smtClean="0">
                <a:solidFill>
                  <a:schemeClr val="bg2"/>
                </a:solidFill>
                <a:latin typeface="Candara" panose="020E0502030303020204" pitchFamily="34" charset="0"/>
              </a:rPr>
              <a:t>Ocean-facing shorelines of Majuro Atoll experienced </a:t>
            </a:r>
            <a:r>
              <a:rPr lang="en-US" sz="2200" dirty="0">
                <a:solidFill>
                  <a:schemeClr val="bg2"/>
                </a:solidFill>
                <a:latin typeface="Candara" panose="020E0502030303020204" pitchFamily="34" charset="0"/>
              </a:rPr>
              <a:t>wave inundation </a:t>
            </a:r>
            <a:r>
              <a:rPr lang="en-US" sz="2200" dirty="0" smtClean="0">
                <a:solidFill>
                  <a:schemeClr val="bg2"/>
                </a:solidFill>
                <a:latin typeface="Candara" panose="020E0502030303020204" pitchFamily="34" charset="0"/>
              </a:rPr>
              <a:t>and houses </a:t>
            </a:r>
            <a:r>
              <a:rPr lang="en-US" sz="2200" dirty="0">
                <a:solidFill>
                  <a:schemeClr val="bg2"/>
                </a:solidFill>
                <a:latin typeface="Candara" panose="020E0502030303020204" pitchFamily="34" charset="0"/>
              </a:rPr>
              <a:t>were </a:t>
            </a:r>
            <a:r>
              <a:rPr lang="en-US" sz="2200" dirty="0" smtClean="0">
                <a:solidFill>
                  <a:schemeClr val="bg2"/>
                </a:solidFill>
                <a:latin typeface="Candara" panose="020E0502030303020204" pitchFamily="34" charset="0"/>
              </a:rPr>
              <a:t>flooded.</a:t>
            </a:r>
          </a:p>
          <a:p>
            <a:endParaRPr lang="en-US" sz="2200" dirty="0" smtClean="0">
              <a:solidFill>
                <a:schemeClr val="bg2"/>
              </a:solidFill>
              <a:latin typeface="Candara" panose="020E0502030303020204" pitchFamily="34" charset="0"/>
            </a:endParaRPr>
          </a:p>
          <a:p>
            <a:pPr marL="342900" indent="-342900">
              <a:buFont typeface="Wingdings" panose="05000000000000000000" pitchFamily="2" charset="2"/>
              <a:buChar char="ü"/>
            </a:pPr>
            <a:r>
              <a:rPr lang="en-US" sz="2200" dirty="0">
                <a:solidFill>
                  <a:schemeClr val="bg2"/>
                </a:solidFill>
                <a:latin typeface="Candara" panose="020E0502030303020204" pitchFamily="34" charset="0"/>
              </a:rPr>
              <a:t>RMI is almost entirely made up of low-lying atolls, making it extremely vulnerable to flooding. Majuro, with a population density of 7,413 people per square mile, is particularly vulnerable.</a:t>
            </a:r>
          </a:p>
        </p:txBody>
      </p:sp>
    </p:spTree>
    <p:extLst>
      <p:ext uri="{BB962C8B-B14F-4D97-AF65-F5344CB8AC3E}">
        <p14:creationId xmlns:p14="http://schemas.microsoft.com/office/powerpoint/2010/main" val="32629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1255" y="259720"/>
            <a:ext cx="9209315" cy="631766"/>
          </a:xfrm>
        </p:spPr>
        <p:txBody>
          <a:bodyPr>
            <a:normAutofit fontScale="90000"/>
          </a:bodyPr>
          <a:lstStyle/>
          <a:p>
            <a:pPr>
              <a:lnSpc>
                <a:spcPct val="100000"/>
              </a:lnSpc>
            </a:pPr>
            <a:r>
              <a:rPr lang="en-US" b="1" dirty="0" smtClean="0">
                <a:solidFill>
                  <a:schemeClr val="bg1">
                    <a:lumMod val="65000"/>
                  </a:schemeClr>
                </a:solidFill>
                <a:effectLst>
                  <a:outerShdw blurRad="38100" dist="38100" dir="2700000" algn="tl">
                    <a:srgbClr val="000000">
                      <a:alpha val="43137"/>
                    </a:srgbClr>
                  </a:outerShdw>
                </a:effectLst>
                <a:latin typeface="Candara" panose="020E0502030303020204" pitchFamily="34" charset="0"/>
              </a:rPr>
              <a:t>Majuro Atoll Wave </a:t>
            </a:r>
            <a:r>
              <a:rPr lang="en-US" b="1" dirty="0">
                <a:solidFill>
                  <a:schemeClr val="bg1">
                    <a:lumMod val="65000"/>
                  </a:schemeClr>
                </a:solidFill>
                <a:effectLst>
                  <a:outerShdw blurRad="38100" dist="38100" dir="2700000" algn="tl">
                    <a:srgbClr val="000000">
                      <a:alpha val="43137"/>
                    </a:srgbClr>
                  </a:outerShdw>
                </a:effectLst>
                <a:latin typeface="Candara" panose="020E0502030303020204" pitchFamily="34" charset="0"/>
              </a:rPr>
              <a:t>Run-Up Forecast </a:t>
            </a:r>
          </a:p>
        </p:txBody>
      </p:sp>
      <p:pic>
        <p:nvPicPr>
          <p:cNvPr id="3" name="Picture 2"/>
          <p:cNvPicPr>
            <a:picLocks noChangeAspect="1"/>
          </p:cNvPicPr>
          <p:nvPr/>
        </p:nvPicPr>
        <p:blipFill>
          <a:blip r:embed="rId2"/>
          <a:stretch>
            <a:fillRect/>
          </a:stretch>
        </p:blipFill>
        <p:spPr>
          <a:xfrm>
            <a:off x="6783356" y="1100870"/>
            <a:ext cx="5206482" cy="3103197"/>
          </a:xfrm>
          <a:prstGeom prst="rect">
            <a:avLst/>
          </a:prstGeom>
        </p:spPr>
      </p:pic>
      <p:pic>
        <p:nvPicPr>
          <p:cNvPr id="4" name="Picture 3"/>
          <p:cNvPicPr>
            <a:picLocks noChangeAspect="1"/>
          </p:cNvPicPr>
          <p:nvPr/>
        </p:nvPicPr>
        <p:blipFill>
          <a:blip r:embed="rId3"/>
          <a:stretch>
            <a:fillRect/>
          </a:stretch>
        </p:blipFill>
        <p:spPr>
          <a:xfrm>
            <a:off x="6783356" y="4320699"/>
            <a:ext cx="5206482" cy="2341985"/>
          </a:xfrm>
          <a:prstGeom prst="rect">
            <a:avLst/>
          </a:prstGeom>
        </p:spPr>
      </p:pic>
      <p:sp>
        <p:nvSpPr>
          <p:cNvPr id="5" name="Rectangle 4"/>
          <p:cNvSpPr/>
          <p:nvPr/>
        </p:nvSpPr>
        <p:spPr>
          <a:xfrm>
            <a:off x="167951" y="984237"/>
            <a:ext cx="6615405" cy="5847755"/>
          </a:xfrm>
          <a:prstGeom prst="rect">
            <a:avLst/>
          </a:prstGeom>
        </p:spPr>
        <p:txBody>
          <a:bodyPr wrap="square">
            <a:spAutoFit/>
          </a:bodyPr>
          <a:lstStyle/>
          <a:p>
            <a:r>
              <a:rPr lang="en-US" sz="2200" dirty="0">
                <a:solidFill>
                  <a:schemeClr val="bg2"/>
                </a:solidFill>
                <a:latin typeface="Candara" panose="020E0502030303020204" pitchFamily="34" charset="0"/>
              </a:rPr>
              <a:t>Four separate color-coded Wave Run-Up Forecasts are provided for the ocean-facing shorelines (not lagoon side) of the most populous parts of Majuro atoll. The </a:t>
            </a:r>
            <a:r>
              <a:rPr lang="en-US" sz="2200" b="1" dirty="0">
                <a:solidFill>
                  <a:srgbClr val="A1F9FD"/>
                </a:solidFill>
                <a:latin typeface="Candara" panose="020E0502030303020204" pitchFamily="34" charset="0"/>
              </a:rPr>
              <a:t>Cyan</a:t>
            </a:r>
            <a:r>
              <a:rPr lang="en-US" sz="2200" dirty="0">
                <a:solidFill>
                  <a:schemeClr val="bg2"/>
                </a:solidFill>
                <a:latin typeface="Candara" panose="020E0502030303020204" pitchFamily="34" charset="0"/>
              </a:rPr>
              <a:t>, </a:t>
            </a:r>
            <a:r>
              <a:rPr lang="en-US" sz="2200" b="1" dirty="0">
                <a:solidFill>
                  <a:srgbClr val="FFC000"/>
                </a:solidFill>
                <a:latin typeface="Candara" panose="020E0502030303020204" pitchFamily="34" charset="0"/>
              </a:rPr>
              <a:t>Orange</a:t>
            </a:r>
            <a:r>
              <a:rPr lang="en-US" sz="2200" dirty="0">
                <a:solidFill>
                  <a:schemeClr val="bg2"/>
                </a:solidFill>
                <a:latin typeface="Candara" panose="020E0502030303020204" pitchFamily="34" charset="0"/>
              </a:rPr>
              <a:t>, </a:t>
            </a:r>
            <a:r>
              <a:rPr lang="en-US" sz="2200" b="1" dirty="0">
                <a:solidFill>
                  <a:srgbClr val="EE6CDB"/>
                </a:solidFill>
                <a:latin typeface="Candara" panose="020E0502030303020204" pitchFamily="34" charset="0"/>
              </a:rPr>
              <a:t>Magenta</a:t>
            </a:r>
            <a:r>
              <a:rPr lang="en-US" sz="2200" dirty="0">
                <a:solidFill>
                  <a:schemeClr val="bg2"/>
                </a:solidFill>
                <a:latin typeface="Candara" panose="020E0502030303020204" pitchFamily="34" charset="0"/>
              </a:rPr>
              <a:t>, and </a:t>
            </a:r>
            <a:r>
              <a:rPr lang="en-US" sz="2200" b="1" dirty="0">
                <a:solidFill>
                  <a:srgbClr val="00B050"/>
                </a:solidFill>
                <a:latin typeface="Candara" panose="020E0502030303020204" pitchFamily="34" charset="0"/>
              </a:rPr>
              <a:t>Green</a:t>
            </a:r>
            <a:r>
              <a:rPr lang="en-US" sz="2200" dirty="0">
                <a:solidFill>
                  <a:schemeClr val="bg2"/>
                </a:solidFill>
                <a:latin typeface="Candara" panose="020E0502030303020204" pitchFamily="34" charset="0"/>
              </a:rPr>
              <a:t> curves show the potential Inundation Height for the respective unarmored shorelines due to high tides and/or wind-generated waves. If the forecasted inundation height extends into the red shaded area, inundation is likely in unprotected low-lying areas. The forecasts are updated hourly.</a:t>
            </a:r>
          </a:p>
          <a:p>
            <a:endParaRPr lang="en-US" sz="2200" dirty="0">
              <a:solidFill>
                <a:schemeClr val="bg2"/>
              </a:solidFill>
              <a:latin typeface="Candara" panose="020E0502030303020204" pitchFamily="34" charset="0"/>
            </a:endParaRPr>
          </a:p>
          <a:p>
            <a:r>
              <a:rPr lang="en-US" sz="2200" dirty="0">
                <a:solidFill>
                  <a:schemeClr val="bg2"/>
                </a:solidFill>
                <a:latin typeface="Candara" panose="020E0502030303020204" pitchFamily="34" charset="0"/>
              </a:rPr>
              <a:t>The Black Curve displays the Observed and Forecast Sea Level at Majuro Atoll (</a:t>
            </a:r>
            <a:r>
              <a:rPr lang="en-US" sz="2200" dirty="0" err="1">
                <a:solidFill>
                  <a:schemeClr val="bg2"/>
                </a:solidFill>
                <a:latin typeface="Candara" panose="020E0502030303020204" pitchFamily="34" charset="0"/>
              </a:rPr>
              <a:t>Uliga</a:t>
            </a:r>
            <a:r>
              <a:rPr lang="en-US" sz="2200" dirty="0">
                <a:solidFill>
                  <a:schemeClr val="bg2"/>
                </a:solidFill>
                <a:latin typeface="Candara" panose="020E0502030303020204" pitchFamily="34" charset="0"/>
              </a:rPr>
              <a:t> Dock) for the previous 3 days and the next 6 days, respectively, relative to Mean Lower Low Water (MLLW, a typical NOAA datum). Grey vertical lines show the associated times of the forecasted high sea level.</a:t>
            </a:r>
          </a:p>
        </p:txBody>
      </p:sp>
    </p:spTree>
    <p:extLst>
      <p:ext uri="{BB962C8B-B14F-4D97-AF65-F5344CB8AC3E}">
        <p14:creationId xmlns:p14="http://schemas.microsoft.com/office/powerpoint/2010/main" val="2920015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3893" y="364492"/>
            <a:ext cx="4954556" cy="631766"/>
          </a:xfrm>
        </p:spPr>
        <p:txBody>
          <a:bodyPr>
            <a:normAutofit fontScale="90000"/>
          </a:bodyPr>
          <a:lstStyle/>
          <a:p>
            <a:pPr>
              <a:lnSpc>
                <a:spcPct val="100000"/>
              </a:lnSpc>
            </a:pPr>
            <a:r>
              <a:rPr lang="en-US" b="1" dirty="0" smtClean="0">
                <a:solidFill>
                  <a:schemeClr val="bg1">
                    <a:lumMod val="65000"/>
                  </a:schemeClr>
                </a:solidFill>
                <a:effectLst>
                  <a:outerShdw blurRad="38100" dist="38100" dir="2700000" algn="tl">
                    <a:srgbClr val="000000">
                      <a:alpha val="43137"/>
                    </a:srgbClr>
                  </a:outerShdw>
                </a:effectLst>
                <a:latin typeface="Candara" panose="020E0502030303020204" pitchFamily="34" charset="0"/>
              </a:rPr>
              <a:t>Swell spectrums</a:t>
            </a:r>
            <a:endParaRPr lang="en-US" b="1" dirty="0">
              <a:solidFill>
                <a:schemeClr val="bg1">
                  <a:lumMod val="65000"/>
                </a:schemeClr>
              </a:solidFill>
              <a:effectLst>
                <a:outerShdw blurRad="38100" dist="38100" dir="2700000" algn="tl">
                  <a:srgbClr val="000000">
                    <a:alpha val="43137"/>
                  </a:srgbClr>
                </a:outerShdw>
              </a:effectLst>
              <a:latin typeface="Candara" panose="020E0502030303020204" pitchFamily="34" charset="0"/>
            </a:endParaRPr>
          </a:p>
        </p:txBody>
      </p:sp>
      <p:pic>
        <p:nvPicPr>
          <p:cNvPr id="5" name="Picture 4"/>
          <p:cNvPicPr>
            <a:picLocks noChangeAspect="1"/>
          </p:cNvPicPr>
          <p:nvPr/>
        </p:nvPicPr>
        <p:blipFill>
          <a:blip r:embed="rId2"/>
          <a:stretch>
            <a:fillRect/>
          </a:stretch>
        </p:blipFill>
        <p:spPr>
          <a:xfrm>
            <a:off x="363893" y="1320800"/>
            <a:ext cx="5579707" cy="4734560"/>
          </a:xfrm>
          <a:prstGeom prst="rect">
            <a:avLst/>
          </a:prstGeom>
        </p:spPr>
      </p:pic>
      <p:pic>
        <p:nvPicPr>
          <p:cNvPr id="6" name="Picture 5"/>
          <p:cNvPicPr>
            <a:picLocks noChangeAspect="1"/>
          </p:cNvPicPr>
          <p:nvPr/>
        </p:nvPicPr>
        <p:blipFill>
          <a:blip r:embed="rId3"/>
          <a:stretch>
            <a:fillRect/>
          </a:stretch>
        </p:blipFill>
        <p:spPr>
          <a:xfrm>
            <a:off x="6162053" y="1320800"/>
            <a:ext cx="5717680" cy="4734560"/>
          </a:xfrm>
          <a:prstGeom prst="rect">
            <a:avLst/>
          </a:prstGeom>
        </p:spPr>
      </p:pic>
      <p:sp>
        <p:nvSpPr>
          <p:cNvPr id="8" name="Rectangle 7"/>
          <p:cNvSpPr/>
          <p:nvPr/>
        </p:nvSpPr>
        <p:spPr>
          <a:xfrm>
            <a:off x="284481" y="6055360"/>
            <a:ext cx="5785558" cy="415498"/>
          </a:xfrm>
          <a:prstGeom prst="rect">
            <a:avLst/>
          </a:prstGeom>
        </p:spPr>
        <p:txBody>
          <a:bodyPr wrap="none">
            <a:spAutoFit/>
          </a:bodyPr>
          <a:lstStyle/>
          <a:p>
            <a:r>
              <a:rPr lang="en-US" sz="2100" dirty="0" smtClean="0">
                <a:solidFill>
                  <a:schemeClr val="bg1"/>
                </a:solidFill>
                <a:latin typeface="Candara" panose="020E0502030303020204" pitchFamily="34" charset="0"/>
              </a:rPr>
              <a:t>Full </a:t>
            </a:r>
            <a:r>
              <a:rPr lang="en-US" sz="2100" dirty="0">
                <a:solidFill>
                  <a:schemeClr val="bg1"/>
                </a:solidFill>
                <a:latin typeface="Candara" panose="020E0502030303020204" pitchFamily="34" charset="0"/>
              </a:rPr>
              <a:t>directional spectrum of the wave energy field</a:t>
            </a:r>
          </a:p>
        </p:txBody>
      </p:sp>
      <p:sp>
        <p:nvSpPr>
          <p:cNvPr id="9" name="Rectangle 8"/>
          <p:cNvSpPr/>
          <p:nvPr/>
        </p:nvSpPr>
        <p:spPr>
          <a:xfrm>
            <a:off x="7425745" y="6045201"/>
            <a:ext cx="3190297" cy="415498"/>
          </a:xfrm>
          <a:prstGeom prst="rect">
            <a:avLst/>
          </a:prstGeom>
        </p:spPr>
        <p:txBody>
          <a:bodyPr wrap="none">
            <a:spAutoFit/>
          </a:bodyPr>
          <a:lstStyle/>
          <a:p>
            <a:r>
              <a:rPr lang="en-US" sz="2100" dirty="0" smtClean="0">
                <a:solidFill>
                  <a:schemeClr val="bg1"/>
                </a:solidFill>
                <a:latin typeface="Candara" panose="020E0502030303020204" pitchFamily="34" charset="0"/>
              </a:rPr>
              <a:t>Swell </a:t>
            </a:r>
            <a:r>
              <a:rPr lang="en-US" sz="2100" dirty="0">
                <a:solidFill>
                  <a:schemeClr val="bg1"/>
                </a:solidFill>
                <a:latin typeface="Candara" panose="020E0502030303020204" pitchFamily="34" charset="0"/>
              </a:rPr>
              <a:t>directional </a:t>
            </a:r>
            <a:r>
              <a:rPr lang="en-US" sz="2100" dirty="0" smtClean="0">
                <a:solidFill>
                  <a:schemeClr val="bg1"/>
                </a:solidFill>
                <a:latin typeface="Candara" panose="020E0502030303020204" pitchFamily="34" charset="0"/>
              </a:rPr>
              <a:t>spectrum</a:t>
            </a:r>
            <a:endParaRPr lang="en-US" sz="21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3285208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4817" y="268905"/>
            <a:ext cx="4562463" cy="631766"/>
          </a:xfrm>
        </p:spPr>
        <p:txBody>
          <a:bodyPr>
            <a:normAutofit fontScale="90000"/>
          </a:bodyPr>
          <a:lstStyle/>
          <a:p>
            <a:pPr>
              <a:lnSpc>
                <a:spcPct val="100000"/>
              </a:lnSpc>
            </a:pPr>
            <a:r>
              <a:rPr lang="en-US" b="1" dirty="0" smtClean="0">
                <a:solidFill>
                  <a:schemeClr val="bg1">
                    <a:lumMod val="65000"/>
                  </a:schemeClr>
                </a:solidFill>
                <a:effectLst>
                  <a:outerShdw blurRad="38100" dist="38100" dir="2700000" algn="tl">
                    <a:srgbClr val="000000">
                      <a:alpha val="43137"/>
                    </a:srgbClr>
                  </a:outerShdw>
                </a:effectLst>
                <a:latin typeface="Candara" panose="020E0502030303020204" pitchFamily="34" charset="0"/>
              </a:rPr>
              <a:t>Data utilization</a:t>
            </a:r>
            <a:endParaRPr lang="en-US" b="1" dirty="0">
              <a:solidFill>
                <a:schemeClr val="bg1">
                  <a:lumMod val="65000"/>
                </a:schemeClr>
              </a:solidFill>
              <a:effectLst>
                <a:outerShdw blurRad="38100" dist="38100" dir="2700000" algn="tl">
                  <a:srgbClr val="000000">
                    <a:alpha val="43137"/>
                  </a:srgbClr>
                </a:outerShdw>
              </a:effectLst>
              <a:latin typeface="Candara" panose="020E0502030303020204" pitchFamily="34" charset="0"/>
            </a:endParaRPr>
          </a:p>
        </p:txBody>
      </p:sp>
      <p:sp>
        <p:nvSpPr>
          <p:cNvPr id="7" name="Rectangle 6"/>
          <p:cNvSpPr/>
          <p:nvPr/>
        </p:nvSpPr>
        <p:spPr>
          <a:xfrm>
            <a:off x="226242" y="1289222"/>
            <a:ext cx="11813772" cy="5509200"/>
          </a:xfrm>
          <a:prstGeom prst="rect">
            <a:avLst/>
          </a:prstGeom>
        </p:spPr>
        <p:txBody>
          <a:bodyPr wrap="square">
            <a:spAutoFit/>
          </a:bodyPr>
          <a:lstStyle/>
          <a:p>
            <a:pPr marL="342900" indent="-342900">
              <a:buFont typeface="Wingdings" panose="05000000000000000000" pitchFamily="2" charset="2"/>
              <a:buChar char="ü"/>
            </a:pPr>
            <a:r>
              <a:rPr lang="en-US" sz="2200" dirty="0">
                <a:solidFill>
                  <a:schemeClr val="bg2"/>
                </a:solidFill>
                <a:latin typeface="Candara" panose="020E0502030303020204" pitchFamily="34" charset="0"/>
              </a:rPr>
              <a:t>The Majuro Wave Run-up Forecast's ample lead time not only saved lives, but also allowed government agencies and residents to proactively build temporary berms to minimize damage to community infrastructure and personal property.</a:t>
            </a:r>
          </a:p>
          <a:p>
            <a:endParaRPr lang="en-US" sz="2200" dirty="0">
              <a:solidFill>
                <a:schemeClr val="bg2"/>
              </a:solidFill>
              <a:latin typeface="Candara" panose="020E0502030303020204" pitchFamily="34" charset="0"/>
            </a:endParaRPr>
          </a:p>
          <a:p>
            <a:pPr marL="342900" indent="-342900">
              <a:buFont typeface="Wingdings" panose="05000000000000000000" pitchFamily="2" charset="2"/>
              <a:buChar char="ü"/>
            </a:pPr>
            <a:r>
              <a:rPr lang="en-US" sz="2200" dirty="0">
                <a:solidFill>
                  <a:schemeClr val="bg2"/>
                </a:solidFill>
                <a:latin typeface="Candara" panose="020E0502030303020204" pitchFamily="34" charset="0"/>
              </a:rPr>
              <a:t> Wave rider buoys allowed NWS to produce accurate, high-surf forecasts and advisories that warned the public of the coming hazard.</a:t>
            </a:r>
          </a:p>
          <a:p>
            <a:endParaRPr lang="en-US" sz="2200" dirty="0">
              <a:solidFill>
                <a:schemeClr val="bg2"/>
              </a:solidFill>
              <a:latin typeface="Candara" panose="020E0502030303020204" pitchFamily="34" charset="0"/>
            </a:endParaRPr>
          </a:p>
          <a:p>
            <a:pPr marL="342900" indent="-342900">
              <a:buFont typeface="Wingdings" panose="05000000000000000000" pitchFamily="2" charset="2"/>
              <a:buChar char="ü"/>
            </a:pPr>
            <a:r>
              <a:rPr lang="en-US" sz="2200" dirty="0">
                <a:solidFill>
                  <a:schemeClr val="bg2"/>
                </a:solidFill>
                <a:latin typeface="Candara" panose="020E0502030303020204" pitchFamily="34" charset="0"/>
              </a:rPr>
              <a:t>Local fishermen, tour companies and other mariners all use the data provided by the wave buoys to routinely make informed decisions.</a:t>
            </a:r>
          </a:p>
          <a:p>
            <a:endParaRPr lang="en-US" sz="2200" dirty="0">
              <a:solidFill>
                <a:schemeClr val="bg2"/>
              </a:solidFill>
              <a:latin typeface="Candara" panose="020E0502030303020204" pitchFamily="34" charset="0"/>
            </a:endParaRPr>
          </a:p>
          <a:p>
            <a:pPr marL="342900" indent="-342900">
              <a:buFont typeface="Wingdings" panose="05000000000000000000" pitchFamily="2" charset="2"/>
              <a:buChar char="ü"/>
            </a:pPr>
            <a:r>
              <a:rPr lang="en-US" sz="2200" dirty="0">
                <a:solidFill>
                  <a:schemeClr val="bg2"/>
                </a:solidFill>
                <a:latin typeface="Candara" panose="020E0502030303020204" pitchFamily="34" charset="0"/>
              </a:rPr>
              <a:t>Government Search and Rescue efforts use the wave observations to locate drifting mariners.</a:t>
            </a:r>
          </a:p>
          <a:p>
            <a:endParaRPr lang="en-US" sz="2200" dirty="0">
              <a:solidFill>
                <a:schemeClr val="bg2"/>
              </a:solidFill>
              <a:latin typeface="Candara" panose="020E0502030303020204" pitchFamily="34" charset="0"/>
            </a:endParaRPr>
          </a:p>
          <a:p>
            <a:pPr marL="342900" indent="-342900">
              <a:buFont typeface="Wingdings" panose="05000000000000000000" pitchFamily="2" charset="2"/>
              <a:buChar char="ü"/>
            </a:pPr>
            <a:r>
              <a:rPr lang="en-US" sz="2200" dirty="0">
                <a:solidFill>
                  <a:schemeClr val="bg2"/>
                </a:solidFill>
                <a:latin typeface="Candara" panose="020E0502030303020204" pitchFamily="34" charset="0"/>
              </a:rPr>
              <a:t>In addition to providing critical safety data for the atoll and its residents, the buoy’s data will be used by weather forecasters and researchers working to develop flood forecasts for Majuro. It joins 11 other buoys in the </a:t>
            </a:r>
            <a:r>
              <a:rPr lang="en-US" sz="2200" dirty="0" err="1">
                <a:solidFill>
                  <a:schemeClr val="bg2"/>
                </a:solidFill>
                <a:latin typeface="Candara" panose="020E0502030303020204" pitchFamily="34" charset="0"/>
              </a:rPr>
              <a:t>PacIOOS</a:t>
            </a:r>
            <a:r>
              <a:rPr lang="en-US" sz="2200" dirty="0">
                <a:solidFill>
                  <a:schemeClr val="bg2"/>
                </a:solidFill>
                <a:latin typeface="Candara" panose="020E0502030303020204" pitchFamily="34" charset="0"/>
              </a:rPr>
              <a:t> network that monitor conditions in the Pacific Islands.</a:t>
            </a:r>
          </a:p>
          <a:p>
            <a:endParaRPr lang="en-US" sz="2200" dirty="0">
              <a:solidFill>
                <a:schemeClr val="bg2"/>
              </a:solidFill>
              <a:latin typeface="Candara" panose="020E0502030303020204" pitchFamily="34" charset="0"/>
            </a:endParaRPr>
          </a:p>
        </p:txBody>
      </p:sp>
    </p:spTree>
    <p:extLst>
      <p:ext uri="{BB962C8B-B14F-4D97-AF65-F5344CB8AC3E}">
        <p14:creationId xmlns:p14="http://schemas.microsoft.com/office/powerpoint/2010/main" val="2724274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7217" y="258745"/>
            <a:ext cx="4003664" cy="631766"/>
          </a:xfrm>
        </p:spPr>
        <p:txBody>
          <a:bodyPr>
            <a:normAutofit fontScale="90000"/>
          </a:bodyPr>
          <a:lstStyle/>
          <a:p>
            <a:pPr>
              <a:lnSpc>
                <a:spcPct val="100000"/>
              </a:lnSpc>
            </a:pPr>
            <a:r>
              <a:rPr lang="en-US" b="1" dirty="0" smtClean="0">
                <a:solidFill>
                  <a:schemeClr val="bg1">
                    <a:lumMod val="65000"/>
                  </a:schemeClr>
                </a:solidFill>
                <a:effectLst>
                  <a:outerShdw blurRad="38100" dist="38100" dir="2700000" algn="tl">
                    <a:srgbClr val="000000">
                      <a:alpha val="43137"/>
                    </a:srgbClr>
                  </a:outerShdw>
                </a:effectLst>
                <a:latin typeface="Candara" panose="020E0502030303020204" pitchFamily="34" charset="0"/>
              </a:rPr>
              <a:t>In Conclusion</a:t>
            </a:r>
            <a:endParaRPr lang="en-US" b="1" dirty="0">
              <a:solidFill>
                <a:schemeClr val="bg1">
                  <a:lumMod val="65000"/>
                </a:schemeClr>
              </a:solidFill>
              <a:effectLst>
                <a:outerShdw blurRad="38100" dist="38100" dir="2700000" algn="tl">
                  <a:srgbClr val="000000">
                    <a:alpha val="43137"/>
                  </a:srgbClr>
                </a:outerShdw>
              </a:effectLst>
              <a:latin typeface="Candara" panose="020E0502030303020204" pitchFamily="34" charset="0"/>
            </a:endParaRPr>
          </a:p>
        </p:txBody>
      </p:sp>
      <p:pic>
        <p:nvPicPr>
          <p:cNvPr id="3" name="Picture 2"/>
          <p:cNvPicPr>
            <a:picLocks noChangeAspect="1"/>
          </p:cNvPicPr>
          <p:nvPr/>
        </p:nvPicPr>
        <p:blipFill>
          <a:blip r:embed="rId2"/>
          <a:stretch>
            <a:fillRect/>
          </a:stretch>
        </p:blipFill>
        <p:spPr>
          <a:xfrm>
            <a:off x="6562737" y="3911599"/>
            <a:ext cx="5394960" cy="2809875"/>
          </a:xfrm>
          <a:prstGeom prst="rect">
            <a:avLst/>
          </a:prstGeom>
          <a:effectLst>
            <a:softEdge rad="317500"/>
          </a:effectLst>
        </p:spPr>
      </p:pic>
      <p:sp>
        <p:nvSpPr>
          <p:cNvPr id="4" name="Rectangle 3"/>
          <p:cNvSpPr/>
          <p:nvPr/>
        </p:nvSpPr>
        <p:spPr>
          <a:xfrm>
            <a:off x="324496" y="993616"/>
            <a:ext cx="11186784" cy="2831544"/>
          </a:xfrm>
          <a:prstGeom prst="rect">
            <a:avLst/>
          </a:prstGeom>
        </p:spPr>
        <p:txBody>
          <a:bodyPr wrap="square">
            <a:spAutoFit/>
          </a:bodyPr>
          <a:lstStyle/>
          <a:p>
            <a:pPr algn="just"/>
            <a:r>
              <a:rPr lang="en-US" sz="2800" i="1" dirty="0" smtClean="0">
                <a:solidFill>
                  <a:schemeClr val="bg1"/>
                </a:solidFill>
                <a:latin typeface="Candara" panose="020E0502030303020204" pitchFamily="34" charset="0"/>
              </a:rPr>
              <a:t>“The </a:t>
            </a:r>
            <a:r>
              <a:rPr lang="en-US" sz="2800" i="1" dirty="0">
                <a:solidFill>
                  <a:schemeClr val="bg1"/>
                </a:solidFill>
                <a:latin typeface="Candara" panose="020E0502030303020204" pitchFamily="34" charset="0"/>
              </a:rPr>
              <a:t>Majuro wave buoy has revealed many of the unique characteristics of the potentially destructive waves that threaten the atoll from the east, south and west.  It will reveal more secrets, and we will eventually solve the wave forecasting challenge at Majuro." </a:t>
            </a:r>
            <a:endParaRPr lang="en-US" sz="2800" i="1" dirty="0" smtClean="0">
              <a:solidFill>
                <a:schemeClr val="bg1"/>
              </a:solidFill>
              <a:latin typeface="Candara" panose="020E0502030303020204" pitchFamily="34" charset="0"/>
            </a:endParaRPr>
          </a:p>
          <a:p>
            <a:endParaRPr lang="en-US" sz="2200" dirty="0">
              <a:solidFill>
                <a:schemeClr val="bg1"/>
              </a:solidFill>
              <a:latin typeface="Candara" panose="020E0502030303020204" pitchFamily="34" charset="0"/>
            </a:endParaRPr>
          </a:p>
          <a:p>
            <a:r>
              <a:rPr lang="en-US" sz="2200" i="1" dirty="0">
                <a:solidFill>
                  <a:schemeClr val="bg1"/>
                </a:solidFill>
                <a:latin typeface="Candara" panose="020E0502030303020204" pitchFamily="34" charset="0"/>
              </a:rPr>
              <a:t>Chip </a:t>
            </a:r>
            <a:r>
              <a:rPr lang="en-US" sz="2200" i="1" dirty="0" smtClean="0">
                <a:solidFill>
                  <a:schemeClr val="bg1"/>
                </a:solidFill>
                <a:latin typeface="Candara" panose="020E0502030303020204" pitchFamily="34" charset="0"/>
              </a:rPr>
              <a:t>Guard</a:t>
            </a:r>
          </a:p>
          <a:p>
            <a:r>
              <a:rPr lang="en-US" sz="2200" i="1" dirty="0">
                <a:solidFill>
                  <a:schemeClr val="bg1"/>
                </a:solidFill>
                <a:latin typeface="Candara" panose="020E0502030303020204" pitchFamily="34" charset="0"/>
              </a:rPr>
              <a:t>Warning Coordination Meteorologist at WFO </a:t>
            </a:r>
            <a:r>
              <a:rPr lang="en-US" sz="2200" i="1" dirty="0" smtClean="0">
                <a:solidFill>
                  <a:schemeClr val="bg1"/>
                </a:solidFill>
                <a:latin typeface="Candara" panose="020E0502030303020204" pitchFamily="34" charset="0"/>
              </a:rPr>
              <a:t>Guam (Ret.)</a:t>
            </a:r>
            <a:endParaRPr lang="en-US" sz="2200" i="1" dirty="0">
              <a:solidFill>
                <a:schemeClr val="bg1"/>
              </a:solidFill>
              <a:latin typeface="Candara" panose="020E0502030303020204" pitchFamily="34" charset="0"/>
            </a:endParaRPr>
          </a:p>
        </p:txBody>
      </p:sp>
      <p:sp>
        <p:nvSpPr>
          <p:cNvPr id="5" name="TextBox 4"/>
          <p:cNvSpPr txBox="1"/>
          <p:nvPr/>
        </p:nvSpPr>
        <p:spPr>
          <a:xfrm>
            <a:off x="8473440" y="6519446"/>
            <a:ext cx="2204720" cy="338554"/>
          </a:xfrm>
          <a:prstGeom prst="rect">
            <a:avLst/>
          </a:prstGeom>
          <a:noFill/>
        </p:spPr>
        <p:txBody>
          <a:bodyPr wrap="square" rtlCol="0">
            <a:spAutoFit/>
          </a:bodyPr>
          <a:lstStyle/>
          <a:p>
            <a:r>
              <a:rPr lang="en-US" sz="1600" dirty="0" smtClean="0">
                <a:latin typeface="Candara" panose="020E0502030303020204" pitchFamily="34" charset="0"/>
              </a:rPr>
              <a:t>Source </a:t>
            </a:r>
            <a:r>
              <a:rPr lang="en-US" sz="1600" dirty="0" err="1" smtClean="0">
                <a:latin typeface="Candara" panose="020E0502030303020204" pitchFamily="34" charset="0"/>
              </a:rPr>
              <a:t>PacIOOS</a:t>
            </a:r>
            <a:endParaRPr lang="en-US" sz="1600" dirty="0">
              <a:latin typeface="Candara" panose="020E0502030303020204" pitchFamily="34" charset="0"/>
            </a:endParaRPr>
          </a:p>
        </p:txBody>
      </p:sp>
    </p:spTree>
    <p:extLst>
      <p:ext uri="{BB962C8B-B14F-4D97-AF65-F5344CB8AC3E}">
        <p14:creationId xmlns:p14="http://schemas.microsoft.com/office/powerpoint/2010/main" val="192424158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5564</TotalTime>
  <Words>549</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Candara</vt:lpstr>
      <vt:lpstr>Gill Sans MT</vt:lpstr>
      <vt:lpstr>Wingdings</vt:lpstr>
      <vt:lpstr>Parcel</vt:lpstr>
      <vt:lpstr>Dart Buoy Data utilization in the republic of Marshall islands</vt:lpstr>
      <vt:lpstr>Background</vt:lpstr>
      <vt:lpstr>Majuro Atoll Wave Run-Up Forecast </vt:lpstr>
      <vt:lpstr>Swell spectrums</vt:lpstr>
      <vt:lpstr>Data utilization</vt:lpstr>
      <vt:lpstr>In Conclusion</vt:lpstr>
    </vt:vector>
  </TitlesOfParts>
  <Company>NWS - Department of 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Dart Buoy</dc:title>
  <dc:creator>L.Jacklick</dc:creator>
  <cp:lastModifiedBy>L.Jacklick</cp:lastModifiedBy>
  <cp:revision>25</cp:revision>
  <dcterms:created xsi:type="dcterms:W3CDTF">2021-05-21T06:30:58Z</dcterms:created>
  <dcterms:modified xsi:type="dcterms:W3CDTF">2021-05-25T03:15:02Z</dcterms:modified>
</cp:coreProperties>
</file>