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3"/>
  </p:sldMasterIdLst>
  <p:notesMasterIdLst>
    <p:notesMasterId r:id="rId28"/>
  </p:notesMasterIdLst>
  <p:handoutMasterIdLst>
    <p:handoutMasterId r:id="rId29"/>
  </p:handoutMasterIdLst>
  <p:sldIdLst>
    <p:sldId id="426" r:id="rId4"/>
    <p:sldId id="489" r:id="rId5"/>
    <p:sldId id="491" r:id="rId6"/>
    <p:sldId id="493" r:id="rId7"/>
    <p:sldId id="488" r:id="rId8"/>
    <p:sldId id="499" r:id="rId9"/>
    <p:sldId id="500" r:id="rId10"/>
    <p:sldId id="501" r:id="rId11"/>
    <p:sldId id="502" r:id="rId12"/>
    <p:sldId id="503" r:id="rId13"/>
    <p:sldId id="504" r:id="rId14"/>
    <p:sldId id="506" r:id="rId15"/>
    <p:sldId id="507" r:id="rId16"/>
    <p:sldId id="508" r:id="rId17"/>
    <p:sldId id="505" r:id="rId18"/>
    <p:sldId id="509" r:id="rId19"/>
    <p:sldId id="510" r:id="rId20"/>
    <p:sldId id="511" r:id="rId21"/>
    <p:sldId id="512" r:id="rId22"/>
    <p:sldId id="513" r:id="rId23"/>
    <p:sldId id="514" r:id="rId24"/>
    <p:sldId id="515" r:id="rId25"/>
    <p:sldId id="517" r:id="rId26"/>
    <p:sldId id="422" r:id="rId2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9144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9144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9144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9144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148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4245D"/>
    <a:srgbClr val="4BACC6"/>
    <a:srgbClr val="FF8000"/>
    <a:srgbClr val="062C5B"/>
    <a:srgbClr val="E41A1C"/>
    <a:srgbClr val="371AB8"/>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47"/>
  </p:normalViewPr>
  <p:slideViewPr>
    <p:cSldViewPr snapToGrid="0">
      <p:cViewPr varScale="1">
        <p:scale>
          <a:sx n="68" d="100"/>
          <a:sy n="68" d="100"/>
        </p:scale>
        <p:origin x="780" y="48"/>
      </p:cViewPr>
      <p:guideLst>
        <p:guide orient="horz" pos="2160"/>
        <p:guide pos="1481"/>
      </p:guideLst>
    </p:cSldViewPr>
  </p:slideViewPr>
  <p:notesTextViewPr>
    <p:cViewPr>
      <p:scale>
        <a:sx n="1" d="1"/>
        <a:sy n="1" d="1"/>
      </p:scale>
      <p:origin x="0" y="0"/>
    </p:cViewPr>
  </p:notesTextViewPr>
  <p:notesViewPr>
    <p:cSldViewPr snapToGrid="0">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fld id="{4B2B75F8-2111-A54E-ADF6-4610A508944F}" type="datetime1">
              <a:rPr lang="en-US" altLang="en-US"/>
              <a:pPr>
                <a:defRPr/>
              </a:pPr>
              <a:t>5/25/2021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39B6E136-4B7A-AB4F-AD99-B8BEADDEA69C}" type="slidenum">
              <a:rPr lang="en-US" altLang="en-US"/>
              <a:pPr>
                <a:defRPr/>
              </a:pPr>
              <a:t>‹#›</a:t>
            </a:fld>
            <a:endParaRPr lang="en-US" altLang="en-US"/>
          </a:p>
        </p:txBody>
      </p:sp>
    </p:spTree>
    <p:extLst>
      <p:ext uri="{BB962C8B-B14F-4D97-AF65-F5344CB8AC3E}">
        <p14:creationId xmlns:p14="http://schemas.microsoft.com/office/powerpoint/2010/main" val="36250743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0164AB7C-E831-A947-9B17-419A73C58F2C}" type="datetime1">
              <a:rPr lang="en-US" altLang="en-US"/>
              <a:pPr>
                <a:defRPr/>
              </a:pPr>
              <a:t>5/25/2021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EC263979-D539-734D-9905-9C418264ECF3}" type="slidenum">
              <a:rPr lang="en-US" altLang="en-US"/>
              <a:pPr>
                <a:defRPr/>
              </a:pPr>
              <a:t>‹#›</a:t>
            </a:fld>
            <a:endParaRPr lang="en-US" altLang="en-US"/>
          </a:p>
        </p:txBody>
      </p:sp>
    </p:spTree>
    <p:extLst>
      <p:ext uri="{BB962C8B-B14F-4D97-AF65-F5344CB8AC3E}">
        <p14:creationId xmlns:p14="http://schemas.microsoft.com/office/powerpoint/2010/main" val="27009921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5</a:t>
            </a:fld>
            <a:endParaRPr lang="en-US" altLang="en-US"/>
          </a:p>
        </p:txBody>
      </p:sp>
    </p:spTree>
    <p:extLst>
      <p:ext uri="{BB962C8B-B14F-4D97-AF65-F5344CB8AC3E}">
        <p14:creationId xmlns:p14="http://schemas.microsoft.com/office/powerpoint/2010/main" val="1783882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17</a:t>
            </a:fld>
            <a:endParaRPr lang="en-US" altLang="en-US"/>
          </a:p>
        </p:txBody>
      </p:sp>
    </p:spTree>
    <p:extLst>
      <p:ext uri="{BB962C8B-B14F-4D97-AF65-F5344CB8AC3E}">
        <p14:creationId xmlns:p14="http://schemas.microsoft.com/office/powerpoint/2010/main" val="97968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18</a:t>
            </a:fld>
            <a:endParaRPr lang="en-US" altLang="en-US"/>
          </a:p>
        </p:txBody>
      </p:sp>
    </p:spTree>
    <p:extLst>
      <p:ext uri="{BB962C8B-B14F-4D97-AF65-F5344CB8AC3E}">
        <p14:creationId xmlns:p14="http://schemas.microsoft.com/office/powerpoint/2010/main" val="154210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19</a:t>
            </a:fld>
            <a:endParaRPr lang="en-US" altLang="en-US"/>
          </a:p>
        </p:txBody>
      </p:sp>
    </p:spTree>
    <p:extLst>
      <p:ext uri="{BB962C8B-B14F-4D97-AF65-F5344CB8AC3E}">
        <p14:creationId xmlns:p14="http://schemas.microsoft.com/office/powerpoint/2010/main" val="355881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20</a:t>
            </a:fld>
            <a:endParaRPr lang="en-US" altLang="en-US"/>
          </a:p>
        </p:txBody>
      </p:sp>
    </p:spTree>
    <p:extLst>
      <p:ext uri="{BB962C8B-B14F-4D97-AF65-F5344CB8AC3E}">
        <p14:creationId xmlns:p14="http://schemas.microsoft.com/office/powerpoint/2010/main" val="104937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6</a:t>
            </a:fld>
            <a:endParaRPr lang="en-US" altLang="en-US"/>
          </a:p>
        </p:txBody>
      </p:sp>
    </p:spTree>
    <p:extLst>
      <p:ext uri="{BB962C8B-B14F-4D97-AF65-F5344CB8AC3E}">
        <p14:creationId xmlns:p14="http://schemas.microsoft.com/office/powerpoint/2010/main" val="14510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7</a:t>
            </a:fld>
            <a:endParaRPr lang="en-US" altLang="en-US"/>
          </a:p>
        </p:txBody>
      </p:sp>
    </p:spTree>
    <p:extLst>
      <p:ext uri="{BB962C8B-B14F-4D97-AF65-F5344CB8AC3E}">
        <p14:creationId xmlns:p14="http://schemas.microsoft.com/office/powerpoint/2010/main" val="259557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9</a:t>
            </a:fld>
            <a:endParaRPr lang="en-US" altLang="en-US"/>
          </a:p>
        </p:txBody>
      </p:sp>
    </p:spTree>
    <p:extLst>
      <p:ext uri="{BB962C8B-B14F-4D97-AF65-F5344CB8AC3E}">
        <p14:creationId xmlns:p14="http://schemas.microsoft.com/office/powerpoint/2010/main" val="158949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12</a:t>
            </a:fld>
            <a:endParaRPr lang="en-US" altLang="en-US"/>
          </a:p>
        </p:txBody>
      </p:sp>
    </p:spTree>
    <p:extLst>
      <p:ext uri="{BB962C8B-B14F-4D97-AF65-F5344CB8AC3E}">
        <p14:creationId xmlns:p14="http://schemas.microsoft.com/office/powerpoint/2010/main" val="172531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13</a:t>
            </a:fld>
            <a:endParaRPr lang="en-US" altLang="en-US"/>
          </a:p>
        </p:txBody>
      </p:sp>
    </p:spTree>
    <p:extLst>
      <p:ext uri="{BB962C8B-B14F-4D97-AF65-F5344CB8AC3E}">
        <p14:creationId xmlns:p14="http://schemas.microsoft.com/office/powerpoint/2010/main" val="91219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14</a:t>
            </a:fld>
            <a:endParaRPr lang="en-US" altLang="en-US"/>
          </a:p>
        </p:txBody>
      </p:sp>
    </p:spTree>
    <p:extLst>
      <p:ext uri="{BB962C8B-B14F-4D97-AF65-F5344CB8AC3E}">
        <p14:creationId xmlns:p14="http://schemas.microsoft.com/office/powerpoint/2010/main" val="321198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15</a:t>
            </a:fld>
            <a:endParaRPr lang="en-US" altLang="en-US"/>
          </a:p>
        </p:txBody>
      </p:sp>
    </p:spTree>
    <p:extLst>
      <p:ext uri="{BB962C8B-B14F-4D97-AF65-F5344CB8AC3E}">
        <p14:creationId xmlns:p14="http://schemas.microsoft.com/office/powerpoint/2010/main" val="389814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EC263979-D539-734D-9905-9C418264ECF3}" type="slidenum">
              <a:rPr lang="en-US" altLang="en-US" smtClean="0"/>
              <a:pPr>
                <a:defRPr/>
              </a:pPr>
              <a:t>16</a:t>
            </a:fld>
            <a:endParaRPr lang="en-US" altLang="en-US"/>
          </a:p>
        </p:txBody>
      </p:sp>
    </p:spTree>
    <p:extLst>
      <p:ext uri="{BB962C8B-B14F-4D97-AF65-F5344CB8AC3E}">
        <p14:creationId xmlns:p14="http://schemas.microsoft.com/office/powerpoint/2010/main" val="1428039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82599"/>
            <a:ext cx="2739044" cy="1783080"/>
          </a:xfrm>
          <a:prstGeom prst="rect">
            <a:avLst/>
          </a:prstGeom>
        </p:spPr>
      </p:pic>
      <p:sp>
        <p:nvSpPr>
          <p:cNvPr id="6" name="Text Placeholder 2"/>
          <p:cNvSpPr>
            <a:spLocks noGrp="1"/>
          </p:cNvSpPr>
          <p:nvPr>
            <p:ph type="body" sz="quarter" idx="10"/>
          </p:nvPr>
        </p:nvSpPr>
        <p:spPr>
          <a:xfrm>
            <a:off x="2740828" y="476673"/>
            <a:ext cx="7968887" cy="1800199"/>
          </a:xfrm>
          <a:prstGeom prst="rect">
            <a:avLst/>
          </a:prstGeom>
        </p:spPr>
        <p:txBody>
          <a:bodyPr anchor="b"/>
          <a:lstStyle>
            <a:lvl1pPr marL="0" indent="0">
              <a:spcBef>
                <a:spcPct val="0"/>
              </a:spcBef>
              <a:spcAft>
                <a:spcPts val="400"/>
              </a:spcAft>
              <a:defRPr/>
            </a:lvl1pPr>
          </a:lstStyle>
          <a:p>
            <a:pPr marL="0" indent="0">
              <a:spcBef>
                <a:spcPct val="0"/>
              </a:spcBef>
              <a:spcAft>
                <a:spcPts val="400"/>
              </a:spcAft>
            </a:pPr>
            <a:r>
              <a:rPr lang="en-AU" altLang="en-US" sz="1000" dirty="0">
                <a:latin typeface="Arial" charset="0"/>
                <a:ea typeface="Microsoft Sans Serif" charset="0"/>
                <a:cs typeface="Arial" charset="0"/>
              </a:rPr>
              <a:t>Optimal position for Faculty\School\Unit name</a:t>
            </a:r>
          </a:p>
          <a:p>
            <a:pPr marL="0" indent="0">
              <a:spcBef>
                <a:spcPct val="0"/>
              </a:spcBef>
              <a:spcAft>
                <a:spcPts val="400"/>
              </a:spcAft>
            </a:pPr>
            <a:r>
              <a:rPr lang="en-AU" altLang="en-US" b="1" dirty="0">
                <a:latin typeface="Arial" charset="0"/>
                <a:ea typeface="Microsoft Sans Serif" charset="0"/>
                <a:cs typeface="Arial" charset="0"/>
              </a:rPr>
              <a:t>Main heading - Arial font</a:t>
            </a:r>
          </a:p>
        </p:txBody>
      </p:sp>
    </p:spTree>
    <p:extLst>
      <p:ext uri="{BB962C8B-B14F-4D97-AF65-F5344CB8AC3E}">
        <p14:creationId xmlns:p14="http://schemas.microsoft.com/office/powerpoint/2010/main" val="54979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624417" y="260649"/>
            <a:ext cx="10972800" cy="615951"/>
          </a:xfrm>
          <a:prstGeom prst="rect">
            <a:avLst/>
          </a:prstGeom>
        </p:spPr>
        <p:txBody>
          <a:bodyPr/>
          <a:lstStyle/>
          <a:p>
            <a:r>
              <a:rPr lang="en-US" dirty="0"/>
              <a:t>Click to edit Master title style</a:t>
            </a:r>
          </a:p>
        </p:txBody>
      </p:sp>
      <p:sp>
        <p:nvSpPr>
          <p:cNvPr id="8" name="Text Placeholder 7"/>
          <p:cNvSpPr>
            <a:spLocks noGrp="1"/>
          </p:cNvSpPr>
          <p:nvPr>
            <p:ph type="body" idx="10"/>
          </p:nvPr>
        </p:nvSpPr>
        <p:spPr>
          <a:xfrm>
            <a:off x="624417" y="980729"/>
            <a:ext cx="10945283" cy="465595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screenshot of a cell phone&#10;&#10;Description automatically generated">
            <a:extLst>
              <a:ext uri="{FF2B5EF4-FFF2-40B4-BE49-F238E27FC236}">
                <a16:creationId xmlns:a16="http://schemas.microsoft.com/office/drawing/2014/main" id="{A0399903-585D-4D9F-B643-3181F54369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336" y="5716303"/>
            <a:ext cx="1555012" cy="1141698"/>
          </a:xfrm>
          <a:prstGeom prst="rect">
            <a:avLst/>
          </a:prstGeom>
        </p:spPr>
      </p:pic>
    </p:spTree>
    <p:extLst>
      <p:ext uri="{BB962C8B-B14F-4D97-AF65-F5344CB8AC3E}">
        <p14:creationId xmlns:p14="http://schemas.microsoft.com/office/powerpoint/2010/main" val="1527163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5" r:id="rId1"/>
    <p:sldLayoutId id="2147484061" r:id="rId2"/>
  </p:sldLayoutIdLst>
  <p:hf hdr="0" ftr="0" dt="0"/>
  <p:txStyles>
    <p:title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p:titleStyle>
    <p:body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cid:image002.png@01D41D02.0A781910" TargetMode="External"/><Relationship Id="rId5" Type="http://schemas.openxmlformats.org/officeDocument/2006/relationships/image" Target="../media/image26.gi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cid:image003.png@01D41D02.0A781910" TargetMode="External"/><Relationship Id="rId5" Type="http://schemas.openxmlformats.org/officeDocument/2006/relationships/image" Target="../media/image29.gi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1" y="0"/>
            <a:ext cx="12469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1" name="Text Placeholder 2"/>
          <p:cNvSpPr>
            <a:spLocks noGrp="1"/>
          </p:cNvSpPr>
          <p:nvPr>
            <p:ph type="body" sz="quarter" idx="4294967295"/>
          </p:nvPr>
        </p:nvSpPr>
        <p:spPr>
          <a:xfrm>
            <a:off x="2740152" y="476673"/>
            <a:ext cx="9728938" cy="1800199"/>
          </a:xfrm>
          <a:prstGeom prst="rect">
            <a:avLst/>
          </a:prstGeom>
          <a:gradFill flip="none" rotWithShape="1">
            <a:gsLst>
              <a:gs pos="0">
                <a:schemeClr val="bg1">
                  <a:alpha val="30000"/>
                </a:schemeClr>
              </a:gs>
              <a:gs pos="100000">
                <a:schemeClr val="bg1">
                  <a:alpha val="0"/>
                </a:schemeClr>
              </a:gs>
            </a:gsLst>
            <a:lin ang="0" scaled="1"/>
            <a:tileRect/>
          </a:gradFill>
        </p:spPr>
        <p:txBody>
          <a:bodyPr anchor="ctr">
            <a:normAutofit/>
          </a:bodyPr>
          <a:lstStyle/>
          <a:p>
            <a:pPr marL="0" indent="0">
              <a:spcBef>
                <a:spcPct val="0"/>
              </a:spcBef>
              <a:spcAft>
                <a:spcPts val="400"/>
              </a:spcAft>
            </a:pPr>
            <a:r>
              <a:rPr lang="en-AU" sz="1500" dirty="0">
                <a:latin typeface="Sommet" charset="0"/>
                <a:ea typeface="Sommet" charset="0"/>
                <a:cs typeface="Sommet" charset="0"/>
              </a:rPr>
              <a:t>Water Research Laboratory  |  School of Civil &amp; Environmental Engineering</a:t>
            </a:r>
            <a:endParaRPr lang="en-AU" b="1" dirty="0">
              <a:latin typeface="Sommet" charset="0"/>
              <a:ea typeface="Sommet" charset="0"/>
              <a:cs typeface="Sommet" charset="0"/>
            </a:endParaRPr>
          </a:p>
          <a:p>
            <a:pPr marL="0" indent="0">
              <a:spcBef>
                <a:spcPct val="0"/>
              </a:spcBef>
              <a:spcAft>
                <a:spcPts val="400"/>
              </a:spcAft>
            </a:pPr>
            <a:r>
              <a:rPr lang="en-US" sz="2000" b="1" dirty="0">
                <a:latin typeface="+mj-lt"/>
                <a:ea typeface="Sommet" charset="0"/>
                <a:cs typeface="Sommet" charset="0"/>
              </a:rPr>
              <a:t>Oceanographic investigations to support an</a:t>
            </a:r>
          </a:p>
          <a:p>
            <a:pPr marL="0" indent="0">
              <a:spcBef>
                <a:spcPct val="0"/>
              </a:spcBef>
              <a:spcAft>
                <a:spcPts val="400"/>
              </a:spcAft>
            </a:pPr>
            <a:r>
              <a:rPr lang="en-US" sz="2000" b="1" dirty="0">
                <a:latin typeface="+mj-lt"/>
                <a:ea typeface="Sommet" charset="0"/>
                <a:cs typeface="Sommet" charset="0"/>
              </a:rPr>
              <a:t>environmental risk assessment for ocean outfall disposal of wastewater</a:t>
            </a:r>
            <a:endParaRPr lang="en-AU" sz="2000" b="1" dirty="0">
              <a:latin typeface="+mj-lt"/>
              <a:ea typeface="Sommet" charset="0"/>
              <a:cs typeface="Sommet" charset="0"/>
            </a:endParaRPr>
          </a:p>
        </p:txBody>
      </p:sp>
      <p:sp>
        <p:nvSpPr>
          <p:cNvPr id="2" name="TextBox 1"/>
          <p:cNvSpPr txBox="1"/>
          <p:nvPr/>
        </p:nvSpPr>
        <p:spPr>
          <a:xfrm>
            <a:off x="10271125" y="5461001"/>
            <a:ext cx="184666" cy="269304"/>
          </a:xfrm>
          <a:prstGeom prst="rect">
            <a:avLst/>
          </a:prstGeom>
        </p:spPr>
        <p:txBody>
          <a:bodyPr wrap="none">
            <a:spAutoFit/>
          </a:bodyPr>
          <a:lstStyle/>
          <a:p>
            <a:pPr marL="342900" indent="-342900" eaLnBrk="1" fontAlgn="auto" hangingPunct="1">
              <a:spcBef>
                <a:spcPct val="20000"/>
              </a:spcBef>
              <a:spcAft>
                <a:spcPts val="0"/>
              </a:spcAft>
              <a:defRPr/>
            </a:pPr>
            <a:endParaRPr lang="en-US" sz="1150" b="1" dirty="0">
              <a:latin typeface="Sommet bold"/>
              <a:ea typeface="+mn-ea"/>
              <a:cs typeface="+mn-cs"/>
            </a:endParaRPr>
          </a:p>
        </p:txBody>
      </p:sp>
      <p:pic>
        <p:nvPicPr>
          <p:cNvPr id="7" name="Picture 6"/>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482599"/>
            <a:ext cx="2740152" cy="1783080"/>
          </a:xfrm>
          <a:prstGeom prst="rect">
            <a:avLst/>
          </a:prstGeom>
        </p:spPr>
      </p:pic>
    </p:spTree>
    <p:extLst>
      <p:ext uri="{BB962C8B-B14F-4D97-AF65-F5344CB8AC3E}">
        <p14:creationId xmlns:p14="http://schemas.microsoft.com/office/powerpoint/2010/main" val="1634864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924C-0693-4803-8023-8997CC7135B3}"/>
              </a:ext>
            </a:extLst>
          </p:cNvPr>
          <p:cNvSpPr>
            <a:spLocks noGrp="1"/>
          </p:cNvSpPr>
          <p:nvPr>
            <p:ph type="title"/>
          </p:nvPr>
        </p:nvSpPr>
        <p:spPr/>
        <p:txBody>
          <a:bodyPr/>
          <a:lstStyle/>
          <a:p>
            <a:r>
              <a:rPr lang="en-US" dirty="0"/>
              <a:t>Measurements of ocean currents</a:t>
            </a:r>
            <a:endParaRPr lang="en-AU" dirty="0"/>
          </a:p>
        </p:txBody>
      </p:sp>
      <p:sp>
        <p:nvSpPr>
          <p:cNvPr id="3" name="Text Placeholder 2">
            <a:extLst>
              <a:ext uri="{FF2B5EF4-FFF2-40B4-BE49-F238E27FC236}">
                <a16:creationId xmlns:a16="http://schemas.microsoft.com/office/drawing/2014/main" id="{58B28B8E-0A93-45D5-A22A-23BD298B7C44}"/>
              </a:ext>
            </a:extLst>
          </p:cNvPr>
          <p:cNvSpPr>
            <a:spLocks noGrp="1"/>
          </p:cNvSpPr>
          <p:nvPr>
            <p:ph type="body" idx="10"/>
          </p:nvPr>
        </p:nvSpPr>
        <p:spPr>
          <a:xfrm>
            <a:off x="3747321" y="1068374"/>
            <a:ext cx="6698359" cy="2849380"/>
          </a:xfrm>
        </p:spPr>
        <p:txBody>
          <a:bodyPr/>
          <a:lstStyle/>
          <a:p>
            <a:endParaRPr lang="en-AU" dirty="0"/>
          </a:p>
        </p:txBody>
      </p:sp>
      <p:pic>
        <p:nvPicPr>
          <p:cNvPr id="5" name="Picture 4" descr="A computer screen capture&#10;&#10;Description automatically generated with low confidence">
            <a:extLst>
              <a:ext uri="{FF2B5EF4-FFF2-40B4-BE49-F238E27FC236}">
                <a16:creationId xmlns:a16="http://schemas.microsoft.com/office/drawing/2014/main" id="{22125334-18E3-4647-857F-4B5E448E8C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4615"/>
            <a:ext cx="5141169" cy="5906278"/>
          </a:xfrm>
          <a:prstGeom prst="rect">
            <a:avLst/>
          </a:prstGeom>
        </p:spPr>
      </p:pic>
      <p:pic>
        <p:nvPicPr>
          <p:cNvPr id="9" name="Picture 8" descr="Chart, histogram&#10;&#10;Description automatically generated">
            <a:extLst>
              <a:ext uri="{FF2B5EF4-FFF2-40B4-BE49-F238E27FC236}">
                <a16:creationId xmlns:a16="http://schemas.microsoft.com/office/drawing/2014/main" id="{1A5FD0BB-F755-4F05-9017-1D1D521102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1169" y="964615"/>
            <a:ext cx="6899096" cy="3506974"/>
          </a:xfrm>
          <a:prstGeom prst="rect">
            <a:avLst/>
          </a:prstGeom>
        </p:spPr>
      </p:pic>
      <p:sp>
        <p:nvSpPr>
          <p:cNvPr id="11" name="Text Placeholder 2">
            <a:extLst>
              <a:ext uri="{FF2B5EF4-FFF2-40B4-BE49-F238E27FC236}">
                <a16:creationId xmlns:a16="http://schemas.microsoft.com/office/drawing/2014/main" id="{E9BCD78C-AAA4-45D0-A168-8D9CC9821479}"/>
              </a:ext>
            </a:extLst>
          </p:cNvPr>
          <p:cNvSpPr txBox="1">
            <a:spLocks/>
          </p:cNvSpPr>
          <p:nvPr/>
        </p:nvSpPr>
        <p:spPr>
          <a:xfrm>
            <a:off x="5241537" y="4664419"/>
            <a:ext cx="6698359" cy="2849380"/>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Measurements of currents along cross-shore transects;</a:t>
            </a:r>
          </a:p>
          <a:p>
            <a:pPr>
              <a:buFont typeface="Arial" panose="020B0604020202020204" pitchFamily="34" charset="0"/>
              <a:buChar char="•"/>
            </a:pPr>
            <a:r>
              <a:rPr lang="en-US" dirty="0"/>
              <a:t>Vertical profile of current speed and direction.</a:t>
            </a:r>
            <a:endParaRPr lang="en-AU" dirty="0"/>
          </a:p>
        </p:txBody>
      </p:sp>
    </p:spTree>
    <p:extLst>
      <p:ext uri="{BB962C8B-B14F-4D97-AF65-F5344CB8AC3E}">
        <p14:creationId xmlns:p14="http://schemas.microsoft.com/office/powerpoint/2010/main" val="363583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4FFE-B12C-4412-828E-91259C2FA729}"/>
              </a:ext>
            </a:extLst>
          </p:cNvPr>
          <p:cNvSpPr>
            <a:spLocks noGrp="1"/>
          </p:cNvSpPr>
          <p:nvPr>
            <p:ph type="title"/>
          </p:nvPr>
        </p:nvSpPr>
        <p:spPr/>
        <p:txBody>
          <a:bodyPr/>
          <a:lstStyle/>
          <a:p>
            <a:r>
              <a:rPr lang="en-US" dirty="0"/>
              <a:t>Measurements of ocean mixing, dispersion, advection</a:t>
            </a:r>
            <a:endParaRPr lang="en-AU" dirty="0"/>
          </a:p>
        </p:txBody>
      </p:sp>
      <p:sp>
        <p:nvSpPr>
          <p:cNvPr id="3" name="Text Placeholder 2">
            <a:extLst>
              <a:ext uri="{FF2B5EF4-FFF2-40B4-BE49-F238E27FC236}">
                <a16:creationId xmlns:a16="http://schemas.microsoft.com/office/drawing/2014/main" id="{9E08A0C8-A265-4CCC-B435-3F7306406F4D}"/>
              </a:ext>
            </a:extLst>
          </p:cNvPr>
          <p:cNvSpPr>
            <a:spLocks noGrp="1"/>
          </p:cNvSpPr>
          <p:nvPr>
            <p:ph type="body" idx="10"/>
          </p:nvPr>
        </p:nvSpPr>
        <p:spPr>
          <a:xfrm>
            <a:off x="624417" y="980729"/>
            <a:ext cx="11262783" cy="4655957"/>
          </a:xfrm>
        </p:spPr>
        <p:txBody>
          <a:bodyPr/>
          <a:lstStyle/>
          <a:p>
            <a:pPr>
              <a:buFont typeface="Arial" panose="020B0604020202020204" pitchFamily="34" charset="0"/>
              <a:buChar char="•"/>
            </a:pPr>
            <a:r>
              <a:rPr lang="en-US" dirty="0"/>
              <a:t>Specialist fluorometric dye tracer deployments (Rhodamine WT);</a:t>
            </a:r>
          </a:p>
          <a:p>
            <a:pPr>
              <a:buFont typeface="Arial" panose="020B0604020202020204" pitchFamily="34" charset="0"/>
              <a:buChar char="•"/>
            </a:pPr>
            <a:r>
              <a:rPr lang="en-US" dirty="0"/>
              <a:t>Measurement of dye concentration and movement through time using vessel-towed Turner Designs C3 Fluorometer;</a:t>
            </a:r>
          </a:p>
          <a:p>
            <a:pPr lvl="3">
              <a:buFont typeface="Arial" panose="020B0604020202020204" pitchFamily="34" charset="0"/>
              <a:buChar char="•"/>
            </a:pPr>
            <a:r>
              <a:rPr lang="en-US" dirty="0"/>
              <a:t>Dispersion, advection, dilution etc.</a:t>
            </a:r>
          </a:p>
          <a:p>
            <a:pPr>
              <a:buFont typeface="Arial" panose="020B0604020202020204" pitchFamily="34" charset="0"/>
              <a:buChar char="•"/>
            </a:pPr>
            <a:r>
              <a:rPr lang="en-US" dirty="0"/>
              <a:t>Measurement of surface currents using GPS drifters;</a:t>
            </a:r>
          </a:p>
          <a:p>
            <a:pPr>
              <a:buFont typeface="Arial" panose="020B0604020202020204" pitchFamily="34" charset="0"/>
              <a:buChar char="•"/>
            </a:pPr>
            <a:r>
              <a:rPr lang="en-US" dirty="0"/>
              <a:t>Post-processing of data to calculate site-specific ocean mixing characteristics, including dispersion coefficients for numerical modelling.</a:t>
            </a:r>
          </a:p>
          <a:p>
            <a:endParaRPr lang="en-AU" dirty="0"/>
          </a:p>
        </p:txBody>
      </p:sp>
      <p:pic>
        <p:nvPicPr>
          <p:cNvPr id="4" name="Picture 8" descr="WATER QUALITY MONITORING - PDF Free Download">
            <a:extLst>
              <a:ext uri="{FF2B5EF4-FFF2-40B4-BE49-F238E27FC236}">
                <a16:creationId xmlns:a16="http://schemas.microsoft.com/office/drawing/2014/main" id="{9943BA06-A61A-4DB8-9C09-2D929BB2DD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6525" y="4359279"/>
            <a:ext cx="4752975"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Turner Designs C-ray Towed Deployment Body">
            <a:extLst>
              <a:ext uri="{FF2B5EF4-FFF2-40B4-BE49-F238E27FC236}">
                <a16:creationId xmlns:a16="http://schemas.microsoft.com/office/drawing/2014/main" id="{7A828D5C-8D63-41C6-AD1A-B9A6F1CD6F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52" name="Picture 4">
            <a:extLst>
              <a:ext uri="{FF2B5EF4-FFF2-40B4-BE49-F238E27FC236}">
                <a16:creationId xmlns:a16="http://schemas.microsoft.com/office/drawing/2014/main" id="{A70D8E57-2513-4420-9A80-671333ED1B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29500" y="3170904"/>
            <a:ext cx="4762500" cy="35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EF65-E955-4CDE-BB70-A763CD4E49B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DFC6E15C-3B09-4D6D-8A15-569AE727AE18}"/>
              </a:ext>
            </a:extLst>
          </p:cNvPr>
          <p:cNvSpPr>
            <a:spLocks noGrp="1"/>
          </p:cNvSpPr>
          <p:nvPr>
            <p:ph type="body" idx="10"/>
          </p:nvPr>
        </p:nvSpPr>
        <p:spPr/>
        <p:txBody>
          <a:bodyPr/>
          <a:lstStyle/>
          <a:p>
            <a:endParaRPr lang="en-AU"/>
          </a:p>
        </p:txBody>
      </p:sp>
      <p:pic>
        <p:nvPicPr>
          <p:cNvPr id="5" name="Picture 4" descr="A picture containing water, outdoor, sky, mountain&#10;&#10;Description automatically generated">
            <a:extLst>
              <a:ext uri="{FF2B5EF4-FFF2-40B4-BE49-F238E27FC236}">
                <a16:creationId xmlns:a16="http://schemas.microsoft.com/office/drawing/2014/main" id="{36416912-9B37-4DD1-B47E-E691EBC02B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2814" y="0"/>
            <a:ext cx="9269186" cy="6858000"/>
          </a:xfrm>
          <a:prstGeom prst="rect">
            <a:avLst/>
          </a:prstGeom>
        </p:spPr>
      </p:pic>
      <p:pic>
        <p:nvPicPr>
          <p:cNvPr id="6" name="Picture 5" descr="A group of people on a boat&#10;&#10;Description automatically generated">
            <a:extLst>
              <a:ext uri="{FF2B5EF4-FFF2-40B4-BE49-F238E27FC236}">
                <a16:creationId xmlns:a16="http://schemas.microsoft.com/office/drawing/2014/main" id="{7E95F862-58E7-47B3-AD9B-336EF51C2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05474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3B14-0EA9-4F5E-B75F-80400C52CB42}"/>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EB5FD911-D26D-45B5-8660-B99DB768FDAC}"/>
              </a:ext>
            </a:extLst>
          </p:cNvPr>
          <p:cNvSpPr>
            <a:spLocks noGrp="1"/>
          </p:cNvSpPr>
          <p:nvPr>
            <p:ph type="body" idx="10"/>
          </p:nvPr>
        </p:nvSpPr>
        <p:spPr/>
        <p:txBody>
          <a:bodyPr/>
          <a:lstStyle/>
          <a:p>
            <a:endParaRPr lang="en-AU"/>
          </a:p>
        </p:txBody>
      </p:sp>
      <p:pic>
        <p:nvPicPr>
          <p:cNvPr id="5" name="Picture 4" descr="A picture containing water, outdoor, sport, water sport&#10;&#10;Description automatically generated">
            <a:extLst>
              <a:ext uri="{FF2B5EF4-FFF2-40B4-BE49-F238E27FC236}">
                <a16:creationId xmlns:a16="http://schemas.microsoft.com/office/drawing/2014/main" id="{B788F0ED-BDD3-49FC-AD96-CE6BC92CB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2146" y="0"/>
            <a:ext cx="13004800" cy="6858000"/>
          </a:xfrm>
          <a:prstGeom prst="rect">
            <a:avLst/>
          </a:prstGeom>
        </p:spPr>
      </p:pic>
      <p:pic>
        <p:nvPicPr>
          <p:cNvPr id="7" name="Picture 6" descr="People on a boat in the water&#10;&#10;Description automatically generated with medium confidence">
            <a:extLst>
              <a:ext uri="{FF2B5EF4-FFF2-40B4-BE49-F238E27FC236}">
                <a16:creationId xmlns:a16="http://schemas.microsoft.com/office/drawing/2014/main" id="{D5C1BB12-437D-47A4-8B5D-DE400B21EF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9999" y="3429000"/>
            <a:ext cx="4572002" cy="3429002"/>
          </a:xfrm>
          <a:prstGeom prst="rect">
            <a:avLst/>
          </a:prstGeom>
        </p:spPr>
      </p:pic>
      <p:pic>
        <p:nvPicPr>
          <p:cNvPr id="10" name="Picture 9" descr="A group of men on a boat&#10;&#10;Description automatically generated with medium confidence">
            <a:extLst>
              <a:ext uri="{FF2B5EF4-FFF2-40B4-BE49-F238E27FC236}">
                <a16:creationId xmlns:a16="http://schemas.microsoft.com/office/drawing/2014/main" id="{09D9DBA3-C853-4607-A709-DA205C9811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9999" y="-2"/>
            <a:ext cx="4572002" cy="3429002"/>
          </a:xfrm>
          <a:prstGeom prst="rect">
            <a:avLst/>
          </a:prstGeom>
        </p:spPr>
      </p:pic>
    </p:spTree>
    <p:extLst>
      <p:ext uri="{BB962C8B-B14F-4D97-AF65-F5344CB8AC3E}">
        <p14:creationId xmlns:p14="http://schemas.microsoft.com/office/powerpoint/2010/main" val="258027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3B14-0EA9-4F5E-B75F-80400C52CB42}"/>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EB5FD911-D26D-45B5-8660-B99DB768FDAC}"/>
              </a:ext>
            </a:extLst>
          </p:cNvPr>
          <p:cNvSpPr>
            <a:spLocks noGrp="1"/>
          </p:cNvSpPr>
          <p:nvPr>
            <p:ph type="body" idx="10"/>
          </p:nvPr>
        </p:nvSpPr>
        <p:spPr/>
        <p:txBody>
          <a:bodyPr/>
          <a:lstStyle/>
          <a:p>
            <a:endParaRPr lang="en-AU" dirty="0"/>
          </a:p>
        </p:txBody>
      </p:sp>
      <p:pic>
        <p:nvPicPr>
          <p:cNvPr id="10" name="Picture 9" descr="A picture containing water, outdoor, nature, mountain&#10;&#10;Description automatically generated">
            <a:extLst>
              <a:ext uri="{FF2B5EF4-FFF2-40B4-BE49-F238E27FC236}">
                <a16:creationId xmlns:a16="http://schemas.microsoft.com/office/drawing/2014/main" id="{E744D9F1-62BC-4473-B15E-A6373508B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83" y="0"/>
            <a:ext cx="13004800" cy="6858000"/>
          </a:xfrm>
          <a:prstGeom prst="rect">
            <a:avLst/>
          </a:prstGeom>
        </p:spPr>
      </p:pic>
      <p:pic>
        <p:nvPicPr>
          <p:cNvPr id="6" name="Picture 5" descr="A picture containing water, sky, outdoor, nature&#10;&#10;Description automatically generated">
            <a:extLst>
              <a:ext uri="{FF2B5EF4-FFF2-40B4-BE49-F238E27FC236}">
                <a16:creationId xmlns:a16="http://schemas.microsoft.com/office/drawing/2014/main" id="{2258B1AD-5C33-40D0-A6D4-10FE2E7C3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4632" y="3459702"/>
            <a:ext cx="4531064" cy="3398298"/>
          </a:xfrm>
          <a:prstGeom prst="rect">
            <a:avLst/>
          </a:prstGeom>
        </p:spPr>
      </p:pic>
      <p:cxnSp>
        <p:nvCxnSpPr>
          <p:cNvPr id="12" name="Straight Connector 11">
            <a:extLst>
              <a:ext uri="{FF2B5EF4-FFF2-40B4-BE49-F238E27FC236}">
                <a16:creationId xmlns:a16="http://schemas.microsoft.com/office/drawing/2014/main" id="{D49EB1E3-0AE8-4AC7-A8A0-68DC53B26995}"/>
              </a:ext>
            </a:extLst>
          </p:cNvPr>
          <p:cNvCxnSpPr>
            <a:cxnSpLocks/>
          </p:cNvCxnSpPr>
          <p:nvPr/>
        </p:nvCxnSpPr>
        <p:spPr>
          <a:xfrm flipH="1" flipV="1">
            <a:off x="3436375" y="5220929"/>
            <a:ext cx="6400799" cy="415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boat on the water&#10;&#10;Description automatically generated with medium confidence">
            <a:extLst>
              <a:ext uri="{FF2B5EF4-FFF2-40B4-BE49-F238E27FC236}">
                <a16:creationId xmlns:a16="http://schemas.microsoft.com/office/drawing/2014/main" id="{2E6B8E69-E02F-4E84-B06F-C76082B125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4336" y="-33390"/>
            <a:ext cx="2622481" cy="3496641"/>
          </a:xfrm>
          <a:prstGeom prst="rect">
            <a:avLst/>
          </a:prstGeom>
        </p:spPr>
      </p:pic>
      <p:cxnSp>
        <p:nvCxnSpPr>
          <p:cNvPr id="13" name="Straight Connector 12">
            <a:extLst>
              <a:ext uri="{FF2B5EF4-FFF2-40B4-BE49-F238E27FC236}">
                <a16:creationId xmlns:a16="http://schemas.microsoft.com/office/drawing/2014/main" id="{AE627FA3-682C-46BA-83E4-C684B950B2D7}"/>
              </a:ext>
            </a:extLst>
          </p:cNvPr>
          <p:cNvCxnSpPr>
            <a:cxnSpLocks/>
          </p:cNvCxnSpPr>
          <p:nvPr/>
        </p:nvCxnSpPr>
        <p:spPr>
          <a:xfrm flipV="1">
            <a:off x="10374057" y="3023419"/>
            <a:ext cx="274278" cy="24053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08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4FFE-B12C-4412-828E-91259C2FA729}"/>
              </a:ext>
            </a:extLst>
          </p:cNvPr>
          <p:cNvSpPr>
            <a:spLocks noGrp="1"/>
          </p:cNvSpPr>
          <p:nvPr>
            <p:ph type="title"/>
          </p:nvPr>
        </p:nvSpPr>
        <p:spPr/>
        <p:txBody>
          <a:bodyPr/>
          <a:lstStyle/>
          <a:p>
            <a:r>
              <a:rPr lang="en-US" dirty="0"/>
              <a:t>Dye tracer and GPS drifters</a:t>
            </a:r>
            <a:endParaRPr lang="en-AU" dirty="0"/>
          </a:p>
        </p:txBody>
      </p:sp>
      <p:sp>
        <p:nvSpPr>
          <p:cNvPr id="3" name="Text Placeholder 2">
            <a:extLst>
              <a:ext uri="{FF2B5EF4-FFF2-40B4-BE49-F238E27FC236}">
                <a16:creationId xmlns:a16="http://schemas.microsoft.com/office/drawing/2014/main" id="{9E08A0C8-A265-4CCC-B435-3F7306406F4D}"/>
              </a:ext>
            </a:extLst>
          </p:cNvPr>
          <p:cNvSpPr>
            <a:spLocks noGrp="1"/>
          </p:cNvSpPr>
          <p:nvPr>
            <p:ph type="body" idx="10"/>
          </p:nvPr>
        </p:nvSpPr>
        <p:spPr/>
        <p:txBody>
          <a:bodyPr/>
          <a:lstStyle/>
          <a:p>
            <a:endParaRPr lang="en-AU" dirty="0"/>
          </a:p>
        </p:txBody>
      </p:sp>
      <p:cxnSp>
        <p:nvCxnSpPr>
          <p:cNvPr id="7" name="Straight Arrow Connector 6">
            <a:extLst>
              <a:ext uri="{FF2B5EF4-FFF2-40B4-BE49-F238E27FC236}">
                <a16:creationId xmlns:a16="http://schemas.microsoft.com/office/drawing/2014/main" id="{FD78E477-73C6-49B4-9636-513B16611262}"/>
              </a:ext>
            </a:extLst>
          </p:cNvPr>
          <p:cNvCxnSpPr/>
          <p:nvPr/>
        </p:nvCxnSpPr>
        <p:spPr>
          <a:xfrm flipH="1" flipV="1">
            <a:off x="5220071" y="1484784"/>
            <a:ext cx="1872208" cy="2880320"/>
          </a:xfrm>
          <a:prstGeom prst="straightConnector1">
            <a:avLst/>
          </a:prstGeom>
          <a:ln w="15875">
            <a:solidFill>
              <a:schemeClr val="bg1"/>
            </a:solidFill>
            <a:headEnd type="none" w="med" len="lg"/>
            <a:tailEnd type="arrow"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E35492-8C1C-4A33-B871-994CD36CDA13}"/>
              </a:ext>
            </a:extLst>
          </p:cNvPr>
          <p:cNvSpPr txBox="1"/>
          <p:nvPr/>
        </p:nvSpPr>
        <p:spPr>
          <a:xfrm>
            <a:off x="6175856" y="2176302"/>
            <a:ext cx="936104" cy="824841"/>
          </a:xfrm>
          <a:prstGeom prst="rect">
            <a:avLst/>
          </a:prstGeom>
        </p:spPr>
        <p:txBody>
          <a:bodyPr wrap="squar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650 m</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400" b="1" dirty="0">
                <a:solidFill>
                  <a:schemeClr val="bg1"/>
                </a:solidFill>
                <a:latin typeface="Arial" panose="020B0604020202020204" pitchFamily="34" charset="0"/>
                <a:ea typeface="+mn-ea"/>
                <a:cs typeface="Arial" panose="020B0604020202020204" pitchFamily="34" charset="0"/>
              </a:rPr>
              <a:t>33 min</a:t>
            </a:r>
            <a:endPar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400" b="1" dirty="0">
                <a:solidFill>
                  <a:schemeClr val="bg1"/>
                </a:solidFill>
                <a:latin typeface="Arial" panose="020B0604020202020204" pitchFamily="34" charset="0"/>
                <a:ea typeface="+mn-ea"/>
                <a:cs typeface="Arial" panose="020B0604020202020204" pitchFamily="34" charset="0"/>
              </a:rPr>
              <a:t>0.33 m/s</a:t>
            </a:r>
            <a:endPar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C76C8AA9-6E67-45D4-B875-1334EB871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90"/>
          <a:stretch/>
        </p:blipFill>
        <p:spPr>
          <a:xfrm>
            <a:off x="0" y="1044551"/>
            <a:ext cx="8455152" cy="5813449"/>
          </a:xfrm>
          <a:prstGeom prst="rect">
            <a:avLst/>
          </a:prstGeom>
        </p:spPr>
      </p:pic>
      <p:pic>
        <p:nvPicPr>
          <p:cNvPr id="12" name="Picture 11">
            <a:extLst>
              <a:ext uri="{FF2B5EF4-FFF2-40B4-BE49-F238E27FC236}">
                <a16:creationId xmlns:a16="http://schemas.microsoft.com/office/drawing/2014/main" id="{86ED8837-450D-44E5-AF3F-7CB93464F2A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2300" y="568624"/>
            <a:ext cx="5219700" cy="3405505"/>
          </a:xfrm>
          <a:prstGeom prst="rect">
            <a:avLst/>
          </a:prstGeom>
          <a:noFill/>
        </p:spPr>
      </p:pic>
      <p:pic>
        <p:nvPicPr>
          <p:cNvPr id="13" name="Picture 12">
            <a:extLst>
              <a:ext uri="{FF2B5EF4-FFF2-40B4-BE49-F238E27FC236}">
                <a16:creationId xmlns:a16="http://schemas.microsoft.com/office/drawing/2014/main" id="{509DAFCB-8575-420C-B51B-5BAD81764E45}"/>
              </a:ext>
            </a:extLst>
          </p:cNvPr>
          <p:cNvPicPr/>
          <p:nvPr/>
        </p:nvPicPr>
        <p:blipFill>
          <a:blip r:embed="rId5" r:link="rId6">
            <a:extLst>
              <a:ext uri="{28A0092B-C50C-407E-A947-70E740481C1C}">
                <a14:useLocalDpi xmlns:a14="http://schemas.microsoft.com/office/drawing/2010/main"/>
              </a:ext>
            </a:extLst>
          </a:blip>
          <a:srcRect/>
          <a:stretch>
            <a:fillRect/>
          </a:stretch>
        </p:blipFill>
        <p:spPr bwMode="auto">
          <a:xfrm>
            <a:off x="6980637" y="3974129"/>
            <a:ext cx="5270500" cy="3209925"/>
          </a:xfrm>
          <a:prstGeom prst="rect">
            <a:avLst/>
          </a:prstGeom>
          <a:noFill/>
          <a:ln>
            <a:noFill/>
          </a:ln>
        </p:spPr>
      </p:pic>
    </p:spTree>
    <p:extLst>
      <p:ext uri="{BB962C8B-B14F-4D97-AF65-F5344CB8AC3E}">
        <p14:creationId xmlns:p14="http://schemas.microsoft.com/office/powerpoint/2010/main" val="1810073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4FFE-B12C-4412-828E-91259C2FA729}"/>
              </a:ext>
            </a:extLst>
          </p:cNvPr>
          <p:cNvSpPr>
            <a:spLocks noGrp="1"/>
          </p:cNvSpPr>
          <p:nvPr>
            <p:ph type="title"/>
          </p:nvPr>
        </p:nvSpPr>
        <p:spPr/>
        <p:txBody>
          <a:bodyPr/>
          <a:lstStyle/>
          <a:p>
            <a:r>
              <a:rPr lang="en-US" dirty="0"/>
              <a:t>Dye tracer and GPS drifters</a:t>
            </a:r>
            <a:endParaRPr lang="en-AU" dirty="0"/>
          </a:p>
        </p:txBody>
      </p:sp>
      <p:sp>
        <p:nvSpPr>
          <p:cNvPr id="3" name="Text Placeholder 2">
            <a:extLst>
              <a:ext uri="{FF2B5EF4-FFF2-40B4-BE49-F238E27FC236}">
                <a16:creationId xmlns:a16="http://schemas.microsoft.com/office/drawing/2014/main" id="{9E08A0C8-A265-4CCC-B435-3F7306406F4D}"/>
              </a:ext>
            </a:extLst>
          </p:cNvPr>
          <p:cNvSpPr>
            <a:spLocks noGrp="1"/>
          </p:cNvSpPr>
          <p:nvPr>
            <p:ph type="body" idx="10"/>
          </p:nvPr>
        </p:nvSpPr>
        <p:spPr/>
        <p:txBody>
          <a:bodyPr/>
          <a:lstStyle/>
          <a:p>
            <a:endParaRPr lang="en-AU" dirty="0"/>
          </a:p>
        </p:txBody>
      </p:sp>
      <p:cxnSp>
        <p:nvCxnSpPr>
          <p:cNvPr id="7" name="Straight Arrow Connector 6">
            <a:extLst>
              <a:ext uri="{FF2B5EF4-FFF2-40B4-BE49-F238E27FC236}">
                <a16:creationId xmlns:a16="http://schemas.microsoft.com/office/drawing/2014/main" id="{FD78E477-73C6-49B4-9636-513B16611262}"/>
              </a:ext>
            </a:extLst>
          </p:cNvPr>
          <p:cNvCxnSpPr/>
          <p:nvPr/>
        </p:nvCxnSpPr>
        <p:spPr>
          <a:xfrm flipH="1" flipV="1">
            <a:off x="5220071" y="1484784"/>
            <a:ext cx="1872208" cy="2880320"/>
          </a:xfrm>
          <a:prstGeom prst="straightConnector1">
            <a:avLst/>
          </a:prstGeom>
          <a:ln w="15875">
            <a:solidFill>
              <a:schemeClr val="bg1"/>
            </a:solidFill>
            <a:headEnd type="none" w="med" len="lg"/>
            <a:tailEnd type="arrow"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E35492-8C1C-4A33-B871-994CD36CDA13}"/>
              </a:ext>
            </a:extLst>
          </p:cNvPr>
          <p:cNvSpPr txBox="1"/>
          <p:nvPr/>
        </p:nvSpPr>
        <p:spPr>
          <a:xfrm>
            <a:off x="6175856" y="2176302"/>
            <a:ext cx="936104" cy="824841"/>
          </a:xfrm>
          <a:prstGeom prst="rect">
            <a:avLst/>
          </a:prstGeom>
        </p:spPr>
        <p:txBody>
          <a:bodyPr wrap="squar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650 m</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400" b="1" dirty="0">
                <a:solidFill>
                  <a:schemeClr val="bg1"/>
                </a:solidFill>
                <a:latin typeface="Arial" panose="020B0604020202020204" pitchFamily="34" charset="0"/>
                <a:ea typeface="+mn-ea"/>
                <a:cs typeface="Arial" panose="020B0604020202020204" pitchFamily="34" charset="0"/>
              </a:rPr>
              <a:t>33 min</a:t>
            </a:r>
            <a:endPar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AU" sz="1400" b="1" dirty="0">
                <a:solidFill>
                  <a:schemeClr val="bg1"/>
                </a:solidFill>
                <a:latin typeface="Arial" panose="020B0604020202020204" pitchFamily="34" charset="0"/>
                <a:ea typeface="+mn-ea"/>
                <a:cs typeface="Arial" panose="020B0604020202020204" pitchFamily="34" charset="0"/>
              </a:rPr>
              <a:t>0.33 m/s</a:t>
            </a:r>
            <a:endParaRPr kumimoji="0" lang="en-AU"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D80BA71-D044-47E6-8BD3-AA078544D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7833"/>
            <a:ext cx="8455152" cy="5949696"/>
          </a:xfrm>
          <a:prstGeom prst="rect">
            <a:avLst/>
          </a:prstGeom>
        </p:spPr>
      </p:pic>
      <p:pic>
        <p:nvPicPr>
          <p:cNvPr id="10" name="Picture 9">
            <a:extLst>
              <a:ext uri="{FF2B5EF4-FFF2-40B4-BE49-F238E27FC236}">
                <a16:creationId xmlns:a16="http://schemas.microsoft.com/office/drawing/2014/main" id="{9C1212A7-2E92-4564-A36E-640A6EA0BF8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3908" y="290493"/>
            <a:ext cx="5219700" cy="3405505"/>
          </a:xfrm>
          <a:prstGeom prst="rect">
            <a:avLst/>
          </a:prstGeom>
          <a:noFill/>
        </p:spPr>
      </p:pic>
      <p:pic>
        <p:nvPicPr>
          <p:cNvPr id="14" name="Picture 13">
            <a:extLst>
              <a:ext uri="{FF2B5EF4-FFF2-40B4-BE49-F238E27FC236}">
                <a16:creationId xmlns:a16="http://schemas.microsoft.com/office/drawing/2014/main" id="{EED44E63-20B7-47EA-B0BD-AEF27571C109}"/>
              </a:ext>
            </a:extLst>
          </p:cNvPr>
          <p:cNvPicPr/>
          <p:nvPr/>
        </p:nvPicPr>
        <p:blipFill>
          <a:blip r:embed="rId5" r:link="rId6">
            <a:extLst>
              <a:ext uri="{28A0092B-C50C-407E-A947-70E740481C1C}">
                <a14:useLocalDpi xmlns:a14="http://schemas.microsoft.com/office/drawing/2010/main"/>
              </a:ext>
            </a:extLst>
          </a:blip>
          <a:srcRect/>
          <a:stretch>
            <a:fillRect/>
          </a:stretch>
        </p:blipFill>
        <p:spPr bwMode="auto">
          <a:xfrm>
            <a:off x="6711717" y="3768835"/>
            <a:ext cx="5084082" cy="3096150"/>
          </a:xfrm>
          <a:prstGeom prst="rect">
            <a:avLst/>
          </a:prstGeom>
          <a:noFill/>
          <a:ln>
            <a:noFill/>
          </a:ln>
        </p:spPr>
      </p:pic>
    </p:spTree>
    <p:extLst>
      <p:ext uri="{BB962C8B-B14F-4D97-AF65-F5344CB8AC3E}">
        <p14:creationId xmlns:p14="http://schemas.microsoft.com/office/powerpoint/2010/main" val="257865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D80959EE-F8AD-4D10-92A2-5E22061C0624}"/>
              </a:ext>
            </a:extLst>
          </p:cNvPr>
          <p:cNvSpPr txBox="1">
            <a:spLocks/>
          </p:cNvSpPr>
          <p:nvPr/>
        </p:nvSpPr>
        <p:spPr>
          <a:xfrm>
            <a:off x="7203233" y="803733"/>
            <a:ext cx="4988764" cy="5376645"/>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u="sng" dirty="0">
                <a:solidFill>
                  <a:schemeClr val="bg1">
                    <a:lumMod val="95000"/>
                  </a:schemeClr>
                </a:solidFill>
              </a:rPr>
              <a:t>Phase 2 investigations – 1 location</a:t>
            </a:r>
            <a:r>
              <a:rPr lang="en-US" dirty="0">
                <a:solidFill>
                  <a:schemeClr val="bg1">
                    <a:lumMod val="95000"/>
                  </a:schemeClr>
                </a:solidFill>
              </a:rPr>
              <a:t>: </a:t>
            </a:r>
          </a:p>
          <a:p>
            <a:pPr>
              <a:buFont typeface="Arial" panose="020B0604020202020204" pitchFamily="34" charset="0"/>
              <a:buChar char="•"/>
            </a:pPr>
            <a:r>
              <a:rPr lang="en-US" dirty="0">
                <a:solidFill>
                  <a:schemeClr val="bg1">
                    <a:lumMod val="95000"/>
                  </a:schemeClr>
                </a:solidFill>
              </a:rPr>
              <a:t>Bottom mounted acoustic current profiler:</a:t>
            </a:r>
          </a:p>
          <a:p>
            <a:pPr lvl="3">
              <a:buFont typeface="Arial" panose="020B0604020202020204" pitchFamily="34" charset="0"/>
              <a:buChar char="•"/>
            </a:pPr>
            <a:r>
              <a:rPr lang="en-US" dirty="0">
                <a:solidFill>
                  <a:schemeClr val="bg1">
                    <a:lumMod val="95000"/>
                  </a:schemeClr>
                </a:solidFill>
              </a:rPr>
              <a:t>Nortek AWAC 1000 </a:t>
            </a:r>
            <a:r>
              <a:rPr lang="en-US" dirty="0" err="1">
                <a:solidFill>
                  <a:schemeClr val="bg1">
                    <a:lumMod val="95000"/>
                  </a:schemeClr>
                </a:solidFill>
              </a:rPr>
              <a:t>Khz</a:t>
            </a:r>
            <a:r>
              <a:rPr lang="en-US" dirty="0">
                <a:solidFill>
                  <a:schemeClr val="bg1">
                    <a:lumMod val="95000"/>
                  </a:schemeClr>
                </a:solidFill>
              </a:rPr>
              <a:t>;</a:t>
            </a:r>
          </a:p>
          <a:p>
            <a:pPr lvl="3">
              <a:buFont typeface="Arial" panose="020B0604020202020204" pitchFamily="34" charset="0"/>
              <a:buChar char="•"/>
            </a:pPr>
            <a:r>
              <a:rPr lang="en-US" dirty="0">
                <a:solidFill>
                  <a:schemeClr val="bg1">
                    <a:lumMod val="95000"/>
                  </a:schemeClr>
                </a:solidFill>
              </a:rPr>
              <a:t>Teledyne RDI Workhorse Sentinel 600 </a:t>
            </a:r>
            <a:r>
              <a:rPr lang="en-US" dirty="0" err="1">
                <a:solidFill>
                  <a:schemeClr val="bg1">
                    <a:lumMod val="95000"/>
                  </a:schemeClr>
                </a:solidFill>
              </a:rPr>
              <a:t>Khz</a:t>
            </a:r>
            <a:r>
              <a:rPr lang="en-US" dirty="0">
                <a:solidFill>
                  <a:schemeClr val="bg1">
                    <a:lumMod val="95000"/>
                  </a:schemeClr>
                </a:solidFill>
              </a:rPr>
              <a:t>;</a:t>
            </a:r>
          </a:p>
          <a:p>
            <a:pPr lvl="1">
              <a:buFont typeface="Arial" panose="020B0604020202020204" pitchFamily="34" charset="0"/>
              <a:buChar char="•"/>
            </a:pPr>
            <a:r>
              <a:rPr lang="en-US" dirty="0">
                <a:solidFill>
                  <a:schemeClr val="bg1">
                    <a:lumMod val="95000"/>
                  </a:schemeClr>
                </a:solidFill>
              </a:rPr>
              <a:t>Vertical array of temperature-pressure loggers:</a:t>
            </a:r>
          </a:p>
          <a:p>
            <a:pPr lvl="3">
              <a:buFont typeface="Arial" panose="020B0604020202020204" pitchFamily="34" charset="0"/>
              <a:buChar char="•"/>
            </a:pPr>
            <a:r>
              <a:rPr lang="en-US" dirty="0">
                <a:solidFill>
                  <a:schemeClr val="bg1">
                    <a:lumMod val="95000"/>
                  </a:schemeClr>
                </a:solidFill>
              </a:rPr>
              <a:t>RBR Duo (temperature &amp; waves);</a:t>
            </a:r>
          </a:p>
          <a:p>
            <a:pPr lvl="3">
              <a:buFont typeface="Arial" panose="020B0604020202020204" pitchFamily="34" charset="0"/>
              <a:buChar char="•"/>
            </a:pPr>
            <a:r>
              <a:rPr lang="en-US" dirty="0">
                <a:solidFill>
                  <a:schemeClr val="bg1">
                    <a:lumMod val="95000"/>
                  </a:schemeClr>
                </a:solidFill>
              </a:rPr>
              <a:t>Heron </a:t>
            </a:r>
            <a:r>
              <a:rPr lang="en-US" dirty="0" err="1">
                <a:solidFill>
                  <a:schemeClr val="bg1">
                    <a:lumMod val="95000"/>
                  </a:schemeClr>
                </a:solidFill>
              </a:rPr>
              <a:t>Dipperlog</a:t>
            </a:r>
            <a:r>
              <a:rPr lang="en-US" dirty="0">
                <a:solidFill>
                  <a:schemeClr val="bg1">
                    <a:lumMod val="95000"/>
                  </a:schemeClr>
                </a:solidFill>
              </a:rPr>
              <a:t> Nano (temperature);</a:t>
            </a:r>
          </a:p>
          <a:p>
            <a:endParaRPr lang="en-AU" dirty="0">
              <a:solidFill>
                <a:schemeClr val="bg1">
                  <a:lumMod val="95000"/>
                </a:schemeClr>
              </a:solidFill>
            </a:endParaRPr>
          </a:p>
          <a:p>
            <a:pPr>
              <a:buFont typeface="+mj-lt"/>
              <a:buAutoNum type="arabicPeriod"/>
            </a:pPr>
            <a:endParaRPr lang="en-AU" dirty="0">
              <a:solidFill>
                <a:schemeClr val="bg1">
                  <a:lumMod val="95000"/>
                </a:schemeClr>
              </a:solidFill>
            </a:endParaRPr>
          </a:p>
        </p:txBody>
      </p:sp>
      <p:sp>
        <p:nvSpPr>
          <p:cNvPr id="15" name="Oval 14">
            <a:extLst>
              <a:ext uri="{FF2B5EF4-FFF2-40B4-BE49-F238E27FC236}">
                <a16:creationId xmlns:a16="http://schemas.microsoft.com/office/drawing/2014/main" id="{7111AE02-DCE9-44A3-A08B-61D862E9724F}"/>
              </a:ext>
            </a:extLst>
          </p:cNvPr>
          <p:cNvSpPr/>
          <p:nvPr/>
        </p:nvSpPr>
        <p:spPr>
          <a:xfrm>
            <a:off x="6688384" y="3001491"/>
            <a:ext cx="108000" cy="108000"/>
          </a:xfrm>
          <a:prstGeom prst="ellipse">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2038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111AE02-DCE9-44A3-A08B-61D862E9724F}"/>
              </a:ext>
            </a:extLst>
          </p:cNvPr>
          <p:cNvSpPr/>
          <p:nvPr/>
        </p:nvSpPr>
        <p:spPr>
          <a:xfrm>
            <a:off x="6688384" y="3001491"/>
            <a:ext cx="108000" cy="108000"/>
          </a:xfrm>
          <a:prstGeom prst="ellipse">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C:\Users\z2274090\Documents\Work\Projects\wrl2019016 Raro Outfall\Working Oceanographic\Field Work\Deployment 1 May 2019\Deployment 1 Photos\Day 2 Diving Photos\P5310901.JPG">
            <a:extLst>
              <a:ext uri="{FF2B5EF4-FFF2-40B4-BE49-F238E27FC236}">
                <a16:creationId xmlns:a16="http://schemas.microsoft.com/office/drawing/2014/main" id="{6FE38556-8521-4DFE-8DA4-D05BC246A78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7680" y="111342"/>
            <a:ext cx="4321429" cy="3240000"/>
          </a:xfrm>
          <a:prstGeom prst="rect">
            <a:avLst/>
          </a:prstGeom>
          <a:noFill/>
          <a:ln>
            <a:noFill/>
          </a:ln>
        </p:spPr>
      </p:pic>
      <p:grpSp>
        <p:nvGrpSpPr>
          <p:cNvPr id="11" name="Group 10">
            <a:extLst>
              <a:ext uri="{FF2B5EF4-FFF2-40B4-BE49-F238E27FC236}">
                <a16:creationId xmlns:a16="http://schemas.microsoft.com/office/drawing/2014/main" id="{FEED8B37-C59B-4B1C-8DD4-0E1AD894991D}"/>
              </a:ext>
            </a:extLst>
          </p:cNvPr>
          <p:cNvGrpSpPr/>
          <p:nvPr/>
        </p:nvGrpSpPr>
        <p:grpSpPr>
          <a:xfrm>
            <a:off x="7883261" y="346598"/>
            <a:ext cx="3705854" cy="2909490"/>
            <a:chOff x="0" y="0"/>
            <a:chExt cx="4476750" cy="3514725"/>
          </a:xfrm>
        </p:grpSpPr>
        <p:sp>
          <p:nvSpPr>
            <p:cNvPr id="12" name="Text Box 16">
              <a:extLst>
                <a:ext uri="{FF2B5EF4-FFF2-40B4-BE49-F238E27FC236}">
                  <a16:creationId xmlns:a16="http://schemas.microsoft.com/office/drawing/2014/main" id="{B9974DBC-6254-4970-A20D-E45037941E51}"/>
                </a:ext>
              </a:extLst>
            </p:cNvPr>
            <p:cNvSpPr txBox="1"/>
            <p:nvPr/>
          </p:nvSpPr>
          <p:spPr>
            <a:xfrm>
              <a:off x="3019425" y="228600"/>
              <a:ext cx="819054"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AWAC</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9C0A60CD-F7DC-458C-B376-90C30D0EC26B}"/>
                </a:ext>
              </a:extLst>
            </p:cNvPr>
            <p:cNvCxnSpPr/>
            <p:nvPr/>
          </p:nvCxnSpPr>
          <p:spPr>
            <a:xfrm flipH="1">
              <a:off x="2428875" y="457200"/>
              <a:ext cx="590550" cy="4476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20">
              <a:extLst>
                <a:ext uri="{FF2B5EF4-FFF2-40B4-BE49-F238E27FC236}">
                  <a16:creationId xmlns:a16="http://schemas.microsoft.com/office/drawing/2014/main" id="{E9127E30-E383-40FB-A6A3-A422F2ABDF75}"/>
                </a:ext>
              </a:extLst>
            </p:cNvPr>
            <p:cNvSpPr txBox="1"/>
            <p:nvPr/>
          </p:nvSpPr>
          <p:spPr>
            <a:xfrm>
              <a:off x="342900" y="0"/>
              <a:ext cx="952500"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Battery canister</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B1CE0A5-3615-475A-894D-369F78FBE14F}"/>
                </a:ext>
              </a:extLst>
            </p:cNvPr>
            <p:cNvCxnSpPr/>
            <p:nvPr/>
          </p:nvCxnSpPr>
          <p:spPr>
            <a:xfrm>
              <a:off x="781050" y="476250"/>
              <a:ext cx="723900" cy="6762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 Box 23">
              <a:extLst>
                <a:ext uri="{FF2B5EF4-FFF2-40B4-BE49-F238E27FC236}">
                  <a16:creationId xmlns:a16="http://schemas.microsoft.com/office/drawing/2014/main" id="{62639BFF-0D36-43CE-BD0B-B7C7B729E17C}"/>
                </a:ext>
              </a:extLst>
            </p:cNvPr>
            <p:cNvSpPr txBox="1"/>
            <p:nvPr/>
          </p:nvSpPr>
          <p:spPr>
            <a:xfrm>
              <a:off x="0" y="2771775"/>
              <a:ext cx="1500953"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Ballast weight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 x 25kg tubes)</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BF5E90DE-777C-4E9E-8015-F45525E84893}"/>
                </a:ext>
              </a:extLst>
            </p:cNvPr>
            <p:cNvCxnSpPr/>
            <p:nvPr/>
          </p:nvCxnSpPr>
          <p:spPr>
            <a:xfrm flipV="1">
              <a:off x="571500" y="2171700"/>
              <a:ext cx="723900" cy="6000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 Box 25">
              <a:extLst>
                <a:ext uri="{FF2B5EF4-FFF2-40B4-BE49-F238E27FC236}">
                  <a16:creationId xmlns:a16="http://schemas.microsoft.com/office/drawing/2014/main" id="{AC75E620-690F-4BAE-87FA-2572705638C8}"/>
                </a:ext>
              </a:extLst>
            </p:cNvPr>
            <p:cNvSpPr txBox="1"/>
            <p:nvPr/>
          </p:nvSpPr>
          <p:spPr>
            <a:xfrm>
              <a:off x="3171825" y="2924175"/>
              <a:ext cx="1304925"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1400"/>
                </a:lnSpc>
                <a:spcAft>
                  <a:spcPts val="0"/>
                </a:spcAft>
              </a:pPr>
              <a:r>
                <a:rPr lang="en-AU" sz="1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Base mooring frame</a:t>
              </a:r>
              <a:endParaRPr lang="en-AU" sz="100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10DDE24C-DF6D-4479-BCA2-9680BB4C8EB0}"/>
                </a:ext>
              </a:extLst>
            </p:cNvPr>
            <p:cNvCxnSpPr/>
            <p:nvPr/>
          </p:nvCxnSpPr>
          <p:spPr>
            <a:xfrm flipH="1" flipV="1">
              <a:off x="2819400" y="2124075"/>
              <a:ext cx="752475" cy="79946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20" descr="C:\Users\z2274090\AppData\Local\Microsoft\Windows\Temporary Internet Files\Content.Word\P7240004.jpg">
            <a:extLst>
              <a:ext uri="{FF2B5EF4-FFF2-40B4-BE49-F238E27FC236}">
                <a16:creationId xmlns:a16="http://schemas.microsoft.com/office/drawing/2014/main" id="{0F046844-EB03-4A03-8723-0BC9BF1D4CF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07680" y="3465171"/>
            <a:ext cx="4321429" cy="3240000"/>
          </a:xfrm>
          <a:prstGeom prst="rect">
            <a:avLst/>
          </a:prstGeom>
          <a:noFill/>
          <a:ln>
            <a:noFill/>
          </a:ln>
        </p:spPr>
      </p:pic>
      <p:grpSp>
        <p:nvGrpSpPr>
          <p:cNvPr id="22" name="Group 21">
            <a:extLst>
              <a:ext uri="{FF2B5EF4-FFF2-40B4-BE49-F238E27FC236}">
                <a16:creationId xmlns:a16="http://schemas.microsoft.com/office/drawing/2014/main" id="{24069CAA-CC73-4B51-8EAE-C69788990E76}"/>
              </a:ext>
            </a:extLst>
          </p:cNvPr>
          <p:cNvGrpSpPr/>
          <p:nvPr/>
        </p:nvGrpSpPr>
        <p:grpSpPr>
          <a:xfrm>
            <a:off x="8197798" y="4475389"/>
            <a:ext cx="3285864" cy="2259031"/>
            <a:chOff x="-1" y="0"/>
            <a:chExt cx="4114801" cy="2828925"/>
          </a:xfrm>
        </p:grpSpPr>
        <p:sp>
          <p:nvSpPr>
            <p:cNvPr id="23" name="Text Box 39">
              <a:extLst>
                <a:ext uri="{FF2B5EF4-FFF2-40B4-BE49-F238E27FC236}">
                  <a16:creationId xmlns:a16="http://schemas.microsoft.com/office/drawing/2014/main" id="{1793C463-8CC9-4C03-92E8-27B020259023}"/>
                </a:ext>
              </a:extLst>
            </p:cNvPr>
            <p:cNvSpPr txBox="1"/>
            <p:nvPr/>
          </p:nvSpPr>
          <p:spPr>
            <a:xfrm>
              <a:off x="2686050" y="219075"/>
              <a:ext cx="723899"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ADCP</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DC69AABB-21E6-462F-804C-AB50F7D6747B}"/>
                </a:ext>
              </a:extLst>
            </p:cNvPr>
            <p:cNvCxnSpPr/>
            <p:nvPr/>
          </p:nvCxnSpPr>
          <p:spPr>
            <a:xfrm flipH="1">
              <a:off x="2095500" y="447675"/>
              <a:ext cx="590550" cy="4476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Text Box 41">
              <a:extLst>
                <a:ext uri="{FF2B5EF4-FFF2-40B4-BE49-F238E27FC236}">
                  <a16:creationId xmlns:a16="http://schemas.microsoft.com/office/drawing/2014/main" id="{2694BA76-6AEF-4B27-8F90-CD7B6C17BDE0}"/>
                </a:ext>
              </a:extLst>
            </p:cNvPr>
            <p:cNvSpPr txBox="1"/>
            <p:nvPr/>
          </p:nvSpPr>
          <p:spPr>
            <a:xfrm>
              <a:off x="209550" y="0"/>
              <a:ext cx="952500"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Battery canister</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B99F5091-63B6-4D4C-8ED3-4E0AC305CF1E}"/>
                </a:ext>
              </a:extLst>
            </p:cNvPr>
            <p:cNvCxnSpPr/>
            <p:nvPr/>
          </p:nvCxnSpPr>
          <p:spPr>
            <a:xfrm>
              <a:off x="647700" y="476250"/>
              <a:ext cx="723900" cy="6762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 Box 43">
              <a:extLst>
                <a:ext uri="{FF2B5EF4-FFF2-40B4-BE49-F238E27FC236}">
                  <a16:creationId xmlns:a16="http://schemas.microsoft.com/office/drawing/2014/main" id="{B4A970FD-6819-4A20-9C1E-CC11CE2738DD}"/>
                </a:ext>
              </a:extLst>
            </p:cNvPr>
            <p:cNvSpPr txBox="1"/>
            <p:nvPr/>
          </p:nvSpPr>
          <p:spPr>
            <a:xfrm>
              <a:off x="-1" y="2238375"/>
              <a:ext cx="1538187"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Ballast weight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(4 x 19kg blocks)</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02DFD967-E24B-4C40-9555-2E7CFB789AD2}"/>
                </a:ext>
              </a:extLst>
            </p:cNvPr>
            <p:cNvCxnSpPr/>
            <p:nvPr/>
          </p:nvCxnSpPr>
          <p:spPr>
            <a:xfrm flipV="1">
              <a:off x="571500" y="1638300"/>
              <a:ext cx="723900" cy="6000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 Box 45">
              <a:extLst>
                <a:ext uri="{FF2B5EF4-FFF2-40B4-BE49-F238E27FC236}">
                  <a16:creationId xmlns:a16="http://schemas.microsoft.com/office/drawing/2014/main" id="{1C7AEC7B-8728-4032-9BE8-D6AA2E78B7DE}"/>
                </a:ext>
              </a:extLst>
            </p:cNvPr>
            <p:cNvSpPr txBox="1"/>
            <p:nvPr/>
          </p:nvSpPr>
          <p:spPr>
            <a:xfrm>
              <a:off x="2809875" y="2057400"/>
              <a:ext cx="1304925" cy="590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Base mooring frame</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203AAD57-1D18-4308-B1F5-1C2C20441331}"/>
                </a:ext>
              </a:extLst>
            </p:cNvPr>
            <p:cNvCxnSpPr/>
            <p:nvPr/>
          </p:nvCxnSpPr>
          <p:spPr>
            <a:xfrm flipH="1" flipV="1">
              <a:off x="2219325" y="1638300"/>
              <a:ext cx="1028699" cy="47624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000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111AE02-DCE9-44A3-A08B-61D862E9724F}"/>
              </a:ext>
            </a:extLst>
          </p:cNvPr>
          <p:cNvSpPr/>
          <p:nvPr/>
        </p:nvSpPr>
        <p:spPr>
          <a:xfrm>
            <a:off x="6688384" y="3001491"/>
            <a:ext cx="108000" cy="108000"/>
          </a:xfrm>
          <a:prstGeom prst="ellipse">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icture 30" descr="C:\Users\z2274090\Documents\Work\Projects\wrl2019016 Raro Outfall\Working Oceanographic\Field Work\Deployment 1 May 2019\Deployment 1 Photos\Day 2 Diving Photos\P5310918.JPG">
            <a:extLst>
              <a:ext uri="{FF2B5EF4-FFF2-40B4-BE49-F238E27FC236}">
                <a16:creationId xmlns:a16="http://schemas.microsoft.com/office/drawing/2014/main" id="{5BE54D17-CDCD-48E6-A39B-89A31186C01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4593" y="116632"/>
            <a:ext cx="2289451" cy="3053119"/>
          </a:xfrm>
          <a:prstGeom prst="rect">
            <a:avLst/>
          </a:prstGeom>
          <a:noFill/>
          <a:ln>
            <a:noFill/>
          </a:ln>
        </p:spPr>
      </p:pic>
      <p:pic>
        <p:nvPicPr>
          <p:cNvPr id="32" name="Picture 31" descr="C:\Users\z2274090\Documents\Work\Projects\wrl2019016 Raro Outfall\Working Oceanographic\Field Work\Deployment 1 May 2019\Deployment 1 Photos\Day 2 Diving Photos\P5310928.JPG">
            <a:extLst>
              <a:ext uri="{FF2B5EF4-FFF2-40B4-BE49-F238E27FC236}">
                <a16:creationId xmlns:a16="http://schemas.microsoft.com/office/drawing/2014/main" id="{B810719A-6626-4AA5-AD08-3DA086F26244}"/>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25786" y="116633"/>
            <a:ext cx="2231906" cy="3053119"/>
          </a:xfrm>
          <a:prstGeom prst="rect">
            <a:avLst/>
          </a:prstGeom>
          <a:noFill/>
          <a:ln>
            <a:noFill/>
          </a:ln>
        </p:spPr>
      </p:pic>
      <p:pic>
        <p:nvPicPr>
          <p:cNvPr id="33" name="Picture 32" descr="C:\Users\z2274090\Documents\Work\Projects\wrl2019016 Raro Outfall\Working Oceanographic\Field Work\Deployment 1 May 2019\Deployment 1 Photos\Day 2 Diving Photos\P5310924.JPG">
            <a:extLst>
              <a:ext uri="{FF2B5EF4-FFF2-40B4-BE49-F238E27FC236}">
                <a16:creationId xmlns:a16="http://schemas.microsoft.com/office/drawing/2014/main" id="{F5897485-60C6-449F-9EE8-BE08E12E8242}"/>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9522" y="3286383"/>
            <a:ext cx="4608171" cy="3454985"/>
          </a:xfrm>
          <a:prstGeom prst="rect">
            <a:avLst/>
          </a:prstGeom>
          <a:noFill/>
          <a:ln>
            <a:noFill/>
          </a:ln>
        </p:spPr>
      </p:pic>
      <p:sp>
        <p:nvSpPr>
          <p:cNvPr id="12" name="Text Box 16">
            <a:extLst>
              <a:ext uri="{FF2B5EF4-FFF2-40B4-BE49-F238E27FC236}">
                <a16:creationId xmlns:a16="http://schemas.microsoft.com/office/drawing/2014/main" id="{B9974DBC-6254-4970-A20D-E45037941E51}"/>
              </a:ext>
            </a:extLst>
          </p:cNvPr>
          <p:cNvSpPr txBox="1"/>
          <p:nvPr/>
        </p:nvSpPr>
        <p:spPr>
          <a:xfrm>
            <a:off x="11488282" y="260092"/>
            <a:ext cx="678013" cy="2680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Float buoy</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9C0A60CD-F7DC-458C-B376-90C30D0EC26B}"/>
              </a:ext>
            </a:extLst>
          </p:cNvPr>
          <p:cNvCxnSpPr>
            <a:cxnSpLocks/>
          </p:cNvCxnSpPr>
          <p:nvPr/>
        </p:nvCxnSpPr>
        <p:spPr>
          <a:xfrm flipH="1">
            <a:off x="10993618" y="452665"/>
            <a:ext cx="490044"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20">
            <a:extLst>
              <a:ext uri="{FF2B5EF4-FFF2-40B4-BE49-F238E27FC236}">
                <a16:creationId xmlns:a16="http://schemas.microsoft.com/office/drawing/2014/main" id="{E9127E30-E383-40FB-A6A3-A422F2ABDF75}"/>
              </a:ext>
            </a:extLst>
          </p:cNvPr>
          <p:cNvSpPr txBox="1"/>
          <p:nvPr/>
        </p:nvSpPr>
        <p:spPr>
          <a:xfrm>
            <a:off x="7187333" y="394134"/>
            <a:ext cx="788480" cy="488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RBR Duo</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B1CE0A5-3615-475A-894D-369F78FBE14F}"/>
              </a:ext>
            </a:extLst>
          </p:cNvPr>
          <p:cNvCxnSpPr/>
          <p:nvPr/>
        </p:nvCxnSpPr>
        <p:spPr>
          <a:xfrm>
            <a:off x="7627444" y="602531"/>
            <a:ext cx="599244" cy="5598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 Box 23">
            <a:extLst>
              <a:ext uri="{FF2B5EF4-FFF2-40B4-BE49-F238E27FC236}">
                <a16:creationId xmlns:a16="http://schemas.microsoft.com/office/drawing/2014/main" id="{62639BFF-0D36-43CE-BD0B-B7C7B729E17C}"/>
              </a:ext>
            </a:extLst>
          </p:cNvPr>
          <p:cNvSpPr txBox="1"/>
          <p:nvPr/>
        </p:nvSpPr>
        <p:spPr>
          <a:xfrm>
            <a:off x="6439112" y="2204218"/>
            <a:ext cx="1135411" cy="488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Ballast weight </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(3 x 60 kg)</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BF5E90DE-777C-4E9E-8015-F45525E84893}"/>
              </a:ext>
            </a:extLst>
          </p:cNvPr>
          <p:cNvCxnSpPr>
            <a:cxnSpLocks/>
          </p:cNvCxnSpPr>
          <p:nvPr/>
        </p:nvCxnSpPr>
        <p:spPr>
          <a:xfrm>
            <a:off x="7453979" y="2502767"/>
            <a:ext cx="911155" cy="24442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Text Box 16">
            <a:extLst>
              <a:ext uri="{FF2B5EF4-FFF2-40B4-BE49-F238E27FC236}">
                <a16:creationId xmlns:a16="http://schemas.microsoft.com/office/drawing/2014/main" id="{F2693324-A3D9-4240-A363-EC947B0EE716}"/>
              </a:ext>
            </a:extLst>
          </p:cNvPr>
          <p:cNvSpPr txBox="1"/>
          <p:nvPr/>
        </p:nvSpPr>
        <p:spPr>
          <a:xfrm>
            <a:off x="11483662" y="1347521"/>
            <a:ext cx="678013" cy="2680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Temp. loggers</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94BA9A2B-BBE6-485E-B498-02D39AA01D11}"/>
              </a:ext>
            </a:extLst>
          </p:cNvPr>
          <p:cNvCxnSpPr>
            <a:cxnSpLocks/>
          </p:cNvCxnSpPr>
          <p:nvPr/>
        </p:nvCxnSpPr>
        <p:spPr>
          <a:xfrm flipH="1" flipV="1">
            <a:off x="10920805" y="754355"/>
            <a:ext cx="562857" cy="72720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F15AD94-4B72-4D30-8CE7-DFFC661EE44D}"/>
              </a:ext>
            </a:extLst>
          </p:cNvPr>
          <p:cNvCxnSpPr>
            <a:cxnSpLocks/>
          </p:cNvCxnSpPr>
          <p:nvPr/>
        </p:nvCxnSpPr>
        <p:spPr>
          <a:xfrm flipH="1" flipV="1">
            <a:off x="10874935" y="1123852"/>
            <a:ext cx="578402" cy="41158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6D6CFF9-0590-427A-ADE2-88736D2C80AE}"/>
              </a:ext>
            </a:extLst>
          </p:cNvPr>
          <p:cNvCxnSpPr>
            <a:cxnSpLocks/>
          </p:cNvCxnSpPr>
          <p:nvPr/>
        </p:nvCxnSpPr>
        <p:spPr>
          <a:xfrm flipH="1" flipV="1">
            <a:off x="10890098" y="1437401"/>
            <a:ext cx="561053" cy="10957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A50BDC-CEC1-4485-91BF-A286BFA51CC9}"/>
              </a:ext>
            </a:extLst>
          </p:cNvPr>
          <p:cNvCxnSpPr>
            <a:cxnSpLocks/>
          </p:cNvCxnSpPr>
          <p:nvPr/>
        </p:nvCxnSpPr>
        <p:spPr>
          <a:xfrm flipH="1">
            <a:off x="10908532" y="1598193"/>
            <a:ext cx="542619" cy="69384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Text Box 20">
            <a:extLst>
              <a:ext uri="{FF2B5EF4-FFF2-40B4-BE49-F238E27FC236}">
                <a16:creationId xmlns:a16="http://schemas.microsoft.com/office/drawing/2014/main" id="{7E1B1D42-B89B-46B0-92AA-CDCB5774490F}"/>
              </a:ext>
            </a:extLst>
          </p:cNvPr>
          <p:cNvSpPr txBox="1"/>
          <p:nvPr/>
        </p:nvSpPr>
        <p:spPr>
          <a:xfrm>
            <a:off x="11346741" y="2684090"/>
            <a:ext cx="788480" cy="4888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400"/>
              </a:lnSpc>
              <a:spcAft>
                <a:spcPts val="0"/>
              </a:spcAft>
            </a:pPr>
            <a:r>
              <a:rPr lang="en-AU"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RBR Duo</a:t>
            </a:r>
            <a:endParaRPr lang="en-AU"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AE224B0F-9579-4B6B-BA76-CEEF63028E63}"/>
              </a:ext>
            </a:extLst>
          </p:cNvPr>
          <p:cNvCxnSpPr>
            <a:cxnSpLocks/>
          </p:cNvCxnSpPr>
          <p:nvPr/>
        </p:nvCxnSpPr>
        <p:spPr>
          <a:xfrm flipH="1">
            <a:off x="10890098" y="2825751"/>
            <a:ext cx="490044"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72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02BC-51FC-4F72-A587-B582AA40B6A5}"/>
              </a:ext>
            </a:extLst>
          </p:cNvPr>
          <p:cNvSpPr>
            <a:spLocks noGrp="1"/>
          </p:cNvSpPr>
          <p:nvPr>
            <p:ph type="title"/>
          </p:nvPr>
        </p:nvSpPr>
        <p:spPr/>
        <p:txBody>
          <a:bodyPr/>
          <a:lstStyle/>
          <a:p>
            <a:r>
              <a:rPr lang="en-US" spc="-20" dirty="0"/>
              <a:t>What do ocean observations have to do with wastewater?</a:t>
            </a:r>
            <a:endParaRPr lang="en-AU" spc="-20" dirty="0"/>
          </a:p>
        </p:txBody>
      </p:sp>
      <p:sp>
        <p:nvSpPr>
          <p:cNvPr id="3" name="Text Placeholder 2">
            <a:extLst>
              <a:ext uri="{FF2B5EF4-FFF2-40B4-BE49-F238E27FC236}">
                <a16:creationId xmlns:a16="http://schemas.microsoft.com/office/drawing/2014/main" id="{5D593DA5-54D3-4D7A-BDD5-855715CA5CBE}"/>
              </a:ext>
            </a:extLst>
          </p:cNvPr>
          <p:cNvSpPr>
            <a:spLocks noGrp="1"/>
          </p:cNvSpPr>
          <p:nvPr>
            <p:ph type="body" idx="10"/>
          </p:nvPr>
        </p:nvSpPr>
        <p:spPr/>
        <p:txBody>
          <a:bodyPr/>
          <a:lstStyle/>
          <a:p>
            <a:pPr>
              <a:spcBef>
                <a:spcPts val="0"/>
              </a:spcBef>
              <a:spcAft>
                <a:spcPts val="1200"/>
              </a:spcAft>
              <a:buFont typeface="Arial" panose="020B0604020202020204" pitchFamily="34" charset="0"/>
              <a:buChar char="•"/>
            </a:pPr>
            <a:r>
              <a:rPr lang="en-US" dirty="0"/>
              <a:t>Ocean outfalls are used in many countries within the region for disposal of treated (or not-so-treated) wastewater into the ocean. A quick search shows PNG, Fiji, FSM, American Samoa, Kiribati, RMI, Guam, Hawaii but likely others too. </a:t>
            </a:r>
          </a:p>
          <a:p>
            <a:pPr>
              <a:spcBef>
                <a:spcPts val="0"/>
              </a:spcBef>
              <a:spcAft>
                <a:spcPts val="1200"/>
              </a:spcAft>
              <a:buFont typeface="Arial" panose="020B0604020202020204" pitchFamily="34" charset="0"/>
              <a:buChar char="•"/>
            </a:pPr>
            <a:r>
              <a:rPr lang="en-US" dirty="0"/>
              <a:t>Evaluation of risks (environmental, health, recreational) and design of the sewage treatment infrastructure (treatment plant and ocean outfall) requires detailed numerical modelling of: </a:t>
            </a:r>
          </a:p>
          <a:p>
            <a:pPr lvl="3">
              <a:spcBef>
                <a:spcPts val="0"/>
              </a:spcBef>
              <a:spcAft>
                <a:spcPts val="1200"/>
              </a:spcAft>
              <a:buFont typeface="Wingdings" panose="05000000000000000000" pitchFamily="2" charset="2"/>
              <a:buChar char="Ø"/>
            </a:pPr>
            <a:r>
              <a:rPr lang="en-US" dirty="0"/>
              <a:t>Outfall hydraulics within the ocean around the outfall (near field zone);</a:t>
            </a:r>
          </a:p>
          <a:p>
            <a:pPr lvl="3">
              <a:spcBef>
                <a:spcPts val="0"/>
              </a:spcBef>
              <a:spcAft>
                <a:spcPts val="1200"/>
              </a:spcAft>
              <a:buFont typeface="Wingdings" panose="05000000000000000000" pitchFamily="2" charset="2"/>
              <a:buChar char="Ø"/>
            </a:pPr>
            <a:r>
              <a:rPr lang="en-US" dirty="0"/>
              <a:t>Wastewater plume dynamics (far field zone):</a:t>
            </a:r>
          </a:p>
          <a:p>
            <a:pPr lvl="4">
              <a:spcBef>
                <a:spcPts val="0"/>
              </a:spcBef>
              <a:spcAft>
                <a:spcPts val="1200"/>
              </a:spcAft>
            </a:pPr>
            <a:r>
              <a:rPr lang="en-US" dirty="0"/>
              <a:t>How the plume mixes and spreads;</a:t>
            </a:r>
          </a:p>
          <a:p>
            <a:pPr lvl="4">
              <a:spcBef>
                <a:spcPts val="0"/>
              </a:spcBef>
              <a:spcAft>
                <a:spcPts val="1200"/>
              </a:spcAft>
            </a:pPr>
            <a:r>
              <a:rPr lang="en-US" dirty="0"/>
              <a:t>Where the plume moves under different met-ocean conditions (how far, how close to coast etc.);</a:t>
            </a:r>
          </a:p>
          <a:p>
            <a:pPr lvl="4">
              <a:spcBef>
                <a:spcPts val="0"/>
              </a:spcBef>
              <a:spcAft>
                <a:spcPts val="1200"/>
              </a:spcAft>
            </a:pPr>
            <a:r>
              <a:rPr lang="en-US" dirty="0"/>
              <a:t>How much the wastewater is diluted within the surrounding ocean, and whether environmental receiving water quality targets are met;</a:t>
            </a:r>
          </a:p>
          <a:p>
            <a:pPr lvl="1">
              <a:spcBef>
                <a:spcPts val="0"/>
              </a:spcBef>
              <a:spcAft>
                <a:spcPts val="1200"/>
              </a:spcAft>
            </a:pPr>
            <a:r>
              <a:rPr lang="en-US" dirty="0"/>
              <a:t>Numerical modelling of outfall &amp; plume behavior is only as good as the calibration </a:t>
            </a:r>
            <a:r>
              <a:rPr lang="en-US" u="sng" dirty="0"/>
              <a:t>data</a:t>
            </a:r>
            <a:r>
              <a:rPr lang="en-US" dirty="0"/>
              <a:t> behind it.</a:t>
            </a:r>
          </a:p>
          <a:p>
            <a:pPr marL="809625" lvl="4" indent="0">
              <a:buNone/>
            </a:pPr>
            <a:endParaRPr lang="en-US" dirty="0"/>
          </a:p>
        </p:txBody>
      </p:sp>
    </p:spTree>
    <p:extLst>
      <p:ext uri="{BB962C8B-B14F-4D97-AF65-F5344CB8AC3E}">
        <p14:creationId xmlns:p14="http://schemas.microsoft.com/office/powerpoint/2010/main" val="295607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111AE02-DCE9-44A3-A08B-61D862E9724F}"/>
              </a:ext>
            </a:extLst>
          </p:cNvPr>
          <p:cNvSpPr/>
          <p:nvPr/>
        </p:nvSpPr>
        <p:spPr>
          <a:xfrm>
            <a:off x="6688384" y="3001491"/>
            <a:ext cx="108000" cy="108000"/>
          </a:xfrm>
          <a:prstGeom prst="ellipse">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4" name="Group 23">
            <a:extLst>
              <a:ext uri="{FF2B5EF4-FFF2-40B4-BE49-F238E27FC236}">
                <a16:creationId xmlns:a16="http://schemas.microsoft.com/office/drawing/2014/main" id="{62B0574D-0454-4AA7-83EB-CD4E4B7DDC46}"/>
              </a:ext>
            </a:extLst>
          </p:cNvPr>
          <p:cNvGrpSpPr/>
          <p:nvPr/>
        </p:nvGrpSpPr>
        <p:grpSpPr>
          <a:xfrm>
            <a:off x="7115943" y="1192097"/>
            <a:ext cx="5076056" cy="1733540"/>
            <a:chOff x="4067944" y="476672"/>
            <a:chExt cx="5076056" cy="1733540"/>
          </a:xfrm>
        </p:grpSpPr>
        <p:sp>
          <p:nvSpPr>
            <p:cNvPr id="25" name="Rectangle 24">
              <a:extLst>
                <a:ext uri="{FF2B5EF4-FFF2-40B4-BE49-F238E27FC236}">
                  <a16:creationId xmlns:a16="http://schemas.microsoft.com/office/drawing/2014/main" id="{216EB52E-3694-4D92-B5AC-1C4F5FD26B24}"/>
                </a:ext>
              </a:extLst>
            </p:cNvPr>
            <p:cNvSpPr/>
            <p:nvPr/>
          </p:nvSpPr>
          <p:spPr>
            <a:xfrm>
              <a:off x="4067944" y="476672"/>
              <a:ext cx="5076056" cy="173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descr="C:\Users\z2274090\Documents\Work\Projects\wrl2019016 Raro Outfall\Reporting\Figures\current-rose-high.png">
              <a:extLst>
                <a:ext uri="{FF2B5EF4-FFF2-40B4-BE49-F238E27FC236}">
                  <a16:creationId xmlns:a16="http://schemas.microsoft.com/office/drawing/2014/main" id="{7BD3B4DF-6A6C-44C0-97D0-A206A5EBD51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4120978" y="476672"/>
              <a:ext cx="1548890" cy="1733540"/>
            </a:xfrm>
            <a:prstGeom prst="rect">
              <a:avLst/>
            </a:prstGeom>
            <a:noFill/>
            <a:ln>
              <a:noFill/>
            </a:ln>
            <a:extLst>
              <a:ext uri="{53640926-AAD7-44D8-BBD7-CCE9431645EC}">
                <a14:shadowObscured xmlns:a14="http://schemas.microsoft.com/office/drawing/2010/main"/>
              </a:ext>
            </a:extLst>
          </p:spPr>
        </p:pic>
        <p:pic>
          <p:nvPicPr>
            <p:cNvPr id="27" name="Picture 26" descr="C:\Users\z2274090\Documents\Work\Projects\wrl2019016 Raro Outfall\Reporting\Figures\current-rose-mid.png">
              <a:extLst>
                <a:ext uri="{FF2B5EF4-FFF2-40B4-BE49-F238E27FC236}">
                  <a16:creationId xmlns:a16="http://schemas.microsoft.com/office/drawing/2014/main" id="{310E0BC8-4F34-42F4-8F2B-618E5A04D3AF}"/>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796136" y="476672"/>
              <a:ext cx="1586316" cy="1733539"/>
            </a:xfrm>
            <a:prstGeom prst="rect">
              <a:avLst/>
            </a:prstGeom>
            <a:noFill/>
            <a:ln>
              <a:noFill/>
            </a:ln>
            <a:extLst>
              <a:ext uri="{53640926-AAD7-44D8-BBD7-CCE9431645EC}">
                <a14:shadowObscured xmlns:a14="http://schemas.microsoft.com/office/drawing/2010/main"/>
              </a:ext>
            </a:extLst>
          </p:spPr>
        </p:pic>
        <p:pic>
          <p:nvPicPr>
            <p:cNvPr id="28" name="Picture 27" descr="C:\Users\z2274090\Documents\Work\Projects\wrl2019016 Raro Outfall\Reporting\Figures\current-rose-low.png">
              <a:extLst>
                <a:ext uri="{FF2B5EF4-FFF2-40B4-BE49-F238E27FC236}">
                  <a16:creationId xmlns:a16="http://schemas.microsoft.com/office/drawing/2014/main" id="{BB6AAD42-D724-4428-9C33-F8ACB46186D6}"/>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7480115" y="476672"/>
              <a:ext cx="1571648" cy="1733539"/>
            </a:xfrm>
            <a:prstGeom prst="rect">
              <a:avLst/>
            </a:prstGeom>
            <a:noFill/>
            <a:ln>
              <a:noFill/>
            </a:ln>
            <a:extLst>
              <a:ext uri="{53640926-AAD7-44D8-BBD7-CCE9431645EC}">
                <a14:shadowObscured xmlns:a14="http://schemas.microsoft.com/office/drawing/2010/main"/>
              </a:ext>
            </a:extLst>
          </p:spPr>
        </p:pic>
      </p:grpSp>
      <p:pic>
        <p:nvPicPr>
          <p:cNvPr id="29" name="Picture 28">
            <a:extLst>
              <a:ext uri="{FF2B5EF4-FFF2-40B4-BE49-F238E27FC236}">
                <a16:creationId xmlns:a16="http://schemas.microsoft.com/office/drawing/2014/main" id="{F31EBC59-C2DC-4358-9712-271EAE17AE48}"/>
              </a:ext>
            </a:extLst>
          </p:cNvPr>
          <p:cNvPicPr/>
          <p:nvPr/>
        </p:nvPicPr>
        <p:blipFill>
          <a:blip r:embed="rId7" cstate="screen">
            <a:extLst>
              <a:ext uri="{28A0092B-C50C-407E-A947-70E740481C1C}">
                <a14:useLocalDpi xmlns:a14="http://schemas.microsoft.com/office/drawing/2010/main"/>
              </a:ext>
            </a:extLst>
          </a:blip>
          <a:stretch>
            <a:fillRect/>
          </a:stretch>
        </p:blipFill>
        <p:spPr bwMode="auto">
          <a:xfrm>
            <a:off x="7115943" y="2992297"/>
            <a:ext cx="5076057" cy="3047320"/>
          </a:xfrm>
          <a:prstGeom prst="rect">
            <a:avLst/>
          </a:prstGeom>
          <a:noFill/>
          <a:ln>
            <a:noFill/>
          </a:ln>
        </p:spPr>
      </p:pic>
      <p:sp>
        <p:nvSpPr>
          <p:cNvPr id="30" name="Text Placeholder 2">
            <a:extLst>
              <a:ext uri="{FF2B5EF4-FFF2-40B4-BE49-F238E27FC236}">
                <a16:creationId xmlns:a16="http://schemas.microsoft.com/office/drawing/2014/main" id="{92BCCDFA-F567-42D8-AD8F-531CEC968E13}"/>
              </a:ext>
            </a:extLst>
          </p:cNvPr>
          <p:cNvSpPr txBox="1">
            <a:spLocks/>
          </p:cNvSpPr>
          <p:nvPr/>
        </p:nvSpPr>
        <p:spPr>
          <a:xfrm>
            <a:off x="7203233" y="803733"/>
            <a:ext cx="4881930" cy="5376645"/>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95000"/>
                  </a:schemeClr>
                </a:solidFill>
              </a:rPr>
              <a:t>Current profiles through depth and current direction</a:t>
            </a:r>
          </a:p>
          <a:p>
            <a:endParaRPr lang="en-AU" dirty="0">
              <a:solidFill>
                <a:schemeClr val="bg1">
                  <a:lumMod val="95000"/>
                </a:schemeClr>
              </a:solidFill>
            </a:endParaRPr>
          </a:p>
          <a:p>
            <a:pPr>
              <a:buFont typeface="+mj-lt"/>
              <a:buAutoNum type="arabicPeriod"/>
            </a:pPr>
            <a:endParaRPr lang="en-AU" dirty="0">
              <a:solidFill>
                <a:schemeClr val="bg1">
                  <a:lumMod val="95000"/>
                </a:schemeClr>
              </a:solidFill>
            </a:endParaRPr>
          </a:p>
        </p:txBody>
      </p:sp>
    </p:spTree>
    <p:extLst>
      <p:ext uri="{BB962C8B-B14F-4D97-AF65-F5344CB8AC3E}">
        <p14:creationId xmlns:p14="http://schemas.microsoft.com/office/powerpoint/2010/main" val="2316269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111AE02-DCE9-44A3-A08B-61D862E9724F}"/>
              </a:ext>
            </a:extLst>
          </p:cNvPr>
          <p:cNvSpPr/>
          <p:nvPr/>
        </p:nvSpPr>
        <p:spPr>
          <a:xfrm>
            <a:off x="6688384" y="3001491"/>
            <a:ext cx="108000" cy="108000"/>
          </a:xfrm>
          <a:prstGeom prst="ellipse">
            <a:avLst/>
          </a:prstGeom>
          <a:solidFill>
            <a:srgbClr val="00B050">
              <a:alpha val="8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Placeholder 2">
            <a:extLst>
              <a:ext uri="{FF2B5EF4-FFF2-40B4-BE49-F238E27FC236}">
                <a16:creationId xmlns:a16="http://schemas.microsoft.com/office/drawing/2014/main" id="{92BCCDFA-F567-42D8-AD8F-531CEC968E13}"/>
              </a:ext>
            </a:extLst>
          </p:cNvPr>
          <p:cNvSpPr txBox="1">
            <a:spLocks/>
          </p:cNvSpPr>
          <p:nvPr/>
        </p:nvSpPr>
        <p:spPr>
          <a:xfrm>
            <a:off x="7352491" y="4892"/>
            <a:ext cx="4881930" cy="333516"/>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95000"/>
                  </a:schemeClr>
                </a:solidFill>
              </a:rPr>
              <a:t>Water temp. profiles through depth and time</a:t>
            </a:r>
          </a:p>
          <a:p>
            <a:endParaRPr lang="en-AU" dirty="0">
              <a:solidFill>
                <a:schemeClr val="bg1">
                  <a:lumMod val="95000"/>
                </a:schemeClr>
              </a:solidFill>
            </a:endParaRPr>
          </a:p>
          <a:p>
            <a:pPr>
              <a:buFont typeface="+mj-lt"/>
              <a:buAutoNum type="arabicPeriod"/>
            </a:pPr>
            <a:endParaRPr lang="en-AU" dirty="0">
              <a:solidFill>
                <a:schemeClr val="bg1">
                  <a:lumMod val="95000"/>
                </a:schemeClr>
              </a:solidFill>
            </a:endParaRPr>
          </a:p>
        </p:txBody>
      </p:sp>
      <p:pic>
        <p:nvPicPr>
          <p:cNvPr id="16" name="Picture 15">
            <a:extLst>
              <a:ext uri="{FF2B5EF4-FFF2-40B4-BE49-F238E27FC236}">
                <a16:creationId xmlns:a16="http://schemas.microsoft.com/office/drawing/2014/main" id="{67A4AD9F-22A7-4392-9838-145BE9A2857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469942" y="381560"/>
            <a:ext cx="4513674" cy="3021723"/>
          </a:xfrm>
          <a:prstGeom prst="rect">
            <a:avLst/>
          </a:prstGeom>
          <a:noFill/>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645FE0B-6A81-460F-9551-186659247F1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9943" y="3821207"/>
            <a:ext cx="4513673" cy="2945084"/>
          </a:xfrm>
          <a:prstGeom prst="rect">
            <a:avLst/>
          </a:prstGeom>
          <a:noFill/>
        </p:spPr>
      </p:pic>
      <p:sp>
        <p:nvSpPr>
          <p:cNvPr id="10" name="Text Placeholder 2">
            <a:extLst>
              <a:ext uri="{FF2B5EF4-FFF2-40B4-BE49-F238E27FC236}">
                <a16:creationId xmlns:a16="http://schemas.microsoft.com/office/drawing/2014/main" id="{1977CF93-88FB-4A50-923B-66C8366B7263}"/>
              </a:ext>
            </a:extLst>
          </p:cNvPr>
          <p:cNvSpPr txBox="1">
            <a:spLocks/>
          </p:cNvSpPr>
          <p:nvPr/>
        </p:nvSpPr>
        <p:spPr>
          <a:xfrm>
            <a:off x="7352491" y="3487691"/>
            <a:ext cx="4881930" cy="333516"/>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95000"/>
                  </a:schemeClr>
                </a:solidFill>
              </a:rPr>
              <a:t>Wave height and period</a:t>
            </a:r>
          </a:p>
          <a:p>
            <a:endParaRPr lang="en-AU" dirty="0">
              <a:solidFill>
                <a:schemeClr val="bg1">
                  <a:lumMod val="95000"/>
                </a:schemeClr>
              </a:solidFill>
            </a:endParaRPr>
          </a:p>
          <a:p>
            <a:pPr>
              <a:buFont typeface="+mj-lt"/>
              <a:buAutoNum type="arabicPeriod"/>
            </a:pPr>
            <a:endParaRPr lang="en-AU" dirty="0">
              <a:solidFill>
                <a:schemeClr val="bg1">
                  <a:lumMod val="95000"/>
                </a:schemeClr>
              </a:solidFill>
            </a:endParaRPr>
          </a:p>
        </p:txBody>
      </p:sp>
    </p:spTree>
    <p:extLst>
      <p:ext uri="{BB962C8B-B14F-4D97-AF65-F5344CB8AC3E}">
        <p14:creationId xmlns:p14="http://schemas.microsoft.com/office/powerpoint/2010/main" val="3804016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02BC-51FC-4F72-A587-B582AA40B6A5}"/>
              </a:ext>
            </a:extLst>
          </p:cNvPr>
          <p:cNvSpPr>
            <a:spLocks noGrp="1"/>
          </p:cNvSpPr>
          <p:nvPr>
            <p:ph type="title"/>
          </p:nvPr>
        </p:nvSpPr>
        <p:spPr/>
        <p:txBody>
          <a:bodyPr/>
          <a:lstStyle/>
          <a:p>
            <a:r>
              <a:rPr lang="en-US" spc="-20" dirty="0"/>
              <a:t>Challenges? There’s always a few </a:t>
            </a:r>
            <a:r>
              <a:rPr lang="en-US" spc="-20" dirty="0">
                <a:sym typeface="Wingdings" panose="05000000000000000000" pitchFamily="2" charset="2"/>
              </a:rPr>
              <a:t></a:t>
            </a:r>
            <a:endParaRPr lang="en-AU" spc="-20" dirty="0"/>
          </a:p>
        </p:txBody>
      </p:sp>
      <p:pic>
        <p:nvPicPr>
          <p:cNvPr id="6" name="Picture 5">
            <a:extLst>
              <a:ext uri="{FF2B5EF4-FFF2-40B4-BE49-F238E27FC236}">
                <a16:creationId xmlns:a16="http://schemas.microsoft.com/office/drawing/2014/main" id="{71C57EA7-0FE3-4D82-8229-1CB5802A6F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8419" y="876600"/>
            <a:ext cx="4984913" cy="3738685"/>
          </a:xfrm>
          <a:prstGeom prst="rect">
            <a:avLst/>
          </a:prstGeom>
        </p:spPr>
      </p:pic>
      <p:pic>
        <p:nvPicPr>
          <p:cNvPr id="7" name="Picture 6">
            <a:extLst>
              <a:ext uri="{FF2B5EF4-FFF2-40B4-BE49-F238E27FC236}">
                <a16:creationId xmlns:a16="http://schemas.microsoft.com/office/drawing/2014/main" id="{D593CFB9-6294-4BDB-BF43-B65EC4F293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186875" y="1414700"/>
            <a:ext cx="4304806" cy="3228605"/>
          </a:xfrm>
          <a:prstGeom prst="rect">
            <a:avLst/>
          </a:prstGeom>
        </p:spPr>
      </p:pic>
      <p:pic>
        <p:nvPicPr>
          <p:cNvPr id="9" name="Picture 8">
            <a:extLst>
              <a:ext uri="{FF2B5EF4-FFF2-40B4-BE49-F238E27FC236}">
                <a16:creationId xmlns:a16="http://schemas.microsoft.com/office/drawing/2014/main" id="{9B8E94A8-958C-49BF-BEF0-4ED1C8FED03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4367" y="876600"/>
            <a:ext cx="3228605" cy="4303016"/>
          </a:xfrm>
          <a:prstGeom prst="rect">
            <a:avLst/>
          </a:prstGeom>
          <a:noFill/>
          <a:ln>
            <a:noFill/>
          </a:ln>
        </p:spPr>
      </p:pic>
    </p:spTree>
    <p:extLst>
      <p:ext uri="{BB962C8B-B14F-4D97-AF65-F5344CB8AC3E}">
        <p14:creationId xmlns:p14="http://schemas.microsoft.com/office/powerpoint/2010/main" val="937965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9B30-A4EE-4ED2-B87D-CA62F2ED7351}"/>
              </a:ext>
            </a:extLst>
          </p:cNvPr>
          <p:cNvSpPr>
            <a:spLocks noGrp="1"/>
          </p:cNvSpPr>
          <p:nvPr>
            <p:ph type="title"/>
          </p:nvPr>
        </p:nvSpPr>
        <p:spPr/>
        <p:txBody>
          <a:bodyPr/>
          <a:lstStyle/>
          <a:p>
            <a:r>
              <a:rPr lang="en-US" dirty="0"/>
              <a:t>Acknowledgements</a:t>
            </a:r>
            <a:endParaRPr lang="en-AU" dirty="0"/>
          </a:p>
        </p:txBody>
      </p:sp>
      <p:sp>
        <p:nvSpPr>
          <p:cNvPr id="3" name="Text Placeholder 2">
            <a:extLst>
              <a:ext uri="{FF2B5EF4-FFF2-40B4-BE49-F238E27FC236}">
                <a16:creationId xmlns:a16="http://schemas.microsoft.com/office/drawing/2014/main" id="{C018FA3F-1635-45A8-96A9-308E84BF9F26}"/>
              </a:ext>
            </a:extLst>
          </p:cNvPr>
          <p:cNvSpPr>
            <a:spLocks noGrp="1"/>
          </p:cNvSpPr>
          <p:nvPr>
            <p:ph type="body" idx="10"/>
          </p:nvPr>
        </p:nvSpPr>
        <p:spPr>
          <a:xfrm>
            <a:off x="624418" y="980729"/>
            <a:ext cx="6578816" cy="4655957"/>
          </a:xfrm>
        </p:spPr>
        <p:txBody>
          <a:bodyPr/>
          <a:lstStyle/>
          <a:p>
            <a:pPr marL="285750" indent="-285750">
              <a:buFont typeface="Arial" panose="020B0604020202020204" pitchFamily="34" charset="0"/>
              <a:buChar char="•"/>
            </a:pPr>
            <a:r>
              <a:rPr lang="en-US" dirty="0"/>
              <a:t>This work was undertaken under the </a:t>
            </a:r>
            <a:r>
              <a:rPr lang="en-US" i="1" dirty="0"/>
              <a:t>Mei Te </a:t>
            </a:r>
            <a:r>
              <a:rPr lang="en-US" i="1" dirty="0" err="1"/>
              <a:t>Vai</a:t>
            </a:r>
            <a:r>
              <a:rPr lang="en-US" i="1" dirty="0"/>
              <a:t> Ki Te </a:t>
            </a:r>
            <a:r>
              <a:rPr lang="en-US" i="1" dirty="0" err="1"/>
              <a:t>Vai</a:t>
            </a:r>
            <a:r>
              <a:rPr lang="en-US" dirty="0"/>
              <a:t> project with the Cook Islands Government;</a:t>
            </a:r>
          </a:p>
          <a:p>
            <a:pPr marL="285750" indent="-285750">
              <a:buFont typeface="Arial" panose="020B0604020202020204" pitchFamily="34" charset="0"/>
              <a:buChar char="•"/>
            </a:pPr>
            <a:r>
              <a:rPr lang="en-US" dirty="0"/>
              <a:t>Fieldwork activities were supported by the awesome team at MMR;</a:t>
            </a:r>
          </a:p>
          <a:p>
            <a:pPr marL="285750" indent="-285750">
              <a:buFont typeface="Arial" panose="020B0604020202020204" pitchFamily="34" charset="0"/>
              <a:buChar char="•"/>
            </a:pPr>
            <a:r>
              <a:rPr lang="en-US" dirty="0" err="1"/>
              <a:t>Reelaxing</a:t>
            </a:r>
            <a:r>
              <a:rPr lang="en-US" dirty="0"/>
              <a:t> </a:t>
            </a:r>
            <a:r>
              <a:rPr lang="en-US" dirty="0" err="1"/>
              <a:t>Raro</a:t>
            </a:r>
            <a:r>
              <a:rPr lang="en-US" dirty="0"/>
              <a:t> provided a fieldwork vessel and muscles to help with equipment deployment;</a:t>
            </a:r>
          </a:p>
          <a:p>
            <a:pPr marL="285750" indent="-285750">
              <a:buFont typeface="Arial" panose="020B0604020202020204" pitchFamily="34" charset="0"/>
              <a:buChar char="•"/>
            </a:pPr>
            <a:r>
              <a:rPr lang="en-US" dirty="0"/>
              <a:t>Oceanographic Field Services assisted for Phase 2 data collection;</a:t>
            </a:r>
            <a:endParaRPr lang="en-AU" dirty="0"/>
          </a:p>
        </p:txBody>
      </p:sp>
      <p:pic>
        <p:nvPicPr>
          <p:cNvPr id="4" name="Picture 3">
            <a:extLst>
              <a:ext uri="{FF2B5EF4-FFF2-40B4-BE49-F238E27FC236}">
                <a16:creationId xmlns:a16="http://schemas.microsoft.com/office/drawing/2014/main" id="{14876DBB-B8F6-412D-BBC9-FF61D238FE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07086" y="120690"/>
            <a:ext cx="4664651" cy="3426866"/>
          </a:xfrm>
          <a:prstGeom prst="rect">
            <a:avLst/>
          </a:prstGeom>
        </p:spPr>
      </p:pic>
      <p:pic>
        <p:nvPicPr>
          <p:cNvPr id="5" name="Picture 4">
            <a:extLst>
              <a:ext uri="{FF2B5EF4-FFF2-40B4-BE49-F238E27FC236}">
                <a16:creationId xmlns:a16="http://schemas.microsoft.com/office/drawing/2014/main" id="{B374CB90-ED8C-4DCF-84BF-524E4D964C96}"/>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1290" y="3596862"/>
            <a:ext cx="3140447" cy="3140447"/>
          </a:xfrm>
          <a:prstGeom prst="rect">
            <a:avLst/>
          </a:prstGeom>
          <a:noFill/>
          <a:ln>
            <a:noFill/>
          </a:ln>
        </p:spPr>
      </p:pic>
      <p:pic>
        <p:nvPicPr>
          <p:cNvPr id="7" name="Picture 6" descr="A boat in the water&#10;&#10;Description automatically generated with low confidence">
            <a:extLst>
              <a:ext uri="{FF2B5EF4-FFF2-40B4-BE49-F238E27FC236}">
                <a16:creationId xmlns:a16="http://schemas.microsoft.com/office/drawing/2014/main" id="{F6CA2987-5FCC-473D-90EB-9CAB42F200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8514" y="3596863"/>
            <a:ext cx="5968482" cy="3147442"/>
          </a:xfrm>
          <a:prstGeom prst="rect">
            <a:avLst/>
          </a:prstGeom>
        </p:spPr>
      </p:pic>
    </p:spTree>
    <p:extLst>
      <p:ext uri="{BB962C8B-B14F-4D97-AF65-F5344CB8AC3E}">
        <p14:creationId xmlns:p14="http://schemas.microsoft.com/office/powerpoint/2010/main" val="2248866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Field Investigation 1-Feb 2018\03_eBee RTK\20180206 Muri South\3 Photos\raw\ER-01-08386_0178\ER-01-08386_0178_0077.JPG">
            <a:extLst>
              <a:ext uri="{FF2B5EF4-FFF2-40B4-BE49-F238E27FC236}">
                <a16:creationId xmlns:a16="http://schemas.microsoft.com/office/drawing/2014/main" id="{E6D25A6F-C10B-4BAE-84D2-3BB0639EA9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33"/>
          <a:stretch/>
        </p:blipFill>
        <p:spPr bwMode="auto">
          <a:xfrm rot="10800000">
            <a:off x="-65314" y="0"/>
            <a:ext cx="13805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149AEBC-152A-4584-939E-4E50E0F3823E}"/>
              </a:ext>
            </a:extLst>
          </p:cNvPr>
          <p:cNvSpPr>
            <a:spLocks noGrp="1"/>
          </p:cNvSpPr>
          <p:nvPr>
            <p:ph type="title"/>
          </p:nvPr>
        </p:nvSpPr>
        <p:spPr>
          <a:xfrm>
            <a:off x="-1" y="2248679"/>
            <a:ext cx="13240139" cy="1045028"/>
          </a:xfrm>
          <a:solidFill>
            <a:schemeClr val="bg1">
              <a:alpha val="50000"/>
            </a:schemeClr>
          </a:solidFill>
        </p:spPr>
        <p:txBody>
          <a:bodyPr anchor="ctr"/>
          <a:lstStyle/>
          <a:p>
            <a:r>
              <a:rPr lang="en-US" dirty="0"/>
              <a:t>Thank you</a:t>
            </a:r>
          </a:p>
        </p:txBody>
      </p:sp>
      <p:pic>
        <p:nvPicPr>
          <p:cNvPr id="9" name="Picture 8" descr="A screenshot of a cell phone&#10;&#10;Description automatically generated">
            <a:extLst>
              <a:ext uri="{FF2B5EF4-FFF2-40B4-BE49-F238E27FC236}">
                <a16:creationId xmlns:a16="http://schemas.microsoft.com/office/drawing/2014/main" id="{B65ABB74-A657-4DC2-8DC0-E9B1B697D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800" y="5716799"/>
            <a:ext cx="1560710" cy="1247363"/>
          </a:xfrm>
          <a:prstGeom prst="rect">
            <a:avLst/>
          </a:prstGeom>
        </p:spPr>
      </p:pic>
    </p:spTree>
    <p:extLst>
      <p:ext uri="{BB962C8B-B14F-4D97-AF65-F5344CB8AC3E}">
        <p14:creationId xmlns:p14="http://schemas.microsoft.com/office/powerpoint/2010/main" val="28705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37528E-1123-4B08-BE9F-8E1CE8BA1A9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EDC02BC-51FC-4F72-A587-B582AA40B6A5}"/>
              </a:ext>
            </a:extLst>
          </p:cNvPr>
          <p:cNvSpPr>
            <a:spLocks noGrp="1"/>
          </p:cNvSpPr>
          <p:nvPr>
            <p:ph type="title"/>
          </p:nvPr>
        </p:nvSpPr>
        <p:spPr/>
        <p:txBody>
          <a:bodyPr/>
          <a:lstStyle/>
          <a:p>
            <a:r>
              <a:rPr lang="en-US" spc="-20" dirty="0"/>
              <a:t>What do ocean observations have to do with wastewater?</a:t>
            </a:r>
            <a:endParaRPr lang="en-AU" spc="-20" dirty="0"/>
          </a:p>
        </p:txBody>
      </p:sp>
      <p:pic>
        <p:nvPicPr>
          <p:cNvPr id="7" name="Picture 6">
            <a:extLst>
              <a:ext uri="{FF2B5EF4-FFF2-40B4-BE49-F238E27FC236}">
                <a16:creationId xmlns:a16="http://schemas.microsoft.com/office/drawing/2014/main" id="{7E432CA5-0B94-48A3-A421-EF0B644989D1}"/>
              </a:ext>
            </a:extLst>
          </p:cNvPr>
          <p:cNvPicPr>
            <a:picLocks noChangeAspect="1"/>
          </p:cNvPicPr>
          <p:nvPr/>
        </p:nvPicPr>
        <p:blipFill>
          <a:blip r:embed="rId2"/>
          <a:stretch>
            <a:fillRect/>
          </a:stretch>
        </p:blipFill>
        <p:spPr>
          <a:xfrm>
            <a:off x="1068300" y="876600"/>
            <a:ext cx="10085033" cy="5891459"/>
          </a:xfrm>
          <a:prstGeom prst="rect">
            <a:avLst/>
          </a:prstGeom>
        </p:spPr>
      </p:pic>
    </p:spTree>
    <p:extLst>
      <p:ext uri="{BB962C8B-B14F-4D97-AF65-F5344CB8AC3E}">
        <p14:creationId xmlns:p14="http://schemas.microsoft.com/office/powerpoint/2010/main" val="75315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02BC-51FC-4F72-A587-B582AA40B6A5}"/>
              </a:ext>
            </a:extLst>
          </p:cNvPr>
          <p:cNvSpPr>
            <a:spLocks noGrp="1"/>
          </p:cNvSpPr>
          <p:nvPr>
            <p:ph type="title"/>
          </p:nvPr>
        </p:nvSpPr>
        <p:spPr/>
        <p:txBody>
          <a:bodyPr/>
          <a:lstStyle/>
          <a:p>
            <a:r>
              <a:rPr lang="en-US" spc="-20" dirty="0"/>
              <a:t>What do ocean observations have to do with wastewater?</a:t>
            </a:r>
            <a:endParaRPr lang="en-AU" spc="-20" dirty="0"/>
          </a:p>
        </p:txBody>
      </p:sp>
      <p:sp>
        <p:nvSpPr>
          <p:cNvPr id="5" name="Text Placeholder 4">
            <a:extLst>
              <a:ext uri="{FF2B5EF4-FFF2-40B4-BE49-F238E27FC236}">
                <a16:creationId xmlns:a16="http://schemas.microsoft.com/office/drawing/2014/main" id="{548BF715-234C-49E8-90DA-125E05355512}"/>
              </a:ext>
            </a:extLst>
          </p:cNvPr>
          <p:cNvSpPr>
            <a:spLocks noGrp="1"/>
          </p:cNvSpPr>
          <p:nvPr>
            <p:ph type="body" idx="10"/>
          </p:nvPr>
        </p:nvSpPr>
        <p:spPr>
          <a:xfrm>
            <a:off x="7938577" y="2202023"/>
            <a:ext cx="4125603" cy="3434663"/>
          </a:xfrm>
        </p:spPr>
        <p:txBody>
          <a:bodyPr/>
          <a:lstStyle/>
          <a:p>
            <a:pPr marL="0" indent="0"/>
            <a:r>
              <a:rPr lang="en-US" dirty="0"/>
              <a:t>Met-ocean parameters dictate outfall plume mixing and behavior:</a:t>
            </a:r>
          </a:p>
          <a:p>
            <a:pPr>
              <a:buFont typeface="Arial" panose="020B0604020202020204" pitchFamily="34" charset="0"/>
              <a:buChar char="•"/>
            </a:pPr>
            <a:r>
              <a:rPr lang="en-US" dirty="0"/>
              <a:t>Ocean currents and current profile;</a:t>
            </a:r>
          </a:p>
          <a:p>
            <a:pPr>
              <a:buFont typeface="Arial" panose="020B0604020202020204" pitchFamily="34" charset="0"/>
              <a:buChar char="•"/>
            </a:pPr>
            <a:r>
              <a:rPr lang="en-US" dirty="0"/>
              <a:t>Ocean temp and temp profile;</a:t>
            </a:r>
          </a:p>
          <a:p>
            <a:pPr>
              <a:buFont typeface="Arial" panose="020B0604020202020204" pitchFamily="34" charset="0"/>
              <a:buChar char="•"/>
            </a:pPr>
            <a:r>
              <a:rPr lang="en-US" dirty="0"/>
              <a:t>Salinity &amp; density;</a:t>
            </a:r>
          </a:p>
          <a:p>
            <a:pPr>
              <a:buFont typeface="Arial" panose="020B0604020202020204" pitchFamily="34" charset="0"/>
              <a:buChar char="•"/>
            </a:pPr>
            <a:r>
              <a:rPr lang="en-US" dirty="0"/>
              <a:t>Waves;</a:t>
            </a:r>
          </a:p>
          <a:p>
            <a:pPr>
              <a:buFont typeface="Arial" panose="020B0604020202020204" pitchFamily="34" charset="0"/>
              <a:buChar char="•"/>
            </a:pPr>
            <a:r>
              <a:rPr lang="en-US" dirty="0"/>
              <a:t>Wind.</a:t>
            </a:r>
            <a:endParaRPr lang="en-AU" dirty="0"/>
          </a:p>
        </p:txBody>
      </p:sp>
      <p:pic>
        <p:nvPicPr>
          <p:cNvPr id="6" name="Picture 5" descr="Image result for outfall near field far field diagram">
            <a:extLst>
              <a:ext uri="{FF2B5EF4-FFF2-40B4-BE49-F238E27FC236}">
                <a16:creationId xmlns:a16="http://schemas.microsoft.com/office/drawing/2014/main" id="{D29177B9-87BF-4C65-81F3-759FAD855FB5}"/>
              </a:ext>
            </a:extLst>
          </p:cNvPr>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bwMode="auto">
          <a:xfrm>
            <a:off x="624416" y="2202023"/>
            <a:ext cx="7124439" cy="2964603"/>
          </a:xfrm>
          <a:prstGeom prst="rect">
            <a:avLst/>
          </a:prstGeom>
          <a:noFill/>
          <a:ln>
            <a:noFill/>
          </a:ln>
          <a:extLst>
            <a:ext uri="{53640926-AAD7-44D8-BBD7-CCE9431645EC}">
              <a14:shadowObscured xmlns:a14="http://schemas.microsoft.com/office/drawing/2010/main"/>
            </a:ext>
          </a:extLst>
        </p:spPr>
      </p:pic>
      <p:sp>
        <p:nvSpPr>
          <p:cNvPr id="3" name="Freeform: Shape 2">
            <a:extLst>
              <a:ext uri="{FF2B5EF4-FFF2-40B4-BE49-F238E27FC236}">
                <a16:creationId xmlns:a16="http://schemas.microsoft.com/office/drawing/2014/main" id="{7FCF55EF-EF57-4552-A819-04541CE80AFE}"/>
              </a:ext>
            </a:extLst>
          </p:cNvPr>
          <p:cNvSpPr/>
          <p:nvPr/>
        </p:nvSpPr>
        <p:spPr>
          <a:xfrm>
            <a:off x="1035698" y="2715208"/>
            <a:ext cx="1586204" cy="1847461"/>
          </a:xfrm>
          <a:custGeom>
            <a:avLst/>
            <a:gdLst>
              <a:gd name="connsiteX0" fmla="*/ 0 w 1586204"/>
              <a:gd name="connsiteY0" fmla="*/ 1847461 h 1847461"/>
              <a:gd name="connsiteX1" fmla="*/ 858416 w 1586204"/>
              <a:gd name="connsiteY1" fmla="*/ 1287625 h 1847461"/>
              <a:gd name="connsiteX2" fmla="*/ 1427584 w 1586204"/>
              <a:gd name="connsiteY2" fmla="*/ 410547 h 1847461"/>
              <a:gd name="connsiteX3" fmla="*/ 1586204 w 1586204"/>
              <a:gd name="connsiteY3" fmla="*/ 0 h 1847461"/>
            </a:gdLst>
            <a:ahLst/>
            <a:cxnLst>
              <a:cxn ang="0">
                <a:pos x="connsiteX0" y="connsiteY0"/>
              </a:cxn>
              <a:cxn ang="0">
                <a:pos x="connsiteX1" y="connsiteY1"/>
              </a:cxn>
              <a:cxn ang="0">
                <a:pos x="connsiteX2" y="connsiteY2"/>
              </a:cxn>
              <a:cxn ang="0">
                <a:pos x="connsiteX3" y="connsiteY3"/>
              </a:cxn>
            </a:cxnLst>
            <a:rect l="l" t="t" r="r" b="b"/>
            <a:pathLst>
              <a:path w="1586204" h="1847461">
                <a:moveTo>
                  <a:pt x="0" y="1847461"/>
                </a:moveTo>
                <a:cubicBezTo>
                  <a:pt x="310242" y="1687286"/>
                  <a:pt x="620485" y="1527111"/>
                  <a:pt x="858416" y="1287625"/>
                </a:cubicBezTo>
                <a:cubicBezTo>
                  <a:pt x="1096347" y="1048139"/>
                  <a:pt x="1306286" y="625151"/>
                  <a:pt x="1427584" y="410547"/>
                </a:cubicBezTo>
                <a:cubicBezTo>
                  <a:pt x="1548882" y="195943"/>
                  <a:pt x="1567543" y="97971"/>
                  <a:pt x="1586204" y="0"/>
                </a:cubicBezTo>
              </a:path>
            </a:pathLst>
          </a:custGeom>
          <a:noFill/>
          <a:ln w="19050">
            <a:solidFill>
              <a:srgbClr val="080808"/>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Straight Arrow Connector 30">
            <a:extLst>
              <a:ext uri="{FF2B5EF4-FFF2-40B4-BE49-F238E27FC236}">
                <a16:creationId xmlns:a16="http://schemas.microsoft.com/office/drawing/2014/main" id="{CC5F2B10-689E-4334-B680-0B26ACBFC65B}"/>
              </a:ext>
            </a:extLst>
          </p:cNvPr>
          <p:cNvCxnSpPr>
            <a:cxnSpLocks/>
          </p:cNvCxnSpPr>
          <p:nvPr/>
        </p:nvCxnSpPr>
        <p:spPr>
          <a:xfrm flipV="1">
            <a:off x="1477347" y="3337255"/>
            <a:ext cx="0" cy="447872"/>
          </a:xfrm>
          <a:prstGeom prst="straightConnector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E17D422F-8838-4A2C-8413-ED6DFC9C6DBF}"/>
              </a:ext>
            </a:extLst>
          </p:cNvPr>
          <p:cNvSpPr/>
          <p:nvPr/>
        </p:nvSpPr>
        <p:spPr>
          <a:xfrm>
            <a:off x="1954805" y="4051042"/>
            <a:ext cx="171065" cy="171065"/>
          </a:xfrm>
          <a:prstGeom prst="arc">
            <a:avLst>
              <a:gd name="adj1" fmla="val 16200000"/>
              <a:gd name="adj2" fmla="val 1157968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0" name="Arc 39">
            <a:extLst>
              <a:ext uri="{FF2B5EF4-FFF2-40B4-BE49-F238E27FC236}">
                <a16:creationId xmlns:a16="http://schemas.microsoft.com/office/drawing/2014/main" id="{31BA3067-DFBC-42F0-8F5B-6726C91096C5}"/>
              </a:ext>
            </a:extLst>
          </p:cNvPr>
          <p:cNvSpPr/>
          <p:nvPr/>
        </p:nvSpPr>
        <p:spPr>
          <a:xfrm>
            <a:off x="2228502" y="3777344"/>
            <a:ext cx="171065" cy="171065"/>
          </a:xfrm>
          <a:prstGeom prst="arc">
            <a:avLst>
              <a:gd name="adj1" fmla="val 16200000"/>
              <a:gd name="adj2" fmla="val 1157968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1" name="Arc 40">
            <a:extLst>
              <a:ext uri="{FF2B5EF4-FFF2-40B4-BE49-F238E27FC236}">
                <a16:creationId xmlns:a16="http://schemas.microsoft.com/office/drawing/2014/main" id="{EFEA502F-2ABC-4190-B54D-9DCF737F0E95}"/>
              </a:ext>
            </a:extLst>
          </p:cNvPr>
          <p:cNvSpPr/>
          <p:nvPr/>
        </p:nvSpPr>
        <p:spPr>
          <a:xfrm>
            <a:off x="2450837" y="3513259"/>
            <a:ext cx="171065" cy="171065"/>
          </a:xfrm>
          <a:prstGeom prst="arc">
            <a:avLst>
              <a:gd name="adj1" fmla="val 16200000"/>
              <a:gd name="adj2" fmla="val 1157968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2" name="Arc 41">
            <a:extLst>
              <a:ext uri="{FF2B5EF4-FFF2-40B4-BE49-F238E27FC236}">
                <a16:creationId xmlns:a16="http://schemas.microsoft.com/office/drawing/2014/main" id="{33B7A007-BD22-40DE-8EEB-D369E2C2CAD9}"/>
              </a:ext>
            </a:extLst>
          </p:cNvPr>
          <p:cNvSpPr/>
          <p:nvPr/>
        </p:nvSpPr>
        <p:spPr>
          <a:xfrm>
            <a:off x="2686325" y="3251722"/>
            <a:ext cx="171065" cy="171065"/>
          </a:xfrm>
          <a:prstGeom prst="arc">
            <a:avLst>
              <a:gd name="adj1" fmla="val 16200000"/>
              <a:gd name="adj2" fmla="val 1157968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43" name="Straight Arrow Connector 42">
            <a:extLst>
              <a:ext uri="{FF2B5EF4-FFF2-40B4-BE49-F238E27FC236}">
                <a16:creationId xmlns:a16="http://schemas.microsoft.com/office/drawing/2014/main" id="{820631E8-0289-49A4-A80B-85E9A715DCD0}"/>
              </a:ext>
            </a:extLst>
          </p:cNvPr>
          <p:cNvCxnSpPr>
            <a:cxnSpLocks/>
          </p:cNvCxnSpPr>
          <p:nvPr/>
        </p:nvCxnSpPr>
        <p:spPr>
          <a:xfrm>
            <a:off x="1733733" y="2503717"/>
            <a:ext cx="4077132" cy="0"/>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F177A35-6DE7-4B5E-9185-6D445AD09523}"/>
              </a:ext>
            </a:extLst>
          </p:cNvPr>
          <p:cNvCxnSpPr>
            <a:cxnSpLocks/>
          </p:cNvCxnSpPr>
          <p:nvPr/>
        </p:nvCxnSpPr>
        <p:spPr>
          <a:xfrm flipV="1">
            <a:off x="3635829"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19B0AD-EC9F-452A-A658-D0048E2F2BD5}"/>
              </a:ext>
            </a:extLst>
          </p:cNvPr>
          <p:cNvCxnSpPr>
            <a:cxnSpLocks/>
          </p:cNvCxnSpPr>
          <p:nvPr/>
        </p:nvCxnSpPr>
        <p:spPr>
          <a:xfrm flipV="1">
            <a:off x="3881535"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B46B2F7-EB22-49AC-8A44-63A33B3CBD1C}"/>
              </a:ext>
            </a:extLst>
          </p:cNvPr>
          <p:cNvCxnSpPr>
            <a:cxnSpLocks/>
          </p:cNvCxnSpPr>
          <p:nvPr/>
        </p:nvCxnSpPr>
        <p:spPr>
          <a:xfrm flipV="1">
            <a:off x="4108580"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EE32C1-397D-4A3C-9F04-19AE5C7EF643}"/>
              </a:ext>
            </a:extLst>
          </p:cNvPr>
          <p:cNvCxnSpPr>
            <a:cxnSpLocks/>
          </p:cNvCxnSpPr>
          <p:nvPr/>
        </p:nvCxnSpPr>
        <p:spPr>
          <a:xfrm flipV="1">
            <a:off x="4316964"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6187751-4BFA-4446-8F38-E7976DEA3194}"/>
              </a:ext>
            </a:extLst>
          </p:cNvPr>
          <p:cNvCxnSpPr>
            <a:cxnSpLocks/>
          </p:cNvCxnSpPr>
          <p:nvPr/>
        </p:nvCxnSpPr>
        <p:spPr>
          <a:xfrm flipV="1">
            <a:off x="4506687"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1058DC3-010B-4128-8E7F-5A0FBDC5E797}"/>
              </a:ext>
            </a:extLst>
          </p:cNvPr>
          <p:cNvCxnSpPr>
            <a:cxnSpLocks/>
          </p:cNvCxnSpPr>
          <p:nvPr/>
        </p:nvCxnSpPr>
        <p:spPr>
          <a:xfrm flipV="1">
            <a:off x="4696410" y="2715208"/>
            <a:ext cx="0" cy="279919"/>
          </a:xfrm>
          <a:prstGeom prst="straightConnector1">
            <a:avLst/>
          </a:prstGeom>
          <a:ln>
            <a:solidFill>
              <a:srgbClr val="08080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B87C023-B3F7-4237-AFD7-BD0F446723FF}"/>
              </a:ext>
            </a:extLst>
          </p:cNvPr>
          <p:cNvSpPr txBox="1"/>
          <p:nvPr/>
        </p:nvSpPr>
        <p:spPr>
          <a:xfrm>
            <a:off x="826420" y="3436353"/>
            <a:ext cx="907313" cy="249675"/>
          </a:xfrm>
          <a:prstGeom prst="rect">
            <a:avLst/>
          </a:prstGeom>
        </p:spPr>
        <p:txBody>
          <a:bodyPr wrap="square" lIns="36000" tIns="36000" rIns="36000" bIns="36000"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150" b="1" i="0" u="none" strike="noStrike" kern="1200" cap="none" spc="0" normalizeH="0" baseline="0" noProof="0" dirty="0">
                <a:ln>
                  <a:noFill/>
                </a:ln>
                <a:solidFill>
                  <a:schemeClr val="tx1"/>
                </a:solidFill>
                <a:effectLst/>
                <a:uLnTx/>
                <a:uFillTx/>
                <a:latin typeface="Sommet bold"/>
                <a:ea typeface="+mn-ea"/>
                <a:cs typeface="+mn-cs"/>
              </a:rPr>
              <a:t>Buoyancy</a:t>
            </a:r>
            <a:endParaRPr kumimoji="0" lang="en-AU" sz="115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52" name="TextBox 51">
            <a:extLst>
              <a:ext uri="{FF2B5EF4-FFF2-40B4-BE49-F238E27FC236}">
                <a16:creationId xmlns:a16="http://schemas.microsoft.com/office/drawing/2014/main" id="{6C7792C4-768D-4FAC-8C62-AD9F469F8A3C}"/>
              </a:ext>
            </a:extLst>
          </p:cNvPr>
          <p:cNvSpPr txBox="1"/>
          <p:nvPr/>
        </p:nvSpPr>
        <p:spPr>
          <a:xfrm>
            <a:off x="2498359" y="3726728"/>
            <a:ext cx="907313" cy="462040"/>
          </a:xfrm>
          <a:prstGeom prst="rect">
            <a:avLst/>
          </a:prstGeom>
        </p:spPr>
        <p:txBody>
          <a:bodyPr wrap="square" lIns="36000" tIns="36000" rIns="36000" bIns="36000"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150" b="1" i="0" u="none" strike="noStrike" kern="1200" cap="none" spc="0" normalizeH="0" baseline="0" noProof="0" dirty="0">
                <a:ln>
                  <a:noFill/>
                </a:ln>
                <a:solidFill>
                  <a:schemeClr val="tx1"/>
                </a:solidFill>
                <a:effectLst/>
                <a:uLnTx/>
                <a:uFillTx/>
                <a:latin typeface="Sommet bold"/>
                <a:ea typeface="+mn-ea"/>
                <a:cs typeface="+mn-cs"/>
              </a:rPr>
              <a:t>Turbulence</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US" sz="1150" b="1" dirty="0">
                <a:latin typeface="Sommet bold"/>
                <a:ea typeface="+mn-ea"/>
                <a:cs typeface="+mn-cs"/>
              </a:rPr>
              <a:t>Entrainment</a:t>
            </a:r>
            <a:endParaRPr kumimoji="0" lang="en-AU" sz="115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53" name="TextBox 52">
            <a:extLst>
              <a:ext uri="{FF2B5EF4-FFF2-40B4-BE49-F238E27FC236}">
                <a16:creationId xmlns:a16="http://schemas.microsoft.com/office/drawing/2014/main" id="{1F45CD7B-C4A1-489B-882C-2DC879D17000}"/>
              </a:ext>
            </a:extLst>
          </p:cNvPr>
          <p:cNvSpPr txBox="1"/>
          <p:nvPr/>
        </p:nvSpPr>
        <p:spPr>
          <a:xfrm>
            <a:off x="3494534" y="2985980"/>
            <a:ext cx="1497345" cy="249675"/>
          </a:xfrm>
          <a:prstGeom prst="rect">
            <a:avLst/>
          </a:prstGeom>
        </p:spPr>
        <p:txBody>
          <a:bodyPr wrap="square" lIns="36000" tIns="36000" rIns="36000" bIns="36000"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150" b="1" i="0" u="none" strike="noStrike" kern="1200" cap="none" spc="0" normalizeH="0" baseline="0" noProof="0" dirty="0">
                <a:ln>
                  <a:noFill/>
                </a:ln>
                <a:solidFill>
                  <a:schemeClr val="tx1"/>
                </a:solidFill>
                <a:effectLst/>
                <a:uLnTx/>
                <a:uFillTx/>
                <a:latin typeface="Sommet bold"/>
                <a:ea typeface="+mn-ea"/>
                <a:cs typeface="+mn-cs"/>
              </a:rPr>
              <a:t>Diffusion &amp; </a:t>
            </a:r>
            <a:r>
              <a:rPr lang="en-US" sz="1150" b="1" dirty="0">
                <a:latin typeface="Sommet bold"/>
                <a:ea typeface="+mn-ea"/>
                <a:cs typeface="+mn-cs"/>
              </a:rPr>
              <a:t>Dispersion</a:t>
            </a:r>
            <a:endParaRPr kumimoji="0" lang="en-AU" sz="1150" b="1" i="0" u="none" strike="noStrike" kern="1200" cap="none" spc="0" normalizeH="0" baseline="0" noProof="0" dirty="0">
              <a:ln>
                <a:noFill/>
              </a:ln>
              <a:solidFill>
                <a:schemeClr val="tx1"/>
              </a:solidFill>
              <a:effectLst/>
              <a:uLnTx/>
              <a:uFillTx/>
              <a:latin typeface="Sommet bold"/>
              <a:ea typeface="+mn-ea"/>
              <a:cs typeface="+mn-cs"/>
            </a:endParaRPr>
          </a:p>
        </p:txBody>
      </p:sp>
      <p:sp>
        <p:nvSpPr>
          <p:cNvPr id="54" name="TextBox 53">
            <a:extLst>
              <a:ext uri="{FF2B5EF4-FFF2-40B4-BE49-F238E27FC236}">
                <a16:creationId xmlns:a16="http://schemas.microsoft.com/office/drawing/2014/main" id="{0A5B6CAB-F972-43B0-A91C-35AAB10AB65B}"/>
              </a:ext>
            </a:extLst>
          </p:cNvPr>
          <p:cNvSpPr txBox="1"/>
          <p:nvPr/>
        </p:nvSpPr>
        <p:spPr>
          <a:xfrm>
            <a:off x="2771857" y="2243494"/>
            <a:ext cx="1567542" cy="249675"/>
          </a:xfrm>
          <a:prstGeom prst="rect">
            <a:avLst/>
          </a:prstGeom>
        </p:spPr>
        <p:txBody>
          <a:bodyPr wrap="square" lIns="36000" tIns="36000" rIns="36000" bIns="36000"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150" b="1" i="0" u="none" strike="noStrike" kern="1200" cap="none" spc="0" normalizeH="0" baseline="0" noProof="0" dirty="0">
                <a:ln>
                  <a:noFill/>
                </a:ln>
                <a:solidFill>
                  <a:schemeClr val="tx1"/>
                </a:solidFill>
                <a:effectLst/>
                <a:uLnTx/>
                <a:uFillTx/>
                <a:latin typeface="Sommet bold"/>
                <a:ea typeface="+mn-ea"/>
                <a:cs typeface="+mn-cs"/>
              </a:rPr>
              <a:t>Convection &amp; Advection</a:t>
            </a:r>
            <a:endParaRPr kumimoji="0" lang="en-AU" sz="1150" b="1" i="0" u="none" strike="noStrike" kern="1200" cap="none" spc="0" normalizeH="0" baseline="0" noProof="0" dirty="0">
              <a:ln>
                <a:noFill/>
              </a:ln>
              <a:solidFill>
                <a:schemeClr val="tx1"/>
              </a:solidFill>
              <a:effectLst/>
              <a:uLnTx/>
              <a:uFillTx/>
              <a:latin typeface="Sommet bold"/>
              <a:ea typeface="+mn-ea"/>
              <a:cs typeface="+mn-cs"/>
            </a:endParaRPr>
          </a:p>
        </p:txBody>
      </p:sp>
    </p:spTree>
    <p:extLst>
      <p:ext uri="{BB962C8B-B14F-4D97-AF65-F5344CB8AC3E}">
        <p14:creationId xmlns:p14="http://schemas.microsoft.com/office/powerpoint/2010/main" val="243786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967A39-12D8-401A-8DC1-D3C78D192C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1" y="0"/>
            <a:ext cx="12469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CB19CF3-BBCE-4B43-8368-6777C4A9E436}"/>
              </a:ext>
            </a:extLst>
          </p:cNvPr>
          <p:cNvSpPr/>
          <p:nvPr/>
        </p:nvSpPr>
        <p:spPr>
          <a:xfrm>
            <a:off x="0" y="0"/>
            <a:ext cx="12469090" cy="6858000"/>
          </a:xfrm>
          <a:prstGeom prst="rect">
            <a:avLst/>
          </a:prstGeom>
          <a:gradFill flip="none" rotWithShape="1">
            <a:gsLst>
              <a:gs pos="0">
                <a:schemeClr val="bg1"/>
              </a:gs>
              <a:gs pos="27000">
                <a:srgbClr val="FFFFFF"/>
              </a:gs>
              <a:gs pos="41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EDC02BC-51FC-4F72-A587-B582AA40B6A5}"/>
              </a:ext>
            </a:extLst>
          </p:cNvPr>
          <p:cNvSpPr>
            <a:spLocks noGrp="1"/>
          </p:cNvSpPr>
          <p:nvPr>
            <p:ph type="title"/>
          </p:nvPr>
        </p:nvSpPr>
        <p:spPr/>
        <p:txBody>
          <a:bodyPr/>
          <a:lstStyle/>
          <a:p>
            <a:r>
              <a:rPr lang="en-US" dirty="0"/>
              <a:t>Oceanographic investigations - Rarotonga</a:t>
            </a:r>
            <a:endParaRPr lang="en-AU" dirty="0"/>
          </a:p>
        </p:txBody>
      </p:sp>
      <p:sp>
        <p:nvSpPr>
          <p:cNvPr id="3" name="Text Placeholder 2">
            <a:extLst>
              <a:ext uri="{FF2B5EF4-FFF2-40B4-BE49-F238E27FC236}">
                <a16:creationId xmlns:a16="http://schemas.microsoft.com/office/drawing/2014/main" id="{5D593DA5-54D3-4D7A-BDD5-855715CA5CBE}"/>
              </a:ext>
            </a:extLst>
          </p:cNvPr>
          <p:cNvSpPr>
            <a:spLocks noGrp="1"/>
          </p:cNvSpPr>
          <p:nvPr>
            <p:ph type="body" idx="10"/>
          </p:nvPr>
        </p:nvSpPr>
        <p:spPr/>
        <p:txBody>
          <a:bodyPr/>
          <a:lstStyle/>
          <a:p>
            <a:pPr>
              <a:buFont typeface="Arial" panose="020B0604020202020204" pitchFamily="34" charset="0"/>
              <a:buChar char="•"/>
            </a:pPr>
            <a:r>
              <a:rPr lang="en-US" dirty="0"/>
              <a:t>Reticulation and treatment of wastewater is needed for the Muri catchment in Rarotonga, to improve the health of Muri Lagoon which is currently impacted by excess nutrients, predominantly from onsite wastewater systems;</a:t>
            </a:r>
          </a:p>
          <a:p>
            <a:pPr>
              <a:buFont typeface="Arial" panose="020B0604020202020204" pitchFamily="34" charset="0"/>
              <a:buChar char="•"/>
            </a:pPr>
            <a:r>
              <a:rPr lang="en-US" dirty="0"/>
              <a:t>Disposal of treated wastewater via an ocean outfall is one of several options under consideration (though not the preferred option).</a:t>
            </a:r>
          </a:p>
        </p:txBody>
      </p:sp>
    </p:spTree>
    <p:extLst>
      <p:ext uri="{BB962C8B-B14F-4D97-AF65-F5344CB8AC3E}">
        <p14:creationId xmlns:p14="http://schemas.microsoft.com/office/powerpoint/2010/main" val="249894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52168" y="0"/>
            <a:ext cx="1294416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D80959EE-F8AD-4D10-92A2-5E22061C0624}"/>
              </a:ext>
            </a:extLst>
          </p:cNvPr>
          <p:cNvSpPr txBox="1">
            <a:spLocks/>
          </p:cNvSpPr>
          <p:nvPr/>
        </p:nvSpPr>
        <p:spPr>
          <a:xfrm>
            <a:off x="7203233" y="803733"/>
            <a:ext cx="4627984" cy="5376645"/>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95000"/>
                  </a:schemeClr>
                </a:solidFill>
              </a:rPr>
              <a:t>Oceanographic investigations were required to: </a:t>
            </a:r>
          </a:p>
          <a:p>
            <a:pPr>
              <a:buFont typeface="Arial" panose="020B0604020202020204" pitchFamily="34" charset="0"/>
              <a:buChar char="•"/>
            </a:pPr>
            <a:r>
              <a:rPr lang="en-US" dirty="0">
                <a:solidFill>
                  <a:schemeClr val="bg1">
                    <a:lumMod val="95000"/>
                  </a:schemeClr>
                </a:solidFill>
              </a:rPr>
              <a:t>Assess the potential viability of the outfall wastewater disposal option;</a:t>
            </a:r>
          </a:p>
          <a:p>
            <a:pPr>
              <a:buFont typeface="Arial" panose="020B0604020202020204" pitchFamily="34" charset="0"/>
              <a:buChar char="•"/>
            </a:pPr>
            <a:r>
              <a:rPr lang="en-US" dirty="0">
                <a:solidFill>
                  <a:schemeClr val="bg1">
                    <a:lumMod val="95000"/>
                  </a:schemeClr>
                </a:solidFill>
              </a:rPr>
              <a:t>Evaluate environmental, health and recreational risks;</a:t>
            </a:r>
          </a:p>
          <a:p>
            <a:pPr>
              <a:buFont typeface="Arial" panose="020B0604020202020204" pitchFamily="34" charset="0"/>
              <a:buChar char="•"/>
            </a:pPr>
            <a:r>
              <a:rPr lang="en-US" dirty="0">
                <a:solidFill>
                  <a:schemeClr val="bg1">
                    <a:lumMod val="95000"/>
                  </a:schemeClr>
                </a:solidFill>
              </a:rPr>
              <a:t>Inform concept design of the treatment plant and outfall (location, size, treatment level etc.)</a:t>
            </a:r>
          </a:p>
          <a:p>
            <a:endParaRPr lang="en-AU" dirty="0">
              <a:solidFill>
                <a:schemeClr val="bg1">
                  <a:lumMod val="95000"/>
                </a:schemeClr>
              </a:solidFill>
            </a:endParaRPr>
          </a:p>
          <a:p>
            <a:pPr marL="0" indent="0"/>
            <a:r>
              <a:rPr lang="en-AU" dirty="0">
                <a:solidFill>
                  <a:schemeClr val="bg1">
                    <a:lumMod val="95000"/>
                  </a:schemeClr>
                </a:solidFill>
              </a:rPr>
              <a:t>Two phases of oceanographic data collection have been undertaken so far:</a:t>
            </a:r>
          </a:p>
          <a:p>
            <a:pPr>
              <a:buFont typeface="+mj-lt"/>
              <a:buAutoNum type="arabicPeriod"/>
            </a:pPr>
            <a:r>
              <a:rPr lang="en-AU" dirty="0">
                <a:solidFill>
                  <a:schemeClr val="bg1">
                    <a:lumMod val="95000"/>
                  </a:schemeClr>
                </a:solidFill>
              </a:rPr>
              <a:t>Dye tracer and current profiling investigations for four locations (one-time deployment)</a:t>
            </a:r>
          </a:p>
          <a:p>
            <a:pPr>
              <a:buFont typeface="+mj-lt"/>
              <a:buAutoNum type="arabicPeriod"/>
            </a:pPr>
            <a:r>
              <a:rPr lang="en-AU" dirty="0">
                <a:solidFill>
                  <a:schemeClr val="bg1">
                    <a:lumMod val="95000"/>
                  </a:schemeClr>
                </a:solidFill>
              </a:rPr>
              <a:t>Monitoring of waves, current profile, temperature profile for potential outfall location (4-month deployment)</a:t>
            </a:r>
          </a:p>
          <a:p>
            <a:pPr>
              <a:buFont typeface="+mj-lt"/>
              <a:buAutoNum type="arabicPeriod"/>
            </a:pPr>
            <a:endParaRPr lang="en-AU" dirty="0">
              <a:solidFill>
                <a:schemeClr val="bg1">
                  <a:lumMod val="95000"/>
                </a:schemeClr>
              </a:solidFill>
            </a:endParaRPr>
          </a:p>
        </p:txBody>
      </p:sp>
      <p:sp>
        <p:nvSpPr>
          <p:cNvPr id="7" name="Freeform: Shape 6">
            <a:extLst>
              <a:ext uri="{FF2B5EF4-FFF2-40B4-BE49-F238E27FC236}">
                <a16:creationId xmlns:a16="http://schemas.microsoft.com/office/drawing/2014/main" id="{10F6A9EE-493B-4E95-BDB9-D44BE7DA3763}"/>
              </a:ext>
            </a:extLst>
          </p:cNvPr>
          <p:cNvSpPr/>
          <p:nvPr/>
        </p:nvSpPr>
        <p:spPr>
          <a:xfrm>
            <a:off x="5505061" y="3685592"/>
            <a:ext cx="746449" cy="1371600"/>
          </a:xfrm>
          <a:custGeom>
            <a:avLst/>
            <a:gdLst>
              <a:gd name="connsiteX0" fmla="*/ 737119 w 746449"/>
              <a:gd name="connsiteY0" fmla="*/ 0 h 1371600"/>
              <a:gd name="connsiteX1" fmla="*/ 578498 w 746449"/>
              <a:gd name="connsiteY1" fmla="*/ 55984 h 1371600"/>
              <a:gd name="connsiteX2" fmla="*/ 503853 w 746449"/>
              <a:gd name="connsiteY2" fmla="*/ 289249 h 1371600"/>
              <a:gd name="connsiteX3" fmla="*/ 457200 w 746449"/>
              <a:gd name="connsiteY3" fmla="*/ 438539 h 1371600"/>
              <a:gd name="connsiteX4" fmla="*/ 354563 w 746449"/>
              <a:gd name="connsiteY4" fmla="*/ 559837 h 1371600"/>
              <a:gd name="connsiteX5" fmla="*/ 279919 w 746449"/>
              <a:gd name="connsiteY5" fmla="*/ 569167 h 1371600"/>
              <a:gd name="connsiteX6" fmla="*/ 251927 w 746449"/>
              <a:gd name="connsiteY6" fmla="*/ 718457 h 1371600"/>
              <a:gd name="connsiteX7" fmla="*/ 205274 w 746449"/>
              <a:gd name="connsiteY7" fmla="*/ 783771 h 1371600"/>
              <a:gd name="connsiteX8" fmla="*/ 83976 w 746449"/>
              <a:gd name="connsiteY8" fmla="*/ 905069 h 1371600"/>
              <a:gd name="connsiteX9" fmla="*/ 55984 w 746449"/>
              <a:gd name="connsiteY9" fmla="*/ 989045 h 1371600"/>
              <a:gd name="connsiteX10" fmla="*/ 9331 w 746449"/>
              <a:gd name="connsiteY10" fmla="*/ 1054359 h 1371600"/>
              <a:gd name="connsiteX11" fmla="*/ 0 w 746449"/>
              <a:gd name="connsiteY11" fmla="*/ 1082351 h 1371600"/>
              <a:gd name="connsiteX12" fmla="*/ 55984 w 746449"/>
              <a:gd name="connsiteY12" fmla="*/ 1240971 h 1371600"/>
              <a:gd name="connsiteX13" fmla="*/ 167951 w 746449"/>
              <a:gd name="connsiteY13" fmla="*/ 1371600 h 1371600"/>
              <a:gd name="connsiteX14" fmla="*/ 289249 w 746449"/>
              <a:gd name="connsiteY14" fmla="*/ 1324947 h 1371600"/>
              <a:gd name="connsiteX15" fmla="*/ 335902 w 746449"/>
              <a:gd name="connsiteY15" fmla="*/ 1268963 h 1371600"/>
              <a:gd name="connsiteX16" fmla="*/ 373225 w 746449"/>
              <a:gd name="connsiteY16" fmla="*/ 1194318 h 1371600"/>
              <a:gd name="connsiteX17" fmla="*/ 401217 w 746449"/>
              <a:gd name="connsiteY17" fmla="*/ 1129004 h 1371600"/>
              <a:gd name="connsiteX18" fmla="*/ 475861 w 746449"/>
              <a:gd name="connsiteY18" fmla="*/ 1054359 h 1371600"/>
              <a:gd name="connsiteX19" fmla="*/ 513184 w 746449"/>
              <a:gd name="connsiteY19" fmla="*/ 961053 h 1371600"/>
              <a:gd name="connsiteX20" fmla="*/ 531845 w 746449"/>
              <a:gd name="connsiteY20" fmla="*/ 877077 h 1371600"/>
              <a:gd name="connsiteX21" fmla="*/ 569168 w 746449"/>
              <a:gd name="connsiteY21" fmla="*/ 783771 h 1371600"/>
              <a:gd name="connsiteX22" fmla="*/ 569168 w 746449"/>
              <a:gd name="connsiteY22" fmla="*/ 783771 h 1371600"/>
              <a:gd name="connsiteX23" fmla="*/ 625151 w 746449"/>
              <a:gd name="connsiteY23" fmla="*/ 681135 h 1371600"/>
              <a:gd name="connsiteX24" fmla="*/ 625151 w 746449"/>
              <a:gd name="connsiteY24" fmla="*/ 681135 h 1371600"/>
              <a:gd name="connsiteX25" fmla="*/ 709127 w 746449"/>
              <a:gd name="connsiteY25" fmla="*/ 597159 h 1371600"/>
              <a:gd name="connsiteX26" fmla="*/ 746449 w 746449"/>
              <a:gd name="connsiteY26" fmla="*/ 541175 h 1371600"/>
              <a:gd name="connsiteX27" fmla="*/ 746449 w 746449"/>
              <a:gd name="connsiteY27" fmla="*/ 457200 h 1371600"/>
              <a:gd name="connsiteX28" fmla="*/ 727788 w 746449"/>
              <a:gd name="connsiteY28" fmla="*/ 373224 h 1371600"/>
              <a:gd name="connsiteX29" fmla="*/ 690466 w 746449"/>
              <a:gd name="connsiteY29" fmla="*/ 317241 h 1371600"/>
              <a:gd name="connsiteX30" fmla="*/ 681135 w 746449"/>
              <a:gd name="connsiteY30" fmla="*/ 233265 h 1371600"/>
              <a:gd name="connsiteX31" fmla="*/ 681135 w 746449"/>
              <a:gd name="connsiteY31" fmla="*/ 139959 h 1371600"/>
              <a:gd name="connsiteX32" fmla="*/ 699796 w 746449"/>
              <a:gd name="connsiteY32" fmla="*/ 65314 h 1371600"/>
              <a:gd name="connsiteX33" fmla="*/ 737119 w 746449"/>
              <a:gd name="connsiteY33"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6449" h="1371600">
                <a:moveTo>
                  <a:pt x="737119" y="0"/>
                </a:moveTo>
                <a:lnTo>
                  <a:pt x="578498" y="55984"/>
                </a:lnTo>
                <a:lnTo>
                  <a:pt x="503853" y="289249"/>
                </a:lnTo>
                <a:lnTo>
                  <a:pt x="457200" y="438539"/>
                </a:lnTo>
                <a:lnTo>
                  <a:pt x="354563" y="559837"/>
                </a:lnTo>
                <a:lnTo>
                  <a:pt x="279919" y="569167"/>
                </a:lnTo>
                <a:lnTo>
                  <a:pt x="251927" y="718457"/>
                </a:lnTo>
                <a:lnTo>
                  <a:pt x="205274" y="783771"/>
                </a:lnTo>
                <a:lnTo>
                  <a:pt x="83976" y="905069"/>
                </a:lnTo>
                <a:lnTo>
                  <a:pt x="55984" y="989045"/>
                </a:lnTo>
                <a:lnTo>
                  <a:pt x="9331" y="1054359"/>
                </a:lnTo>
                <a:lnTo>
                  <a:pt x="0" y="1082351"/>
                </a:lnTo>
                <a:lnTo>
                  <a:pt x="55984" y="1240971"/>
                </a:lnTo>
                <a:lnTo>
                  <a:pt x="167951" y="1371600"/>
                </a:lnTo>
                <a:lnTo>
                  <a:pt x="289249" y="1324947"/>
                </a:lnTo>
                <a:lnTo>
                  <a:pt x="335902" y="1268963"/>
                </a:lnTo>
                <a:lnTo>
                  <a:pt x="373225" y="1194318"/>
                </a:lnTo>
                <a:lnTo>
                  <a:pt x="401217" y="1129004"/>
                </a:lnTo>
                <a:lnTo>
                  <a:pt x="475861" y="1054359"/>
                </a:lnTo>
                <a:lnTo>
                  <a:pt x="513184" y="961053"/>
                </a:lnTo>
                <a:lnTo>
                  <a:pt x="531845" y="877077"/>
                </a:lnTo>
                <a:lnTo>
                  <a:pt x="569168" y="783771"/>
                </a:lnTo>
                <a:lnTo>
                  <a:pt x="569168" y="783771"/>
                </a:lnTo>
                <a:lnTo>
                  <a:pt x="625151" y="681135"/>
                </a:lnTo>
                <a:lnTo>
                  <a:pt x="625151" y="681135"/>
                </a:lnTo>
                <a:lnTo>
                  <a:pt x="709127" y="597159"/>
                </a:lnTo>
                <a:lnTo>
                  <a:pt x="746449" y="541175"/>
                </a:lnTo>
                <a:lnTo>
                  <a:pt x="746449" y="457200"/>
                </a:lnTo>
                <a:lnTo>
                  <a:pt x="727788" y="373224"/>
                </a:lnTo>
                <a:lnTo>
                  <a:pt x="690466" y="317241"/>
                </a:lnTo>
                <a:lnTo>
                  <a:pt x="681135" y="233265"/>
                </a:lnTo>
                <a:lnTo>
                  <a:pt x="681135" y="139959"/>
                </a:lnTo>
                <a:lnTo>
                  <a:pt x="699796" y="65314"/>
                </a:lnTo>
                <a:lnTo>
                  <a:pt x="737119" y="0"/>
                </a:lnTo>
                <a:close/>
              </a:path>
            </a:pathLst>
          </a:custGeom>
          <a:solidFill>
            <a:schemeClr val="bg2">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Shape 9">
            <a:extLst>
              <a:ext uri="{FF2B5EF4-FFF2-40B4-BE49-F238E27FC236}">
                <a16:creationId xmlns:a16="http://schemas.microsoft.com/office/drawing/2014/main" id="{B712C910-87FF-498A-8FC1-3767A07C8924}"/>
              </a:ext>
            </a:extLst>
          </p:cNvPr>
          <p:cNvSpPr/>
          <p:nvPr/>
        </p:nvSpPr>
        <p:spPr>
          <a:xfrm>
            <a:off x="6102220" y="1866122"/>
            <a:ext cx="765353" cy="3526972"/>
          </a:xfrm>
          <a:custGeom>
            <a:avLst/>
            <a:gdLst>
              <a:gd name="connsiteX0" fmla="*/ 149290 w 765353"/>
              <a:gd name="connsiteY0" fmla="*/ 0 h 3526972"/>
              <a:gd name="connsiteX1" fmla="*/ 186613 w 765353"/>
              <a:gd name="connsiteY1" fmla="*/ 289249 h 3526972"/>
              <a:gd name="connsiteX2" fmla="*/ 289249 w 765353"/>
              <a:gd name="connsiteY2" fmla="*/ 746449 h 3526972"/>
              <a:gd name="connsiteX3" fmla="*/ 438539 w 765353"/>
              <a:gd name="connsiteY3" fmla="*/ 1222311 h 3526972"/>
              <a:gd name="connsiteX4" fmla="*/ 653143 w 765353"/>
              <a:gd name="connsiteY4" fmla="*/ 1586205 h 3526972"/>
              <a:gd name="connsiteX5" fmla="*/ 765111 w 765353"/>
              <a:gd name="connsiteY5" fmla="*/ 2024743 h 3526972"/>
              <a:gd name="connsiteX6" fmla="*/ 681135 w 765353"/>
              <a:gd name="connsiteY6" fmla="*/ 2761862 h 3526972"/>
              <a:gd name="connsiteX7" fmla="*/ 615821 w 765353"/>
              <a:gd name="connsiteY7" fmla="*/ 2976466 h 3526972"/>
              <a:gd name="connsiteX8" fmla="*/ 410547 w 765353"/>
              <a:gd name="connsiteY8" fmla="*/ 3172409 h 3526972"/>
              <a:gd name="connsiteX9" fmla="*/ 0 w 765353"/>
              <a:gd name="connsiteY9" fmla="*/ 3526972 h 352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353" h="3526972">
                <a:moveTo>
                  <a:pt x="149290" y="0"/>
                </a:moveTo>
                <a:cubicBezTo>
                  <a:pt x="156288" y="82420"/>
                  <a:pt x="163287" y="164841"/>
                  <a:pt x="186613" y="289249"/>
                </a:cubicBezTo>
                <a:cubicBezTo>
                  <a:pt x="209939" y="413657"/>
                  <a:pt x="247261" y="590939"/>
                  <a:pt x="289249" y="746449"/>
                </a:cubicBezTo>
                <a:cubicBezTo>
                  <a:pt x="331237" y="901959"/>
                  <a:pt x="377890" y="1082352"/>
                  <a:pt x="438539" y="1222311"/>
                </a:cubicBezTo>
                <a:cubicBezTo>
                  <a:pt x="499188" y="1362270"/>
                  <a:pt x="598714" y="1452466"/>
                  <a:pt x="653143" y="1586205"/>
                </a:cubicBezTo>
                <a:cubicBezTo>
                  <a:pt x="707572" y="1719944"/>
                  <a:pt x="760446" y="1828800"/>
                  <a:pt x="765111" y="2024743"/>
                </a:cubicBezTo>
                <a:cubicBezTo>
                  <a:pt x="769776" y="2220686"/>
                  <a:pt x="706017" y="2603242"/>
                  <a:pt x="681135" y="2761862"/>
                </a:cubicBezTo>
                <a:cubicBezTo>
                  <a:pt x="656253" y="2920482"/>
                  <a:pt x="660919" y="2908042"/>
                  <a:pt x="615821" y="2976466"/>
                </a:cubicBezTo>
                <a:cubicBezTo>
                  <a:pt x="570723" y="3044890"/>
                  <a:pt x="513184" y="3080658"/>
                  <a:pt x="410547" y="3172409"/>
                </a:cubicBezTo>
                <a:cubicBezTo>
                  <a:pt x="307910" y="3264160"/>
                  <a:pt x="153955" y="3395566"/>
                  <a:pt x="0" y="3526972"/>
                </a:cubicBezTo>
              </a:path>
            </a:pathLst>
          </a:cu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349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1">
            <a:extLst>
              <a:ext uri="{FF2B5EF4-FFF2-40B4-BE49-F238E27FC236}">
                <a16:creationId xmlns:a16="http://schemas.microsoft.com/office/drawing/2014/main" id="{AD359933-2A3F-4003-ADA1-FC7190D79BED}"/>
              </a:ext>
            </a:extLst>
          </p:cNvPr>
          <p:cNvSpPr>
            <a:spLocks noGrp="1"/>
          </p:cNvSpPr>
          <p:nvPr>
            <p:ph type="title"/>
          </p:nvPr>
        </p:nvSpPr>
        <p:spPr/>
        <p:txBody>
          <a:bodyPr/>
          <a:lstStyle/>
          <a:p>
            <a:endParaRPr lang="en-AU"/>
          </a:p>
        </p:txBody>
      </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AB43442-94A7-4457-98F9-2728F47C2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3191" y="3868621"/>
            <a:ext cx="2773501" cy="2298587"/>
          </a:xfrm>
          <a:prstGeom prst="rect">
            <a:avLst/>
          </a:prstGeom>
        </p:spPr>
      </p:pic>
      <p:pic>
        <p:nvPicPr>
          <p:cNvPr id="12" name="Picture 11">
            <a:extLst>
              <a:ext uri="{FF2B5EF4-FFF2-40B4-BE49-F238E27FC236}">
                <a16:creationId xmlns:a16="http://schemas.microsoft.com/office/drawing/2014/main" id="{1CF9DBDF-3A9B-4397-B103-C0FA4ECAB0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3192" y="1195313"/>
            <a:ext cx="2773502" cy="2225261"/>
          </a:xfrm>
          <a:prstGeom prst="rect">
            <a:avLst/>
          </a:prstGeom>
        </p:spPr>
      </p:pic>
      <p:sp>
        <p:nvSpPr>
          <p:cNvPr id="13" name="Text Placeholder 2">
            <a:extLst>
              <a:ext uri="{FF2B5EF4-FFF2-40B4-BE49-F238E27FC236}">
                <a16:creationId xmlns:a16="http://schemas.microsoft.com/office/drawing/2014/main" id="{1359ABB2-C54E-4352-A5A9-E15E1EE0AD80}"/>
              </a:ext>
            </a:extLst>
          </p:cNvPr>
          <p:cNvSpPr>
            <a:spLocks noGrp="1"/>
          </p:cNvSpPr>
          <p:nvPr>
            <p:ph type="body" idx="10"/>
          </p:nvPr>
        </p:nvSpPr>
        <p:spPr>
          <a:xfrm>
            <a:off x="8148589" y="876600"/>
            <a:ext cx="2088231" cy="455092"/>
          </a:xfrm>
        </p:spPr>
        <p:txBody>
          <a:bodyPr/>
          <a:lstStyle/>
          <a:p>
            <a:pPr marL="0" indent="0" algn="ctr"/>
            <a:r>
              <a:rPr lang="en-US" dirty="0">
                <a:solidFill>
                  <a:schemeClr val="bg1">
                    <a:lumMod val="95000"/>
                  </a:schemeClr>
                </a:solidFill>
              </a:rPr>
              <a:t>Annual Winds</a:t>
            </a:r>
          </a:p>
        </p:txBody>
      </p:sp>
      <p:sp>
        <p:nvSpPr>
          <p:cNvPr id="14" name="Text Placeholder 2">
            <a:extLst>
              <a:ext uri="{FF2B5EF4-FFF2-40B4-BE49-F238E27FC236}">
                <a16:creationId xmlns:a16="http://schemas.microsoft.com/office/drawing/2014/main" id="{B78EC062-7FB3-46DA-BA1C-A61D419683CF}"/>
              </a:ext>
            </a:extLst>
          </p:cNvPr>
          <p:cNvSpPr txBox="1">
            <a:spLocks/>
          </p:cNvSpPr>
          <p:nvPr/>
        </p:nvSpPr>
        <p:spPr>
          <a:xfrm>
            <a:off x="8148589" y="3575179"/>
            <a:ext cx="2088231" cy="455092"/>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dirty="0">
                <a:solidFill>
                  <a:schemeClr val="bg1">
                    <a:lumMod val="95000"/>
                  </a:schemeClr>
                </a:solidFill>
              </a:rPr>
              <a:t>Annual Waves</a:t>
            </a:r>
          </a:p>
        </p:txBody>
      </p:sp>
      <p:sp>
        <p:nvSpPr>
          <p:cNvPr id="15" name="Freeform: Shape 14">
            <a:extLst>
              <a:ext uri="{FF2B5EF4-FFF2-40B4-BE49-F238E27FC236}">
                <a16:creationId xmlns:a16="http://schemas.microsoft.com/office/drawing/2014/main" id="{05A13F60-A6C8-4FAB-A433-CEAA4D8FCB65}"/>
              </a:ext>
            </a:extLst>
          </p:cNvPr>
          <p:cNvSpPr/>
          <p:nvPr/>
        </p:nvSpPr>
        <p:spPr>
          <a:xfrm>
            <a:off x="6102220" y="1866122"/>
            <a:ext cx="765353" cy="3526972"/>
          </a:xfrm>
          <a:custGeom>
            <a:avLst/>
            <a:gdLst>
              <a:gd name="connsiteX0" fmla="*/ 149290 w 765353"/>
              <a:gd name="connsiteY0" fmla="*/ 0 h 3526972"/>
              <a:gd name="connsiteX1" fmla="*/ 186613 w 765353"/>
              <a:gd name="connsiteY1" fmla="*/ 289249 h 3526972"/>
              <a:gd name="connsiteX2" fmla="*/ 289249 w 765353"/>
              <a:gd name="connsiteY2" fmla="*/ 746449 h 3526972"/>
              <a:gd name="connsiteX3" fmla="*/ 438539 w 765353"/>
              <a:gd name="connsiteY3" fmla="*/ 1222311 h 3526972"/>
              <a:gd name="connsiteX4" fmla="*/ 653143 w 765353"/>
              <a:gd name="connsiteY4" fmla="*/ 1586205 h 3526972"/>
              <a:gd name="connsiteX5" fmla="*/ 765111 w 765353"/>
              <a:gd name="connsiteY5" fmla="*/ 2024743 h 3526972"/>
              <a:gd name="connsiteX6" fmla="*/ 681135 w 765353"/>
              <a:gd name="connsiteY6" fmla="*/ 2761862 h 3526972"/>
              <a:gd name="connsiteX7" fmla="*/ 615821 w 765353"/>
              <a:gd name="connsiteY7" fmla="*/ 2976466 h 3526972"/>
              <a:gd name="connsiteX8" fmla="*/ 410547 w 765353"/>
              <a:gd name="connsiteY8" fmla="*/ 3172409 h 3526972"/>
              <a:gd name="connsiteX9" fmla="*/ 0 w 765353"/>
              <a:gd name="connsiteY9" fmla="*/ 3526972 h 352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353" h="3526972">
                <a:moveTo>
                  <a:pt x="149290" y="0"/>
                </a:moveTo>
                <a:cubicBezTo>
                  <a:pt x="156288" y="82420"/>
                  <a:pt x="163287" y="164841"/>
                  <a:pt x="186613" y="289249"/>
                </a:cubicBezTo>
                <a:cubicBezTo>
                  <a:pt x="209939" y="413657"/>
                  <a:pt x="247261" y="590939"/>
                  <a:pt x="289249" y="746449"/>
                </a:cubicBezTo>
                <a:cubicBezTo>
                  <a:pt x="331237" y="901959"/>
                  <a:pt x="377890" y="1082352"/>
                  <a:pt x="438539" y="1222311"/>
                </a:cubicBezTo>
                <a:cubicBezTo>
                  <a:pt x="499188" y="1362270"/>
                  <a:pt x="598714" y="1452466"/>
                  <a:pt x="653143" y="1586205"/>
                </a:cubicBezTo>
                <a:cubicBezTo>
                  <a:pt x="707572" y="1719944"/>
                  <a:pt x="760446" y="1828800"/>
                  <a:pt x="765111" y="2024743"/>
                </a:cubicBezTo>
                <a:cubicBezTo>
                  <a:pt x="769776" y="2220686"/>
                  <a:pt x="706017" y="2603242"/>
                  <a:pt x="681135" y="2761862"/>
                </a:cubicBezTo>
                <a:cubicBezTo>
                  <a:pt x="656253" y="2920482"/>
                  <a:pt x="660919" y="2908042"/>
                  <a:pt x="615821" y="2976466"/>
                </a:cubicBezTo>
                <a:cubicBezTo>
                  <a:pt x="570723" y="3044890"/>
                  <a:pt x="513184" y="3080658"/>
                  <a:pt x="410547" y="3172409"/>
                </a:cubicBezTo>
                <a:cubicBezTo>
                  <a:pt x="307910" y="3264160"/>
                  <a:pt x="153955" y="3395566"/>
                  <a:pt x="0" y="3526972"/>
                </a:cubicBezTo>
              </a:path>
            </a:pathLst>
          </a:cu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7823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E8D1B-614D-42F6-8415-7D57889843E3}"/>
              </a:ext>
            </a:extLst>
          </p:cNvPr>
          <p:cNvGrpSpPr/>
          <p:nvPr/>
        </p:nvGrpSpPr>
        <p:grpSpPr>
          <a:xfrm>
            <a:off x="-727788" y="0"/>
            <a:ext cx="12919788" cy="6858002"/>
            <a:chOff x="-727788" y="0"/>
            <a:chExt cx="12919788" cy="6858002"/>
          </a:xfrm>
        </p:grpSpPr>
        <p:sp>
          <p:nvSpPr>
            <p:cNvPr id="4" name="Rectangle 3">
              <a:extLst>
                <a:ext uri="{FF2B5EF4-FFF2-40B4-BE49-F238E27FC236}">
                  <a16:creationId xmlns:a16="http://schemas.microsoft.com/office/drawing/2014/main" id="{7CA59F92-4E36-4BB0-A041-A5BB4E60F886}"/>
                </a:ext>
              </a:extLst>
            </p:cNvPr>
            <p:cNvSpPr/>
            <p:nvPr/>
          </p:nvSpPr>
          <p:spPr>
            <a:xfrm>
              <a:off x="-727788" y="0"/>
              <a:ext cx="12919788" cy="5877271"/>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4E758CC6-E189-4DCA-9A17-77100B20CC1C}"/>
                </a:ext>
              </a:extLst>
            </p:cNvPr>
            <p:cNvSpPr/>
            <p:nvPr/>
          </p:nvSpPr>
          <p:spPr>
            <a:xfrm rot="5400000">
              <a:off x="5512831" y="178836"/>
              <a:ext cx="1091685" cy="12266647"/>
            </a:xfrm>
            <a:prstGeom prst="rect">
              <a:avLst/>
            </a:prstGeom>
            <a:gradFill flip="none" rotWithShape="1">
              <a:gsLst>
                <a:gs pos="0">
                  <a:srgbClr val="13182E">
                    <a:alpha val="0"/>
                  </a:srgbClr>
                </a:gs>
                <a:gs pos="5000">
                  <a:srgbClr val="13182E"/>
                </a:gs>
                <a:gs pos="100000">
                  <a:srgbClr val="1318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3" descr="C:\Users\z2274090\Documents\Work\Conferences and Presentations\2018 STAR\Muri Lagoon\Raro Map.jpg">
            <a:extLst>
              <a:ext uri="{FF2B5EF4-FFF2-40B4-BE49-F238E27FC236}">
                <a16:creationId xmlns:a16="http://schemas.microsoft.com/office/drawing/2014/main" id="{E32E2BDD-4474-4E08-9BF4-110F7A1BA2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45" y="452665"/>
            <a:ext cx="6871029" cy="54162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D80959EE-F8AD-4D10-92A2-5E22061C0624}"/>
              </a:ext>
            </a:extLst>
          </p:cNvPr>
          <p:cNvSpPr txBox="1">
            <a:spLocks/>
          </p:cNvSpPr>
          <p:nvPr/>
        </p:nvSpPr>
        <p:spPr>
          <a:xfrm>
            <a:off x="7203233" y="803733"/>
            <a:ext cx="4627984" cy="5376645"/>
          </a:xfrm>
          <a:prstGeom prst="rect">
            <a:avLst/>
          </a:prstGeom>
        </p:spPr>
        <p:txBody>
          <a:bodyPr/>
          <a:lst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1200"/>
              </a:spcBef>
              <a:spcAft>
                <a:spcPct val="0"/>
              </a:spcAft>
              <a:buFont typeface="Arial" charset="0"/>
              <a:buChar char="•"/>
              <a:defRPr sz="1600" kern="1200">
                <a:solidFill>
                  <a:schemeClr val="tx1"/>
                </a:solidFill>
                <a:latin typeface="+mn-lt"/>
                <a:ea typeface="ＭＳ Ｐゴシック" charset="-128"/>
                <a:cs typeface="ＭＳ Ｐゴシック" charset="0"/>
              </a:defRPr>
            </a:lvl2pPr>
            <a:lvl3pPr marL="539750" indent="-269875" algn="l" rtl="0" eaLnBrk="1" fontAlgn="base" hangingPunct="1">
              <a:spcBef>
                <a:spcPts val="9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79500" indent="-269875"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u="sng" dirty="0">
                <a:solidFill>
                  <a:schemeClr val="bg1">
                    <a:lumMod val="95000"/>
                  </a:schemeClr>
                </a:solidFill>
              </a:rPr>
              <a:t>Phase 1 investigations – 4 locations</a:t>
            </a:r>
            <a:r>
              <a:rPr lang="en-US" dirty="0">
                <a:solidFill>
                  <a:schemeClr val="bg1">
                    <a:lumMod val="95000"/>
                  </a:schemeClr>
                </a:solidFill>
              </a:rPr>
              <a:t>: </a:t>
            </a:r>
          </a:p>
          <a:p>
            <a:pPr>
              <a:buFont typeface="Arial" panose="020B0604020202020204" pitchFamily="34" charset="0"/>
              <a:buChar char="•"/>
            </a:pPr>
            <a:r>
              <a:rPr lang="en-US" dirty="0">
                <a:solidFill>
                  <a:schemeClr val="bg1">
                    <a:lumMod val="95000"/>
                  </a:schemeClr>
                </a:solidFill>
              </a:rPr>
              <a:t>Temperature – depth profiling;</a:t>
            </a:r>
          </a:p>
          <a:p>
            <a:pPr>
              <a:buFont typeface="Arial" panose="020B0604020202020204" pitchFamily="34" charset="0"/>
              <a:buChar char="•"/>
            </a:pPr>
            <a:r>
              <a:rPr lang="en-US" dirty="0">
                <a:solidFill>
                  <a:schemeClr val="bg1">
                    <a:lumMod val="95000"/>
                  </a:schemeClr>
                </a:solidFill>
              </a:rPr>
              <a:t>Profiling of currents using vessel-mounted ADCP (acoustic </a:t>
            </a:r>
            <a:r>
              <a:rPr lang="en-US" dirty="0" err="1">
                <a:solidFill>
                  <a:schemeClr val="bg1">
                    <a:lumMod val="95000"/>
                  </a:schemeClr>
                </a:solidFill>
              </a:rPr>
              <a:t>doopler</a:t>
            </a:r>
            <a:r>
              <a:rPr lang="en-US" dirty="0">
                <a:solidFill>
                  <a:schemeClr val="bg1">
                    <a:lumMod val="95000"/>
                  </a:schemeClr>
                </a:solidFill>
              </a:rPr>
              <a:t> current profiler);</a:t>
            </a:r>
          </a:p>
          <a:p>
            <a:pPr>
              <a:buFont typeface="Arial" panose="020B0604020202020204" pitchFamily="34" charset="0"/>
              <a:buChar char="•"/>
            </a:pPr>
            <a:r>
              <a:rPr lang="en-US" dirty="0">
                <a:solidFill>
                  <a:schemeClr val="bg1">
                    <a:lumMod val="95000"/>
                  </a:schemeClr>
                </a:solidFill>
              </a:rPr>
              <a:t>Deployment of GPS drifters;</a:t>
            </a:r>
          </a:p>
          <a:p>
            <a:pPr>
              <a:buFont typeface="Arial" panose="020B0604020202020204" pitchFamily="34" charset="0"/>
              <a:buChar char="•"/>
            </a:pPr>
            <a:r>
              <a:rPr lang="en-US" dirty="0">
                <a:solidFill>
                  <a:schemeClr val="bg1">
                    <a:lumMod val="95000"/>
                  </a:schemeClr>
                </a:solidFill>
              </a:rPr>
              <a:t>Fluorometric dye tracer.</a:t>
            </a:r>
          </a:p>
          <a:p>
            <a:endParaRPr lang="en-AU" dirty="0">
              <a:solidFill>
                <a:schemeClr val="bg1">
                  <a:lumMod val="95000"/>
                </a:schemeClr>
              </a:solidFill>
            </a:endParaRPr>
          </a:p>
          <a:p>
            <a:pPr>
              <a:buFont typeface="+mj-lt"/>
              <a:buAutoNum type="arabicPeriod"/>
            </a:pPr>
            <a:endParaRPr lang="en-AU" dirty="0">
              <a:solidFill>
                <a:schemeClr val="bg1">
                  <a:lumMod val="95000"/>
                </a:schemeClr>
              </a:solidFill>
            </a:endParaRPr>
          </a:p>
        </p:txBody>
      </p:sp>
      <p:sp>
        <p:nvSpPr>
          <p:cNvPr id="11" name="Oval 10">
            <a:extLst>
              <a:ext uri="{FF2B5EF4-FFF2-40B4-BE49-F238E27FC236}">
                <a16:creationId xmlns:a16="http://schemas.microsoft.com/office/drawing/2014/main" id="{A23D5836-0F7E-4C4B-8625-C0923C467AA9}"/>
              </a:ext>
            </a:extLst>
          </p:cNvPr>
          <p:cNvSpPr/>
          <p:nvPr/>
        </p:nvSpPr>
        <p:spPr>
          <a:xfrm>
            <a:off x="6110817" y="1707775"/>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2428CDF0-D1CE-4923-9CBE-B1ACB67BA1DA}"/>
              </a:ext>
            </a:extLst>
          </p:cNvPr>
          <p:cNvSpPr/>
          <p:nvPr/>
        </p:nvSpPr>
        <p:spPr>
          <a:xfrm>
            <a:off x="6424877" y="286662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BFD4CA5B-E5BE-4EC7-8DC3-D168769EDD1D}"/>
              </a:ext>
            </a:extLst>
          </p:cNvPr>
          <p:cNvSpPr/>
          <p:nvPr/>
        </p:nvSpPr>
        <p:spPr>
          <a:xfrm>
            <a:off x="6680473" y="342004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DEE59652-9C46-490E-A723-9CC3FBBEE200}"/>
              </a:ext>
            </a:extLst>
          </p:cNvPr>
          <p:cNvSpPr/>
          <p:nvPr/>
        </p:nvSpPr>
        <p:spPr>
          <a:xfrm>
            <a:off x="6732210" y="470992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73644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924C-0693-4803-8023-8997CC7135B3}"/>
              </a:ext>
            </a:extLst>
          </p:cNvPr>
          <p:cNvSpPr>
            <a:spLocks noGrp="1"/>
          </p:cNvSpPr>
          <p:nvPr>
            <p:ph type="title"/>
          </p:nvPr>
        </p:nvSpPr>
        <p:spPr/>
        <p:txBody>
          <a:bodyPr/>
          <a:lstStyle/>
          <a:p>
            <a:r>
              <a:rPr lang="en-US" dirty="0"/>
              <a:t>Measurements of ocean currents</a:t>
            </a:r>
            <a:endParaRPr lang="en-AU" dirty="0"/>
          </a:p>
        </p:txBody>
      </p:sp>
      <p:sp>
        <p:nvSpPr>
          <p:cNvPr id="3" name="Text Placeholder 2">
            <a:extLst>
              <a:ext uri="{FF2B5EF4-FFF2-40B4-BE49-F238E27FC236}">
                <a16:creationId xmlns:a16="http://schemas.microsoft.com/office/drawing/2014/main" id="{58B28B8E-0A93-45D5-A22A-23BD298B7C44}"/>
              </a:ext>
            </a:extLst>
          </p:cNvPr>
          <p:cNvSpPr>
            <a:spLocks noGrp="1"/>
          </p:cNvSpPr>
          <p:nvPr>
            <p:ph type="body" idx="10"/>
          </p:nvPr>
        </p:nvSpPr>
        <p:spPr>
          <a:xfrm>
            <a:off x="4588063" y="1165439"/>
            <a:ext cx="6698359" cy="2849380"/>
          </a:xfrm>
        </p:spPr>
        <p:txBody>
          <a:bodyPr/>
          <a:lstStyle/>
          <a:p>
            <a:pPr>
              <a:buFont typeface="Arial" panose="020B0604020202020204" pitchFamily="34" charset="0"/>
              <a:buChar char="•"/>
            </a:pPr>
            <a:r>
              <a:rPr lang="en-US" dirty="0"/>
              <a:t>Vessel-mounted </a:t>
            </a:r>
            <a:r>
              <a:rPr lang="en-US" dirty="0" err="1"/>
              <a:t>Sontek</a:t>
            </a:r>
            <a:r>
              <a:rPr lang="en-US" dirty="0"/>
              <a:t> M9 acoustic current meter for vertical current profiling;</a:t>
            </a:r>
          </a:p>
          <a:p>
            <a:pPr>
              <a:buFont typeface="Arial" panose="020B0604020202020204" pitchFamily="34" charset="0"/>
              <a:buChar char="•"/>
            </a:pPr>
            <a:r>
              <a:rPr lang="en-US" dirty="0"/>
              <a:t>Integrated GNSS for mapping position.</a:t>
            </a:r>
            <a:endParaRPr lang="en-AU" dirty="0"/>
          </a:p>
        </p:txBody>
      </p:sp>
      <p:pic>
        <p:nvPicPr>
          <p:cNvPr id="6" name="Picture 5" descr="A boat on the water&#10;&#10;Description automatically generated with low confidence">
            <a:extLst>
              <a:ext uri="{FF2B5EF4-FFF2-40B4-BE49-F238E27FC236}">
                <a16:creationId xmlns:a16="http://schemas.microsoft.com/office/drawing/2014/main" id="{478D9C90-6AEC-4E1F-97BA-C7F97F37CE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6734"/>
            <a:ext cx="4254759" cy="5676171"/>
          </a:xfrm>
          <a:prstGeom prst="rect">
            <a:avLst/>
          </a:prstGeom>
        </p:spPr>
      </p:pic>
      <p:pic>
        <p:nvPicPr>
          <p:cNvPr id="3074" name="Picture 2" descr="HydroSurveyor ADCP Rental">
            <a:extLst>
              <a:ext uri="{FF2B5EF4-FFF2-40B4-BE49-F238E27FC236}">
                <a16:creationId xmlns:a16="http://schemas.microsoft.com/office/drawing/2014/main" id="{883B6522-A4F6-4E36-9040-C635C2538C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100000">
            <a:off x="10124226" y="3646130"/>
            <a:ext cx="1787732" cy="17877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oat on the water&#10;&#10;Description automatically generated with medium confidence">
            <a:extLst>
              <a:ext uri="{FF2B5EF4-FFF2-40B4-BE49-F238E27FC236}">
                <a16:creationId xmlns:a16="http://schemas.microsoft.com/office/drawing/2014/main" id="{9DCBAC8A-4A1F-44C3-B0C6-AA3CD0FBB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1735" y="2700783"/>
            <a:ext cx="5536163" cy="4152122"/>
          </a:xfrm>
          <a:prstGeom prst="rect">
            <a:avLst/>
          </a:prstGeom>
        </p:spPr>
      </p:pic>
    </p:spTree>
    <p:extLst>
      <p:ext uri="{BB962C8B-B14F-4D97-AF65-F5344CB8AC3E}">
        <p14:creationId xmlns:p14="http://schemas.microsoft.com/office/powerpoint/2010/main" val="3924626109"/>
      </p:ext>
    </p:extLst>
  </p:cSld>
  <p:clrMapOvr>
    <a:masterClrMapping/>
  </p:clrMapOvr>
</p:sld>
</file>

<file path=ppt/theme/theme1.xml><?xml version="1.0" encoding="utf-8"?>
<a:theme xmlns:a="http://schemas.openxmlformats.org/drawingml/2006/main" name="ASB_Template-16x9">
  <a:themeElements>
    <a:clrScheme name="AGSM">
      <a:dk1>
        <a:srgbClr val="404040"/>
      </a:dk1>
      <a:lt1>
        <a:sysClr val="window" lastClr="FFFFFF"/>
      </a:lt1>
      <a:dk2>
        <a:srgbClr val="063E8D"/>
      </a:dk2>
      <a:lt2>
        <a:srgbClr val="CCCCCC"/>
      </a:lt2>
      <a:accent1>
        <a:srgbClr val="063E8D"/>
      </a:accent1>
      <a:accent2>
        <a:srgbClr val="FFD700"/>
      </a:accent2>
      <a:accent3>
        <a:srgbClr val="0067A8"/>
      </a:accent3>
      <a:accent4>
        <a:srgbClr val="00568E"/>
      </a:accent4>
      <a:accent5>
        <a:srgbClr val="004372"/>
      </a:accent5>
      <a:accent6>
        <a:srgbClr val="002E52"/>
      </a:accent6>
      <a:hlink>
        <a:srgbClr val="33CCFF"/>
      </a:hlink>
      <a:folHlink>
        <a:srgbClr val="063E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1150" b="1" i="0" u="none" strike="noStrike" kern="1200" cap="none" spc="0" normalizeH="0" baseline="0" noProof="0" dirty="0" smtClean="0">
            <a:ln>
              <a:noFill/>
            </a:ln>
            <a:solidFill>
              <a:schemeClr val="tx1"/>
            </a:solidFill>
            <a:effectLst/>
            <a:uLnTx/>
            <a:uFillTx/>
            <a:latin typeface="Sommet bold"/>
            <a:ea typeface="+mn-ea"/>
            <a:cs typeface="+mn-cs"/>
          </a:defRPr>
        </a:defPPr>
      </a:lstStyle>
    </a:txDef>
  </a:objectDefaults>
  <a:extraClrSchemeLst/>
  <a:extLst>
    <a:ext uri="{05A4C25C-085E-4340-85A3-A5531E510DB2}">
      <thm15:themeFamily xmlns:thm15="http://schemas.microsoft.com/office/thememl/2012/main" name="Presentation17" id="{70569D79-CBB8-D545-8685-CD6C051E363B}" vid="{2D0006A6-D2F7-4A4C-B8DF-D5DD78A0C3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Resource Document" ma:contentTypeID="0x01010008768CDC8BD8F24E88688A23E1BBFFD40083F9DB452809BE4E9E961773873B9725" ma:contentTypeVersion="12" ma:contentTypeDescription="" ma:contentTypeScope="" ma:versionID="ccf7c8939642961021bbb5e2375da5c4">
  <xsd:schema xmlns:xsd="http://www.w3.org/2001/XMLSchema" xmlns:xs="http://www.w3.org/2001/XMLSchema" xmlns:p="http://schemas.microsoft.com/office/2006/metadata/properties" xmlns:ns2="e2a6d7fd-cfb8-4aa2-8f9d-00d20bdc3a83" xmlns:ns4="78237fa5-fae7-4a08-ad29-c8feb430a382" targetNamespace="http://schemas.microsoft.com/office/2006/metadata/properties" ma:root="true" ma:fieldsID="7ba22b555d239708a9679c6b61f18d10" ns2:_="" ns4:_="">
    <xsd:import namespace="e2a6d7fd-cfb8-4aa2-8f9d-00d20bdc3a83"/>
    <xsd:import namespace="78237fa5-fae7-4a08-ad29-c8feb430a382"/>
    <xsd:element name="properties">
      <xsd:complexType>
        <xsd:sequence>
          <xsd:element name="documentManagement">
            <xsd:complexType>
              <xsd:all>
                <xsd:element ref="ns2:TaxCatchAll" minOccurs="0"/>
                <xsd:element ref="ns2:TaxCatchAllLabel" minOccurs="0"/>
                <xsd:element ref="ns4:UnswBus_ResourceType"/>
                <xsd:element ref="ns4:UnswBus_Description" minOccurs="0"/>
                <xsd:element ref="ns2:l106d6d0667840b48999320499b4dd29" minOccurs="0"/>
                <xsd:element ref="ns2:cfdce602ab9848b4bf80c62eae0cddb3" minOccurs="0"/>
                <xsd:element ref="ns2:i7e4caf4883549738b3fce866cf588f7"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d7fd-cfb8-4aa2-8f9d-00d20bdc3a83"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2cec8c26-97b4-48cb-a8fc-0ef68138d153}" ma:internalName="TaxCatchAll" ma:showField="CatchAllData"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2cec8c26-97b4-48cb-a8fc-0ef68138d153}" ma:internalName="TaxCatchAllLabel" ma:readOnly="true" ma:showField="CatchAllDataLabel"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l106d6d0667840b48999320499b4dd29" ma:index="15" nillable="true" ma:taxonomy="true" ma:internalName="l106d6d0667840b48999320499b4dd29" ma:taxonomyFieldName="UnswBus_EnterpriseKeywords" ma:displayName="Enterprise Keywords" ma:default="" ma:fieldId="{5106d6d0-6678-40b4-8999-320499b4dd29}" ma:taxonomyMulti="true" ma:sspId="2b026aac-6b52-4d7e-a64d-f3ee90946f56" ma:termSetId="6b154277-0339-4047-8b7c-9c64337183f8" ma:anchorId="00000000-0000-0000-0000-000000000000" ma:open="false" ma:isKeyword="false">
      <xsd:complexType>
        <xsd:sequence>
          <xsd:element ref="pc:Terms" minOccurs="0" maxOccurs="1"/>
        </xsd:sequence>
      </xsd:complexType>
    </xsd:element>
    <xsd:element name="cfdce602ab9848b4bf80c62eae0cddb3" ma:index="16" nillable="true" ma:taxonomy="true" ma:internalName="cfdce602ab9848b4bf80c62eae0cddb3" ma:taxonomyFieldName="UnswBus_SchoolUnit" ma:displayName="School or Unit" ma:default="" ma:fieldId="{cfdce602-ab98-48b4-bf80-c62eae0cddb3}" ma:sspId="2b026aac-6b52-4d7e-a64d-f3ee90946f56" ma:termSetId="99342006-19d9-4d76-ae6d-6a49808a1b3d" ma:anchorId="00000000-0000-0000-0000-000000000000" ma:open="false" ma:isKeyword="false">
      <xsd:complexType>
        <xsd:sequence>
          <xsd:element ref="pc:Terms" minOccurs="0" maxOccurs="1"/>
        </xsd:sequence>
      </xsd:complexType>
    </xsd:element>
    <xsd:element name="i7e4caf4883549738b3fce866cf588f7" ma:index="17" ma:taxonomy="true" ma:internalName="i7e4caf4883549738b3fce866cf588f7" ma:taxonomyFieldName="UnswBus_ResourceCategory" ma:displayName="Resource Category" ma:default="" ma:fieldId="{27e4caf4-8835-4973-8b3f-ce866cf588f7}" ma:taxonomyMulti="true" ma:sspId="2b026aac-6b52-4d7e-a64d-f3ee90946f56" ma:termSetId="59e748ed-3424-4b0f-8a51-22a7215e5980" ma:anchorId="00000000-0000-0000-0000-000000000000" ma:open="false" ma:isKeyword="false">
      <xsd:complexType>
        <xsd:sequence>
          <xsd:element ref="pc:Terms" minOccurs="0" maxOccurs="1"/>
        </xsd:sequence>
      </xsd:complex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37fa5-fae7-4a08-ad29-c8feb430a382" elementFormDefault="qualified">
    <xsd:import namespace="http://schemas.microsoft.com/office/2006/documentManagement/types"/>
    <xsd:import namespace="http://schemas.microsoft.com/office/infopath/2007/PartnerControls"/>
    <xsd:element name="UnswBus_ResourceType" ma:index="11" ma:displayName="Resource Type" ma:default="Brochure" ma:format="Dropdown" ma:internalName="UnswBus_ResourceType" ma:readOnly="false">
      <xsd:simpleType>
        <xsd:restriction base="dms:Choice">
          <xsd:enumeration value="Brochure"/>
          <xsd:enumeration value="Form"/>
          <xsd:enumeration value="Guidelines"/>
          <xsd:enumeration value="Manuals"/>
          <xsd:enumeration value="Minutes"/>
          <xsd:enumeration value="Newsletter"/>
          <xsd:enumeration value="Policy"/>
          <xsd:enumeration value="Procedure"/>
          <xsd:enumeration value="Protocol"/>
          <xsd:enumeration value="Reference"/>
          <xsd:enumeration value="Report"/>
          <xsd:enumeration value="Template"/>
        </xsd:restriction>
      </xsd:simpleType>
    </xsd:element>
    <xsd:element name="UnswBus_Description" ma:index="13" nillable="true" ma:displayName="Description" ma:internalName="UnswBus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A0D1B9-3404-4CAC-86F4-4FD26645EC81}">
  <ds:schemaRefs>
    <ds:schemaRef ds:uri="http://schemas.microsoft.com/office/2006/metadata/longProperties"/>
  </ds:schemaRefs>
</ds:datastoreItem>
</file>

<file path=customXml/itemProps2.xml><?xml version="1.0" encoding="utf-8"?>
<ds:datastoreItem xmlns:ds="http://schemas.openxmlformats.org/officeDocument/2006/customXml" ds:itemID="{8EB60381-1930-460B-A2CB-690C9D447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6d7fd-cfb8-4aa2-8f9d-00d20bdc3a83"/>
    <ds:schemaRef ds:uri="78237fa5-fae7-4a08-ad29-c8feb430a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4055</TotalTime>
  <Words>753</Words>
  <Application>Microsoft Office PowerPoint</Application>
  <PresentationFormat>Widescreen</PresentationFormat>
  <Paragraphs>109</Paragraphs>
  <Slides>24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Lucida Grande</vt:lpstr>
      <vt:lpstr>Sommet</vt:lpstr>
      <vt:lpstr>Sommet bold</vt:lpstr>
      <vt:lpstr>Wingdings</vt:lpstr>
      <vt:lpstr>ASB_Template-16x9</vt:lpstr>
      <vt:lpstr>PowerPoint Presentation</vt:lpstr>
      <vt:lpstr>What do ocean observations have to do with wastewater?</vt:lpstr>
      <vt:lpstr>What do ocean observations have to do with wastewater?</vt:lpstr>
      <vt:lpstr>What do ocean observations have to do with wastewater?</vt:lpstr>
      <vt:lpstr>Oceanographic investigations - Rarotonga</vt:lpstr>
      <vt:lpstr>PowerPoint Presentation</vt:lpstr>
      <vt:lpstr>PowerPoint Presentation</vt:lpstr>
      <vt:lpstr>PowerPoint Presentation</vt:lpstr>
      <vt:lpstr>Measurements of ocean currents</vt:lpstr>
      <vt:lpstr>Measurements of ocean currents</vt:lpstr>
      <vt:lpstr>Measurements of ocean mixing, dispersion, advection</vt:lpstr>
      <vt:lpstr>PowerPoint Presentation</vt:lpstr>
      <vt:lpstr>PowerPoint Presentation</vt:lpstr>
      <vt:lpstr>PowerPoint Presentation</vt:lpstr>
      <vt:lpstr>Dye tracer and GPS drifters</vt:lpstr>
      <vt:lpstr>Dye tracer and GPS drifters</vt:lpstr>
      <vt:lpstr>PowerPoint Presentation</vt:lpstr>
      <vt:lpstr>PowerPoint Presentation</vt:lpstr>
      <vt:lpstr>PowerPoint Presentation</vt:lpstr>
      <vt:lpstr>PowerPoint Presentation</vt:lpstr>
      <vt:lpstr>PowerPoint Presentation</vt:lpstr>
      <vt:lpstr>Challenges? There’s always a few </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 Blacka</cp:lastModifiedBy>
  <cp:revision>394</cp:revision>
  <cp:lastPrinted>2017-01-24T04:15:32Z</cp:lastPrinted>
  <dcterms:created xsi:type="dcterms:W3CDTF">2017-01-17T03:43:25Z</dcterms:created>
  <dcterms:modified xsi:type="dcterms:W3CDTF">2021-05-25T11:57:03Z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SBDocumentType">
    <vt:lpwstr>16</vt:lpwstr>
  </property>
  <property fmtid="{D5CDD505-2E9C-101B-9397-08002B2CF9AE}" pid="3" name="Order">
    <vt:lpwstr>6600.00000000000</vt:lpwstr>
  </property>
  <property fmtid="{D5CDD505-2E9C-101B-9397-08002B2CF9AE}" pid="4" name="Category">
    <vt:lpwstr>AGSM</vt:lpwstr>
  </property>
  <property fmtid="{D5CDD505-2E9C-101B-9397-08002B2CF9AE}" pid="5" name="ASBDepartment">
    <vt:lpwstr>8</vt:lpwstr>
  </property>
  <property fmtid="{D5CDD505-2E9C-101B-9397-08002B2CF9AE}" pid="6" name="ASBUpdatedDate">
    <vt:lpwstr>2015-09-08T00:00:00Z</vt:lpwstr>
  </property>
  <property fmtid="{D5CDD505-2E9C-101B-9397-08002B2CF9AE}" pid="7" name="ASBProgram">
    <vt:lpwstr>5</vt:lpwstr>
  </property>
  <property fmtid="{D5CDD505-2E9C-101B-9397-08002B2CF9AE}" pid="8" name="Format">
    <vt:lpwstr>PowerPoint</vt:lpwstr>
  </property>
  <property fmtid="{D5CDD505-2E9C-101B-9397-08002B2CF9AE}" pid="9" name="UnswBus_ResourceCategory">
    <vt:lpwstr>78;#AGSM|e641e8a1-99e5-404f-bd7c-35803f4d985d</vt:lpwstr>
  </property>
  <property fmtid="{D5CDD505-2E9C-101B-9397-08002B2CF9AE}" pid="10" name="UnswBus_ResourceType">
    <vt:lpwstr>Template</vt:lpwstr>
  </property>
  <property fmtid="{D5CDD505-2E9C-101B-9397-08002B2CF9AE}" pid="11" name="i7e4caf4883549738b3fce866cf588f7">
    <vt:lpwstr>AGSM|e641e8a1-99e5-404f-bd7c-35803f4d985d</vt:lpwstr>
  </property>
  <property fmtid="{D5CDD505-2E9C-101B-9397-08002B2CF9AE}" pid="12" name="TaxCatchAll">
    <vt:lpwstr>78;#AGSM|e641e8a1-99e5-404f-bd7c-35803f4d985d</vt:lpwstr>
  </property>
  <property fmtid="{D5CDD505-2E9C-101B-9397-08002B2CF9AE}" pid="13" name="l106d6d0667840b48999320499b4dd29">
    <vt:lpwstr/>
  </property>
  <property fmtid="{D5CDD505-2E9C-101B-9397-08002B2CF9AE}" pid="14" name="UnswBus_EnterpriseKeywords">
    <vt:lpwstr/>
  </property>
  <property fmtid="{D5CDD505-2E9C-101B-9397-08002B2CF9AE}" pid="15" name="cfdce602ab9848b4bf80c62eae0cddb3">
    <vt:lpwstr/>
  </property>
  <property fmtid="{D5CDD505-2E9C-101B-9397-08002B2CF9AE}" pid="16" name="UnswBus_SchoolUnit">
    <vt:lpwstr/>
  </property>
  <property fmtid="{D5CDD505-2E9C-101B-9397-08002B2CF9AE}" pid="17" name="UnswBus_Description">
    <vt:lpwstr>Branded templates produced by the UNSW Business School Marketing team</vt:lpwstr>
  </property>
</Properties>
</file>