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70" r:id="rId5"/>
    <p:sldId id="266" r:id="rId6"/>
    <p:sldId id="260" r:id="rId7"/>
    <p:sldId id="261" r:id="rId8"/>
    <p:sldId id="262" r:id="rId9"/>
    <p:sldId id="263" r:id="rId10"/>
    <p:sldId id="269" r:id="rId11"/>
    <p:sldId id="271" r:id="rId12"/>
    <p:sldId id="272" r:id="rId13"/>
    <p:sldId id="267" r:id="rId14"/>
    <p:sldId id="264" r:id="rId15"/>
    <p:sldId id="26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rve Damlamian" initials="HD" lastIdx="6" clrIdx="0">
    <p:extLst>
      <p:ext uri="{19B8F6BF-5375-455C-9EA6-DF929625EA0E}">
        <p15:presenceInfo xmlns:p15="http://schemas.microsoft.com/office/powerpoint/2012/main" xmlns="" userId="S::herveda@spc.int::20f82102-8446-406b-ac88-427f60858333" providerId="AD"/>
      </p:ext>
    </p:extLst>
  </p:cmAuthor>
  <p:cmAuthor id="2" name="Semi Bolalailai" initials="SB"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182" autoAdjust="0"/>
  </p:normalViewPr>
  <p:slideViewPr>
    <p:cSldViewPr>
      <p:cViewPr varScale="1">
        <p:scale>
          <a:sx n="69" d="100"/>
          <a:sy n="69" d="100"/>
        </p:scale>
        <p:origin x="-1208"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5-26T11:47:23.420" idx="1">
    <p:pos x="4320" y="3118"/>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5F73F-7F35-4D04-9403-656669CA7471}" type="datetimeFigureOut">
              <a:rPr lang="en-AU" smtClean="0"/>
              <a:t>26/05/2021</a:t>
            </a:fld>
            <a:endParaRPr lang="en-AU"/>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29715F-3DF8-4F9E-BD96-F7A637B3324C}" type="slidenum">
              <a:rPr lang="en-AU" smtClean="0"/>
              <a:t>‹#›</a:t>
            </a:fld>
            <a:endParaRPr lang="en-AU"/>
          </a:p>
        </p:txBody>
      </p:sp>
    </p:spTree>
    <p:extLst>
      <p:ext uri="{BB962C8B-B14F-4D97-AF65-F5344CB8AC3E}">
        <p14:creationId xmlns:p14="http://schemas.microsoft.com/office/powerpoint/2010/main" val="561773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AU" dirty="0"/>
              <a:t>River carries down minerals and heavy metals</a:t>
            </a:r>
          </a:p>
          <a:p>
            <a:pPr marL="228600" indent="-228600">
              <a:buAutoNum type="arabicParenR"/>
            </a:pPr>
            <a:r>
              <a:rPr lang="en-AU" dirty="0"/>
              <a:t>AQDP data shows that in and out lagoon flow compete near the river mouth. Outflow partly driven by the nearby channel acting as a sink for the minerals discharged by the river. </a:t>
            </a:r>
          </a:p>
          <a:p>
            <a:pPr marL="228600" indent="-228600">
              <a:buAutoNum type="arabicParenR"/>
            </a:pPr>
            <a:r>
              <a:rPr lang="en-AU" dirty="0"/>
              <a:t>Based on the wave climate in the area (wave climate report) the area is exposed to southern swell</a:t>
            </a:r>
          </a:p>
          <a:p>
            <a:pPr marL="228600" indent="-228600">
              <a:buAutoNum type="arabicParenR"/>
            </a:pPr>
            <a:r>
              <a:rPr lang="en-AU" dirty="0"/>
              <a:t>…Which would drive northward longshore current. As such, if minerals are entering the lagoon, they are likely to be either deposited in the </a:t>
            </a:r>
            <a:r>
              <a:rPr lang="en-AU" dirty="0" err="1"/>
              <a:t>korotogo</a:t>
            </a:r>
            <a:r>
              <a:rPr lang="en-AU" dirty="0"/>
              <a:t> lagoon area or </a:t>
            </a:r>
            <a:r>
              <a:rPr lang="en-AU" dirty="0" smtClean="0"/>
              <a:t>thrown </a:t>
            </a:r>
            <a:r>
              <a:rPr lang="en-AU" dirty="0"/>
              <a:t>back at sea through the channel</a:t>
            </a:r>
          </a:p>
          <a:p>
            <a:pPr marL="228600" indent="-228600">
              <a:buAutoNum type="arabicParenR"/>
            </a:pPr>
            <a:r>
              <a:rPr lang="en-AU" dirty="0"/>
              <a:t>As mineral is heavy and reef flat is high, it is most likely that </a:t>
            </a:r>
            <a:r>
              <a:rPr lang="en-AU" dirty="0" smtClean="0"/>
              <a:t>most </a:t>
            </a:r>
            <a:r>
              <a:rPr lang="en-AU" dirty="0"/>
              <a:t>of the mineral would not end up on the reef flat near </a:t>
            </a:r>
            <a:r>
              <a:rPr lang="en-AU" dirty="0" err="1"/>
              <a:t>korotogo</a:t>
            </a:r>
            <a:r>
              <a:rPr lang="en-AU" dirty="0"/>
              <a:t> but travel north- westward as shown by bottom current data collected by the AQDP in Yadua.</a:t>
            </a:r>
          </a:p>
        </p:txBody>
      </p:sp>
      <p:sp>
        <p:nvSpPr>
          <p:cNvPr id="4" name="Slide Number Placeholder 3"/>
          <p:cNvSpPr>
            <a:spLocks noGrp="1"/>
          </p:cNvSpPr>
          <p:nvPr>
            <p:ph type="sldNum" sz="quarter" idx="5"/>
          </p:nvPr>
        </p:nvSpPr>
        <p:spPr/>
        <p:txBody>
          <a:bodyPr/>
          <a:lstStyle/>
          <a:p>
            <a:fld id="{B229715F-3DF8-4F9E-BD96-F7A637B3324C}" type="slidenum">
              <a:rPr lang="en-AU" smtClean="0"/>
              <a:t>12</a:t>
            </a:fld>
            <a:endParaRPr lang="en-AU"/>
          </a:p>
        </p:txBody>
      </p:sp>
    </p:spTree>
    <p:extLst>
      <p:ext uri="{BB962C8B-B14F-4D97-AF65-F5344CB8AC3E}">
        <p14:creationId xmlns:p14="http://schemas.microsoft.com/office/powerpoint/2010/main" val="1454798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298069-791F-4184-81BC-7AB5862A3A0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1594634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98069-791F-4184-81BC-7AB5862A3A0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356226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98069-791F-4184-81BC-7AB5862A3A0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222024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298069-791F-4184-81BC-7AB5862A3A0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1299352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298069-791F-4184-81BC-7AB5862A3A09}" type="datetimeFigureOut">
              <a:rPr lang="en-US" smtClean="0"/>
              <a:t>5/26/2021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327334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298069-791F-4184-81BC-7AB5862A3A09}"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907512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298069-791F-4184-81BC-7AB5862A3A09}" type="datetimeFigureOut">
              <a:rPr lang="en-US" smtClean="0"/>
              <a:t>5/26/2021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330114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298069-791F-4184-81BC-7AB5862A3A09}" type="datetimeFigureOut">
              <a:rPr lang="en-US" smtClean="0"/>
              <a:t>5/26/2021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625670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298069-791F-4184-81BC-7AB5862A3A09}" type="datetimeFigureOut">
              <a:rPr lang="en-US" smtClean="0"/>
              <a:t>5/26/2021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3105711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298069-791F-4184-81BC-7AB5862A3A09}"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281617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298069-791F-4184-81BC-7AB5862A3A09}" type="datetimeFigureOut">
              <a:rPr lang="en-US" smtClean="0"/>
              <a:t>5/26/2021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911CE-4145-4DE4-8992-DCE00660D445}" type="slidenum">
              <a:rPr lang="en-US" smtClean="0"/>
              <a:t>‹#›</a:t>
            </a:fld>
            <a:endParaRPr lang="en-US"/>
          </a:p>
        </p:txBody>
      </p:sp>
    </p:spTree>
    <p:extLst>
      <p:ext uri="{BB962C8B-B14F-4D97-AF65-F5344CB8AC3E}">
        <p14:creationId xmlns:p14="http://schemas.microsoft.com/office/powerpoint/2010/main" val="2770186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298069-791F-4184-81BC-7AB5862A3A09}" type="datetimeFigureOut">
              <a:rPr lang="en-US" smtClean="0"/>
              <a:t>5/26/2021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911CE-4145-4DE4-8992-DCE00660D445}" type="slidenum">
              <a:rPr lang="en-US" smtClean="0"/>
              <a:t>‹#›</a:t>
            </a:fld>
            <a:endParaRPr lang="en-US"/>
          </a:p>
        </p:txBody>
      </p:sp>
    </p:spTree>
    <p:extLst>
      <p:ext uri="{BB962C8B-B14F-4D97-AF65-F5344CB8AC3E}">
        <p14:creationId xmlns:p14="http://schemas.microsoft.com/office/powerpoint/2010/main" val="1410973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140968"/>
            <a:ext cx="6400800" cy="2497832"/>
          </a:xfrm>
        </p:spPr>
        <p:txBody>
          <a:bodyPr>
            <a:normAutofit fontScale="25000" lnSpcReduction="20000"/>
          </a:bodyPr>
          <a:lstStyle/>
          <a:p>
            <a:pPr>
              <a:lnSpc>
                <a:spcPct val="120000"/>
              </a:lnSpc>
              <a:spcBef>
                <a:spcPts val="0"/>
              </a:spcBef>
            </a:pPr>
            <a:r>
              <a:rPr lang="en-US" sz="9600" b="1" dirty="0">
                <a:latin typeface="Times New Roman" pitchFamily="18" charset="0"/>
                <a:cs typeface="Times New Roman" pitchFamily="18" charset="0"/>
              </a:rPr>
              <a:t>Current profiler deployment and application </a:t>
            </a:r>
          </a:p>
          <a:p>
            <a:pPr>
              <a:lnSpc>
                <a:spcPct val="120000"/>
              </a:lnSpc>
              <a:spcBef>
                <a:spcPts val="0"/>
              </a:spcBef>
            </a:pPr>
            <a:r>
              <a:rPr lang="en-US" sz="9600" b="1" dirty="0">
                <a:latin typeface="Times New Roman" pitchFamily="18" charset="0"/>
                <a:cs typeface="Times New Roman" pitchFamily="18" charset="0"/>
              </a:rPr>
              <a:t> - MINERAL INVESTIGATION PROJECT 2020-2021</a:t>
            </a:r>
          </a:p>
          <a:p>
            <a:pPr>
              <a:lnSpc>
                <a:spcPct val="120000"/>
              </a:lnSpc>
              <a:spcBef>
                <a:spcPts val="0"/>
              </a:spcBef>
            </a:pPr>
            <a:endParaRPr lang="en-US" sz="9600" b="1" dirty="0">
              <a:latin typeface="Times New Roman" pitchFamily="18" charset="0"/>
              <a:cs typeface="Times New Roman" pitchFamily="18" charset="0"/>
            </a:endParaRPr>
          </a:p>
          <a:p>
            <a:pPr>
              <a:lnSpc>
                <a:spcPct val="120000"/>
              </a:lnSpc>
              <a:spcBef>
                <a:spcPts val="0"/>
              </a:spcBef>
            </a:pPr>
            <a:r>
              <a:rPr lang="en-US" sz="9600" b="1" dirty="0">
                <a:latin typeface="Times New Roman" pitchFamily="18" charset="0"/>
                <a:cs typeface="Times New Roman" pitchFamily="18" charset="0"/>
              </a:rPr>
              <a:t>Sigatoka Waters Prospect</a:t>
            </a:r>
          </a:p>
          <a:p>
            <a:pPr>
              <a:lnSpc>
                <a:spcPct val="120000"/>
              </a:lnSpc>
              <a:spcBef>
                <a:spcPts val="0"/>
              </a:spcBef>
            </a:pPr>
            <a:endParaRPr lang="en-US" sz="9600" dirty="0">
              <a:latin typeface="Times New Roman" pitchFamily="18" charset="0"/>
              <a:cs typeface="Times New Roman" pitchFamily="18" charset="0"/>
            </a:endParaRP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312514"/>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noGrp="1"/>
          </p:cNvSpPr>
          <p:nvPr>
            <p:ph type="ctrTitle"/>
          </p:nvPr>
        </p:nvSpPr>
        <p:spPr>
          <a:xfrm>
            <a:off x="685800" y="1179513"/>
            <a:ext cx="7772400" cy="24209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Times New Roman" pitchFamily="18" charset="0"/>
                <a:cs typeface="Times New Roman" pitchFamily="18" charset="0"/>
              </a:rPr>
              <a:t>Ministry of Lands &amp; Mineral Resources </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Mineral Resources Department</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Geological Surveys Division</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r>
              <a:rPr lang="en-US" sz="2800" b="1" dirty="0">
                <a:latin typeface="Times New Roman" pitchFamily="18" charset="0"/>
                <a:cs typeface="Times New Roman" pitchFamily="18" charset="0"/>
              </a:rPr>
              <a:t/>
            </a:r>
            <a:br>
              <a:rPr lang="en-US" sz="2800" b="1" dirty="0">
                <a:latin typeface="Times New Roman" pitchFamily="18" charset="0"/>
                <a:cs typeface="Times New Roman" pitchFamily="18" charset="0"/>
              </a:rPr>
            </a:b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25773421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739A82-27B8-4C58-9FC2-68C0C9E87D10}"/>
              </a:ext>
            </a:extLst>
          </p:cNvPr>
          <p:cNvSpPr>
            <a:spLocks noGrp="1"/>
          </p:cNvSpPr>
          <p:nvPr>
            <p:ph type="title"/>
          </p:nvPr>
        </p:nvSpPr>
        <p:spPr>
          <a:xfrm>
            <a:off x="107504" y="222973"/>
            <a:ext cx="7992887" cy="1105271"/>
          </a:xfrm>
        </p:spPr>
        <p:txBody>
          <a:bodyPr>
            <a:normAutofit fontScale="90000"/>
          </a:bodyPr>
          <a:lstStyle/>
          <a:p>
            <a:r>
              <a:rPr lang="en-AU" dirty="0"/>
              <a:t>Preliminary information for </a:t>
            </a:r>
            <a:r>
              <a:rPr lang="en-AU" dirty="0" smtClean="0"/>
              <a:t>Yadua</a:t>
            </a:r>
            <a:r>
              <a:rPr lang="en-AU" dirty="0"/>
              <a:t/>
            </a:r>
            <a:br>
              <a:rPr lang="en-AU" dirty="0"/>
            </a:br>
            <a:r>
              <a:rPr lang="en-AU" sz="2200" dirty="0"/>
              <a:t>Reef Slope Deployment </a:t>
            </a:r>
            <a:r>
              <a:rPr lang="en-AU" sz="1800" dirty="0"/>
              <a:t>(-15m depth)</a:t>
            </a:r>
            <a:br>
              <a:rPr lang="en-AU" sz="1800" dirty="0"/>
            </a:br>
            <a:endParaRPr lang="en-AU" dirty="0"/>
          </a:p>
        </p:txBody>
      </p:sp>
      <p:sp>
        <p:nvSpPr>
          <p:cNvPr id="6" name="TextBox 5">
            <a:extLst>
              <a:ext uri="{FF2B5EF4-FFF2-40B4-BE49-F238E27FC236}">
                <a16:creationId xmlns:a16="http://schemas.microsoft.com/office/drawing/2014/main" xmlns="" id="{DF987004-FD92-4A43-8041-D18A6D8B20D5}"/>
              </a:ext>
            </a:extLst>
          </p:cNvPr>
          <p:cNvSpPr txBox="1"/>
          <p:nvPr/>
        </p:nvSpPr>
        <p:spPr>
          <a:xfrm>
            <a:off x="3325219" y="1772921"/>
            <a:ext cx="2448272" cy="923330"/>
          </a:xfrm>
          <a:prstGeom prst="rect">
            <a:avLst/>
          </a:prstGeom>
          <a:noFill/>
          <a:ln>
            <a:solidFill>
              <a:schemeClr val="tx2"/>
            </a:solidFill>
          </a:ln>
        </p:spPr>
        <p:txBody>
          <a:bodyPr wrap="square" rtlCol="0">
            <a:spAutoFit/>
          </a:bodyPr>
          <a:lstStyle/>
          <a:p>
            <a:pPr algn="ctr"/>
            <a:r>
              <a:rPr lang="en-AU" dirty="0"/>
              <a:t>Current speed decreases with water depth</a:t>
            </a:r>
          </a:p>
        </p:txBody>
      </p:sp>
      <p:pic>
        <p:nvPicPr>
          <p:cNvPr id="8" name="Picture 7">
            <a:extLst>
              <a:ext uri="{FF2B5EF4-FFF2-40B4-BE49-F238E27FC236}">
                <a16:creationId xmlns:a16="http://schemas.microsoft.com/office/drawing/2014/main" xmlns="" id="{2D059BA2-F028-464B-B4AD-6FD502FD710C}"/>
              </a:ext>
            </a:extLst>
          </p:cNvPr>
          <p:cNvPicPr>
            <a:picLocks noChangeAspect="1"/>
          </p:cNvPicPr>
          <p:nvPr/>
        </p:nvPicPr>
        <p:blipFill>
          <a:blip r:embed="rId2"/>
          <a:stretch>
            <a:fillRect/>
          </a:stretch>
        </p:blipFill>
        <p:spPr>
          <a:xfrm>
            <a:off x="-10548" y="868341"/>
            <a:ext cx="2977007" cy="1961009"/>
          </a:xfrm>
          <a:prstGeom prst="rect">
            <a:avLst/>
          </a:prstGeom>
        </p:spPr>
      </p:pic>
      <p:pic>
        <p:nvPicPr>
          <p:cNvPr id="10" name="Picture 9">
            <a:extLst>
              <a:ext uri="{FF2B5EF4-FFF2-40B4-BE49-F238E27FC236}">
                <a16:creationId xmlns:a16="http://schemas.microsoft.com/office/drawing/2014/main" xmlns="" id="{16C97524-B6F4-48C3-9103-49D836202B86}"/>
              </a:ext>
            </a:extLst>
          </p:cNvPr>
          <p:cNvPicPr>
            <a:picLocks noChangeAspect="1"/>
          </p:cNvPicPr>
          <p:nvPr/>
        </p:nvPicPr>
        <p:blipFill>
          <a:blip r:embed="rId3"/>
          <a:stretch>
            <a:fillRect/>
          </a:stretch>
        </p:blipFill>
        <p:spPr>
          <a:xfrm>
            <a:off x="-10549" y="2854652"/>
            <a:ext cx="2977007" cy="2011613"/>
          </a:xfrm>
          <a:prstGeom prst="rect">
            <a:avLst/>
          </a:prstGeom>
        </p:spPr>
      </p:pic>
      <p:pic>
        <p:nvPicPr>
          <p:cNvPr id="12" name="Picture 11">
            <a:extLst>
              <a:ext uri="{FF2B5EF4-FFF2-40B4-BE49-F238E27FC236}">
                <a16:creationId xmlns:a16="http://schemas.microsoft.com/office/drawing/2014/main" xmlns="" id="{8DE81254-EBEE-4BAA-9407-250394F159D6}"/>
              </a:ext>
            </a:extLst>
          </p:cNvPr>
          <p:cNvPicPr>
            <a:picLocks noChangeAspect="1"/>
          </p:cNvPicPr>
          <p:nvPr/>
        </p:nvPicPr>
        <p:blipFill>
          <a:blip r:embed="rId4"/>
          <a:stretch>
            <a:fillRect/>
          </a:stretch>
        </p:blipFill>
        <p:spPr>
          <a:xfrm>
            <a:off x="4691" y="4866265"/>
            <a:ext cx="2946526" cy="2011613"/>
          </a:xfrm>
          <a:prstGeom prst="rect">
            <a:avLst/>
          </a:prstGeom>
        </p:spPr>
      </p:pic>
      <p:pic>
        <p:nvPicPr>
          <p:cNvPr id="14" name="Picture 13">
            <a:extLst>
              <a:ext uri="{FF2B5EF4-FFF2-40B4-BE49-F238E27FC236}">
                <a16:creationId xmlns:a16="http://schemas.microsoft.com/office/drawing/2014/main" xmlns="" id="{56183BA6-CB30-49B4-98B3-2AC1FCAE6ADC}"/>
              </a:ext>
            </a:extLst>
          </p:cNvPr>
          <p:cNvPicPr>
            <a:picLocks noChangeAspect="1"/>
          </p:cNvPicPr>
          <p:nvPr/>
        </p:nvPicPr>
        <p:blipFill>
          <a:blip r:embed="rId5"/>
          <a:stretch>
            <a:fillRect/>
          </a:stretch>
        </p:blipFill>
        <p:spPr>
          <a:xfrm>
            <a:off x="6074039" y="741392"/>
            <a:ext cx="3121704" cy="1961010"/>
          </a:xfrm>
          <a:prstGeom prst="rect">
            <a:avLst/>
          </a:prstGeom>
        </p:spPr>
      </p:pic>
      <p:pic>
        <p:nvPicPr>
          <p:cNvPr id="16" name="Picture 15">
            <a:extLst>
              <a:ext uri="{FF2B5EF4-FFF2-40B4-BE49-F238E27FC236}">
                <a16:creationId xmlns:a16="http://schemas.microsoft.com/office/drawing/2014/main" xmlns="" id="{FAA2986A-11EF-4561-A6FD-882F313CA73A}"/>
              </a:ext>
            </a:extLst>
          </p:cNvPr>
          <p:cNvPicPr>
            <a:picLocks noChangeAspect="1"/>
          </p:cNvPicPr>
          <p:nvPr/>
        </p:nvPicPr>
        <p:blipFill>
          <a:blip r:embed="rId6"/>
          <a:stretch>
            <a:fillRect/>
          </a:stretch>
        </p:blipFill>
        <p:spPr>
          <a:xfrm>
            <a:off x="6074039" y="2806873"/>
            <a:ext cx="3121704" cy="2059392"/>
          </a:xfrm>
          <a:prstGeom prst="rect">
            <a:avLst/>
          </a:prstGeom>
        </p:spPr>
      </p:pic>
      <p:pic>
        <p:nvPicPr>
          <p:cNvPr id="18" name="Picture 17">
            <a:extLst>
              <a:ext uri="{FF2B5EF4-FFF2-40B4-BE49-F238E27FC236}">
                <a16:creationId xmlns:a16="http://schemas.microsoft.com/office/drawing/2014/main" xmlns="" id="{ADB03510-D915-4899-9C72-34E15F021FD2}"/>
              </a:ext>
            </a:extLst>
          </p:cNvPr>
          <p:cNvPicPr>
            <a:picLocks noChangeAspect="1"/>
          </p:cNvPicPr>
          <p:nvPr/>
        </p:nvPicPr>
        <p:blipFill>
          <a:blip r:embed="rId7"/>
          <a:stretch>
            <a:fillRect/>
          </a:stretch>
        </p:blipFill>
        <p:spPr>
          <a:xfrm>
            <a:off x="6022296" y="4842128"/>
            <a:ext cx="3225191" cy="2011613"/>
          </a:xfrm>
          <a:prstGeom prst="rect">
            <a:avLst/>
          </a:prstGeom>
        </p:spPr>
      </p:pic>
      <p:sp>
        <p:nvSpPr>
          <p:cNvPr id="19" name="TextBox 18">
            <a:extLst>
              <a:ext uri="{FF2B5EF4-FFF2-40B4-BE49-F238E27FC236}">
                <a16:creationId xmlns:a16="http://schemas.microsoft.com/office/drawing/2014/main" xmlns="" id="{A228F119-0F2B-4F0F-8B1C-81EDADBA43B2}"/>
              </a:ext>
            </a:extLst>
          </p:cNvPr>
          <p:cNvSpPr txBox="1"/>
          <p:nvPr/>
        </p:nvSpPr>
        <p:spPr>
          <a:xfrm>
            <a:off x="3344692" y="5001485"/>
            <a:ext cx="2448272" cy="923330"/>
          </a:xfrm>
          <a:prstGeom prst="rect">
            <a:avLst/>
          </a:prstGeom>
          <a:noFill/>
          <a:ln>
            <a:solidFill>
              <a:schemeClr val="tx2"/>
            </a:solidFill>
          </a:ln>
        </p:spPr>
        <p:txBody>
          <a:bodyPr wrap="square" rtlCol="0">
            <a:spAutoFit/>
          </a:bodyPr>
          <a:lstStyle/>
          <a:p>
            <a:pPr algn="ctr"/>
            <a:r>
              <a:rPr lang="en-AU" dirty="0"/>
              <a:t>Middle and Bottom layer water flow are mainly north westerly</a:t>
            </a:r>
          </a:p>
        </p:txBody>
      </p:sp>
      <p:sp>
        <p:nvSpPr>
          <p:cNvPr id="20" name="TextBox 19">
            <a:extLst>
              <a:ext uri="{FF2B5EF4-FFF2-40B4-BE49-F238E27FC236}">
                <a16:creationId xmlns:a16="http://schemas.microsoft.com/office/drawing/2014/main" xmlns="" id="{BEFFF558-896D-40DB-B13A-E49239E23BF0}"/>
              </a:ext>
            </a:extLst>
          </p:cNvPr>
          <p:cNvSpPr txBox="1"/>
          <p:nvPr/>
        </p:nvSpPr>
        <p:spPr>
          <a:xfrm>
            <a:off x="3344692" y="3387532"/>
            <a:ext cx="2448272" cy="646331"/>
          </a:xfrm>
          <a:prstGeom prst="rect">
            <a:avLst/>
          </a:prstGeom>
          <a:noFill/>
          <a:ln>
            <a:solidFill>
              <a:schemeClr val="tx2"/>
            </a:solidFill>
          </a:ln>
        </p:spPr>
        <p:txBody>
          <a:bodyPr wrap="square" rtlCol="0">
            <a:spAutoFit/>
          </a:bodyPr>
          <a:lstStyle/>
          <a:p>
            <a:pPr algn="ctr"/>
            <a:r>
              <a:rPr lang="en-AU" dirty="0"/>
              <a:t>At the Top layer, water flows towards the shore</a:t>
            </a:r>
          </a:p>
        </p:txBody>
      </p:sp>
      <p:cxnSp>
        <p:nvCxnSpPr>
          <p:cNvPr id="22" name="Straight Arrow Connector 21">
            <a:extLst>
              <a:ext uri="{FF2B5EF4-FFF2-40B4-BE49-F238E27FC236}">
                <a16:creationId xmlns:a16="http://schemas.microsoft.com/office/drawing/2014/main" xmlns="" id="{41D52F9D-E246-470A-917C-AF5600A71880}"/>
              </a:ext>
            </a:extLst>
          </p:cNvPr>
          <p:cNvCxnSpPr>
            <a:stCxn id="6" idx="1"/>
          </p:cNvCxnSpPr>
          <p:nvPr/>
        </p:nvCxnSpPr>
        <p:spPr>
          <a:xfrm flipH="1">
            <a:off x="2808841" y="2234586"/>
            <a:ext cx="516378" cy="4119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65C8C93F-846B-4AF1-81D6-0B2A0D8752DE}"/>
              </a:ext>
            </a:extLst>
          </p:cNvPr>
          <p:cNvCxnSpPr>
            <a:cxnSpLocks/>
          </p:cNvCxnSpPr>
          <p:nvPr/>
        </p:nvCxnSpPr>
        <p:spPr>
          <a:xfrm flipV="1">
            <a:off x="5825234" y="1957330"/>
            <a:ext cx="834998" cy="1383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64BF93C0-C15D-447D-B466-9A9CF3B34223}"/>
              </a:ext>
            </a:extLst>
          </p:cNvPr>
          <p:cNvCxnSpPr>
            <a:cxnSpLocks/>
          </p:cNvCxnSpPr>
          <p:nvPr/>
        </p:nvCxnSpPr>
        <p:spPr>
          <a:xfrm flipV="1">
            <a:off x="5792964" y="3933056"/>
            <a:ext cx="867268" cy="1037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25925324-E071-428F-9741-B34EF8F644ED}"/>
              </a:ext>
            </a:extLst>
          </p:cNvPr>
          <p:cNvCxnSpPr>
            <a:cxnSpLocks/>
          </p:cNvCxnSpPr>
          <p:nvPr/>
        </p:nvCxnSpPr>
        <p:spPr>
          <a:xfrm>
            <a:off x="5773095" y="5915969"/>
            <a:ext cx="1103161" cy="6093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157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xmlns="" id="{F0BC495A-7859-4D3B-B0FE-C68465DAB4CF}"/>
              </a:ext>
            </a:extLst>
          </p:cNvPr>
          <p:cNvPicPr>
            <a:picLocks noChangeAspect="1"/>
          </p:cNvPicPr>
          <p:nvPr/>
        </p:nvPicPr>
        <p:blipFill>
          <a:blip r:embed="rId2"/>
          <a:stretch>
            <a:fillRect/>
          </a:stretch>
        </p:blipFill>
        <p:spPr>
          <a:xfrm>
            <a:off x="6186439" y="2759066"/>
            <a:ext cx="3055053" cy="2006574"/>
          </a:xfrm>
          <a:prstGeom prst="rect">
            <a:avLst/>
          </a:prstGeom>
        </p:spPr>
      </p:pic>
      <p:pic>
        <p:nvPicPr>
          <p:cNvPr id="11" name="Picture 10">
            <a:extLst>
              <a:ext uri="{FF2B5EF4-FFF2-40B4-BE49-F238E27FC236}">
                <a16:creationId xmlns:a16="http://schemas.microsoft.com/office/drawing/2014/main" xmlns="" id="{14D9113C-07FE-43ED-8110-EE2AC933581B}"/>
              </a:ext>
            </a:extLst>
          </p:cNvPr>
          <p:cNvPicPr>
            <a:picLocks noChangeAspect="1"/>
          </p:cNvPicPr>
          <p:nvPr/>
        </p:nvPicPr>
        <p:blipFill>
          <a:blip r:embed="rId3"/>
          <a:stretch>
            <a:fillRect/>
          </a:stretch>
        </p:blipFill>
        <p:spPr>
          <a:xfrm>
            <a:off x="8710" y="2744446"/>
            <a:ext cx="2942507" cy="2081391"/>
          </a:xfrm>
          <a:prstGeom prst="rect">
            <a:avLst/>
          </a:prstGeom>
        </p:spPr>
      </p:pic>
      <p:pic>
        <p:nvPicPr>
          <p:cNvPr id="15" name="Picture 14">
            <a:extLst>
              <a:ext uri="{FF2B5EF4-FFF2-40B4-BE49-F238E27FC236}">
                <a16:creationId xmlns:a16="http://schemas.microsoft.com/office/drawing/2014/main" xmlns="" id="{22B11BCE-0E07-4621-945F-734C3294DF83}"/>
              </a:ext>
            </a:extLst>
          </p:cNvPr>
          <p:cNvPicPr>
            <a:picLocks noChangeAspect="1"/>
          </p:cNvPicPr>
          <p:nvPr/>
        </p:nvPicPr>
        <p:blipFill>
          <a:blip r:embed="rId4"/>
          <a:stretch>
            <a:fillRect/>
          </a:stretch>
        </p:blipFill>
        <p:spPr>
          <a:xfrm>
            <a:off x="107504" y="4790715"/>
            <a:ext cx="2843713" cy="1930710"/>
          </a:xfrm>
          <a:prstGeom prst="rect">
            <a:avLst/>
          </a:prstGeom>
        </p:spPr>
      </p:pic>
      <p:pic>
        <p:nvPicPr>
          <p:cNvPr id="7" name="Picture 6">
            <a:extLst>
              <a:ext uri="{FF2B5EF4-FFF2-40B4-BE49-F238E27FC236}">
                <a16:creationId xmlns:a16="http://schemas.microsoft.com/office/drawing/2014/main" xmlns="" id="{9B55A87B-B92F-4E22-B017-765C6A3140BD}"/>
              </a:ext>
            </a:extLst>
          </p:cNvPr>
          <p:cNvPicPr>
            <a:picLocks noChangeAspect="1"/>
          </p:cNvPicPr>
          <p:nvPr/>
        </p:nvPicPr>
        <p:blipFill>
          <a:blip r:embed="rId5"/>
          <a:stretch>
            <a:fillRect/>
          </a:stretch>
        </p:blipFill>
        <p:spPr>
          <a:xfrm>
            <a:off x="8710" y="785474"/>
            <a:ext cx="2942507" cy="2151464"/>
          </a:xfrm>
          <a:prstGeom prst="rect">
            <a:avLst/>
          </a:prstGeom>
        </p:spPr>
      </p:pic>
      <p:sp>
        <p:nvSpPr>
          <p:cNvPr id="2" name="Title 1">
            <a:extLst>
              <a:ext uri="{FF2B5EF4-FFF2-40B4-BE49-F238E27FC236}">
                <a16:creationId xmlns:a16="http://schemas.microsoft.com/office/drawing/2014/main" xmlns="" id="{63739A82-27B8-4C58-9FC2-68C0C9E87D10}"/>
              </a:ext>
            </a:extLst>
          </p:cNvPr>
          <p:cNvSpPr>
            <a:spLocks noGrp="1"/>
          </p:cNvSpPr>
          <p:nvPr>
            <p:ph type="title"/>
          </p:nvPr>
        </p:nvSpPr>
        <p:spPr>
          <a:xfrm>
            <a:off x="399403" y="222973"/>
            <a:ext cx="7992887" cy="1105271"/>
          </a:xfrm>
        </p:spPr>
        <p:txBody>
          <a:bodyPr>
            <a:normAutofit fontScale="90000"/>
          </a:bodyPr>
          <a:lstStyle/>
          <a:p>
            <a:r>
              <a:rPr lang="en-AU" dirty="0"/>
              <a:t>Preliminary information for Korotogo</a:t>
            </a:r>
            <a:br>
              <a:rPr lang="en-AU" dirty="0"/>
            </a:br>
            <a:r>
              <a:rPr lang="en-AU" sz="2200" dirty="0"/>
              <a:t>Reef Flat Deployment</a:t>
            </a:r>
            <a:r>
              <a:rPr lang="en-AU" sz="1800" dirty="0"/>
              <a:t/>
            </a:r>
            <a:br>
              <a:rPr lang="en-AU" sz="1800" dirty="0"/>
            </a:br>
            <a:endParaRPr lang="en-AU" dirty="0"/>
          </a:p>
        </p:txBody>
      </p:sp>
      <p:sp>
        <p:nvSpPr>
          <p:cNvPr id="6" name="TextBox 5">
            <a:extLst>
              <a:ext uri="{FF2B5EF4-FFF2-40B4-BE49-F238E27FC236}">
                <a16:creationId xmlns:a16="http://schemas.microsoft.com/office/drawing/2014/main" xmlns="" id="{DF987004-FD92-4A43-8041-D18A6D8B20D5}"/>
              </a:ext>
            </a:extLst>
          </p:cNvPr>
          <p:cNvSpPr txBox="1"/>
          <p:nvPr/>
        </p:nvSpPr>
        <p:spPr>
          <a:xfrm>
            <a:off x="3031978" y="3123038"/>
            <a:ext cx="2760986" cy="646331"/>
          </a:xfrm>
          <a:prstGeom prst="rect">
            <a:avLst/>
          </a:prstGeom>
          <a:noFill/>
          <a:ln>
            <a:solidFill>
              <a:schemeClr val="tx2"/>
            </a:solidFill>
          </a:ln>
        </p:spPr>
        <p:txBody>
          <a:bodyPr wrap="square" rtlCol="0">
            <a:spAutoFit/>
          </a:bodyPr>
          <a:lstStyle/>
          <a:p>
            <a:pPr algn="ctr"/>
            <a:r>
              <a:rPr lang="en-AU" dirty="0"/>
              <a:t>Current speed is consistent across the water column</a:t>
            </a:r>
          </a:p>
        </p:txBody>
      </p:sp>
      <p:sp>
        <p:nvSpPr>
          <p:cNvPr id="20" name="TextBox 19">
            <a:extLst>
              <a:ext uri="{FF2B5EF4-FFF2-40B4-BE49-F238E27FC236}">
                <a16:creationId xmlns:a16="http://schemas.microsoft.com/office/drawing/2014/main" xmlns="" id="{BEFFF558-896D-40DB-B13A-E49239E23BF0}"/>
              </a:ext>
            </a:extLst>
          </p:cNvPr>
          <p:cNvSpPr txBox="1"/>
          <p:nvPr/>
        </p:nvSpPr>
        <p:spPr>
          <a:xfrm>
            <a:off x="3230655" y="4217020"/>
            <a:ext cx="2448272" cy="2308324"/>
          </a:xfrm>
          <a:prstGeom prst="rect">
            <a:avLst/>
          </a:prstGeom>
          <a:noFill/>
          <a:ln>
            <a:solidFill>
              <a:schemeClr val="tx2"/>
            </a:solidFill>
          </a:ln>
        </p:spPr>
        <p:txBody>
          <a:bodyPr wrap="square" rtlCol="0">
            <a:spAutoFit/>
          </a:bodyPr>
          <a:lstStyle/>
          <a:p>
            <a:pPr algn="ctr"/>
            <a:r>
              <a:rPr lang="en-AU" dirty="0"/>
              <a:t>Complex flow pattern highlighting the competition between ocean forcing (wave, tide, wind), river discharge and geomorphological feature (channel)</a:t>
            </a:r>
          </a:p>
        </p:txBody>
      </p:sp>
      <p:cxnSp>
        <p:nvCxnSpPr>
          <p:cNvPr id="22" name="Straight Arrow Connector 21">
            <a:extLst>
              <a:ext uri="{FF2B5EF4-FFF2-40B4-BE49-F238E27FC236}">
                <a16:creationId xmlns:a16="http://schemas.microsoft.com/office/drawing/2014/main" xmlns="" id="{41D52F9D-E246-470A-917C-AF5600A71880}"/>
              </a:ext>
            </a:extLst>
          </p:cNvPr>
          <p:cNvCxnSpPr>
            <a:cxnSpLocks/>
            <a:stCxn id="6" idx="1"/>
          </p:cNvCxnSpPr>
          <p:nvPr/>
        </p:nvCxnSpPr>
        <p:spPr>
          <a:xfrm flipH="1">
            <a:off x="2406552" y="3446204"/>
            <a:ext cx="625426" cy="4688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xmlns="" id="{4B3AF881-C154-4F86-82F7-C40AFEC8352B}"/>
              </a:ext>
            </a:extLst>
          </p:cNvPr>
          <p:cNvPicPr>
            <a:picLocks noChangeAspect="1"/>
          </p:cNvPicPr>
          <p:nvPr/>
        </p:nvPicPr>
        <p:blipFill>
          <a:blip r:embed="rId6"/>
          <a:stretch>
            <a:fillRect/>
          </a:stretch>
        </p:blipFill>
        <p:spPr>
          <a:xfrm>
            <a:off x="6016301" y="782744"/>
            <a:ext cx="3225191" cy="1997007"/>
          </a:xfrm>
          <a:prstGeom prst="rect">
            <a:avLst/>
          </a:prstGeom>
        </p:spPr>
      </p:pic>
      <p:cxnSp>
        <p:nvCxnSpPr>
          <p:cNvPr id="23" name="Straight Arrow Connector 22">
            <a:extLst>
              <a:ext uri="{FF2B5EF4-FFF2-40B4-BE49-F238E27FC236}">
                <a16:creationId xmlns:a16="http://schemas.microsoft.com/office/drawing/2014/main" xmlns="" id="{65C8C93F-846B-4AF1-81D6-0B2A0D8752DE}"/>
              </a:ext>
            </a:extLst>
          </p:cNvPr>
          <p:cNvCxnSpPr>
            <a:cxnSpLocks/>
          </p:cNvCxnSpPr>
          <p:nvPr/>
        </p:nvCxnSpPr>
        <p:spPr>
          <a:xfrm flipV="1">
            <a:off x="5672044" y="1622895"/>
            <a:ext cx="867268" cy="27500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64BF93C0-C15D-447D-B466-9A9CF3B34223}"/>
              </a:ext>
            </a:extLst>
          </p:cNvPr>
          <p:cNvCxnSpPr>
            <a:cxnSpLocks/>
          </p:cNvCxnSpPr>
          <p:nvPr/>
        </p:nvCxnSpPr>
        <p:spPr>
          <a:xfrm flipV="1">
            <a:off x="5667413" y="4246801"/>
            <a:ext cx="928970" cy="8697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Picture 31">
            <a:extLst>
              <a:ext uri="{FF2B5EF4-FFF2-40B4-BE49-F238E27FC236}">
                <a16:creationId xmlns:a16="http://schemas.microsoft.com/office/drawing/2014/main" xmlns="" id="{803F93E4-DF3C-4D76-80B0-A71528CDF5D4}"/>
              </a:ext>
            </a:extLst>
          </p:cNvPr>
          <p:cNvPicPr>
            <a:picLocks noChangeAspect="1"/>
          </p:cNvPicPr>
          <p:nvPr/>
        </p:nvPicPr>
        <p:blipFill>
          <a:blip r:embed="rId7"/>
          <a:stretch>
            <a:fillRect/>
          </a:stretch>
        </p:blipFill>
        <p:spPr>
          <a:xfrm>
            <a:off x="6322039" y="4765641"/>
            <a:ext cx="3089591" cy="1940496"/>
          </a:xfrm>
          <a:prstGeom prst="rect">
            <a:avLst/>
          </a:prstGeom>
        </p:spPr>
      </p:pic>
      <p:cxnSp>
        <p:nvCxnSpPr>
          <p:cNvPr id="28" name="Straight Arrow Connector 27">
            <a:extLst>
              <a:ext uri="{FF2B5EF4-FFF2-40B4-BE49-F238E27FC236}">
                <a16:creationId xmlns:a16="http://schemas.microsoft.com/office/drawing/2014/main" xmlns="" id="{25925324-E071-428F-9741-B34EF8F644ED}"/>
              </a:ext>
            </a:extLst>
          </p:cNvPr>
          <p:cNvCxnSpPr>
            <a:cxnSpLocks/>
          </p:cNvCxnSpPr>
          <p:nvPr/>
        </p:nvCxnSpPr>
        <p:spPr>
          <a:xfrm>
            <a:off x="5678927" y="6021288"/>
            <a:ext cx="1197329"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4" name="Picture 3" descr="C:\Users\semib\Downloads\Sigatoka.Locality.2.PNG">
            <a:extLst>
              <a:ext uri="{FF2B5EF4-FFF2-40B4-BE49-F238E27FC236}">
                <a16:creationId xmlns:a16="http://schemas.microsoft.com/office/drawing/2014/main" xmlns="" id="{D6519B6A-5D4C-46C5-910C-B60E424352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56218" y="1054760"/>
            <a:ext cx="2835279" cy="1685255"/>
          </a:xfrm>
          <a:prstGeom prst="rect">
            <a:avLst/>
          </a:prstGeom>
          <a:noFill/>
          <a:extLst>
            <a:ext uri="{909E8E84-426E-40DD-AFC4-6F175D3DCCD1}">
              <a14:hiddenFill xmlns:a14="http://schemas.microsoft.com/office/drawing/2010/main">
                <a:solidFill>
                  <a:srgbClr val="FFFFFF"/>
                </a:solidFill>
              </a14:hiddenFill>
            </a:ext>
          </a:extLst>
        </p:spPr>
      </p:pic>
      <p:sp>
        <p:nvSpPr>
          <p:cNvPr id="35" name="5-Point Star 8">
            <a:extLst>
              <a:ext uri="{FF2B5EF4-FFF2-40B4-BE49-F238E27FC236}">
                <a16:creationId xmlns:a16="http://schemas.microsoft.com/office/drawing/2014/main" xmlns="" id="{968AC405-AFC9-40AF-8515-6CC9C7F755CE}"/>
              </a:ext>
            </a:extLst>
          </p:cNvPr>
          <p:cNvSpPr/>
          <p:nvPr/>
        </p:nvSpPr>
        <p:spPr>
          <a:xfrm>
            <a:off x="782411" y="744648"/>
            <a:ext cx="101860" cy="110645"/>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15">
            <a:extLst>
              <a:ext uri="{FF2B5EF4-FFF2-40B4-BE49-F238E27FC236}">
                <a16:creationId xmlns:a16="http://schemas.microsoft.com/office/drawing/2014/main" xmlns="" id="{98CCF51F-DF51-4A4A-BD84-C04A01EA0863}"/>
              </a:ext>
            </a:extLst>
          </p:cNvPr>
          <p:cNvSpPr/>
          <p:nvPr/>
        </p:nvSpPr>
        <p:spPr>
          <a:xfrm>
            <a:off x="5148064" y="1875121"/>
            <a:ext cx="101860" cy="110645"/>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488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C37220-922F-4E90-AFA6-E007E172EEDF}"/>
              </a:ext>
            </a:extLst>
          </p:cNvPr>
          <p:cNvSpPr>
            <a:spLocks noGrp="1"/>
          </p:cNvSpPr>
          <p:nvPr>
            <p:ph type="title"/>
          </p:nvPr>
        </p:nvSpPr>
        <p:spPr/>
        <p:txBody>
          <a:bodyPr/>
          <a:lstStyle/>
          <a:p>
            <a:r>
              <a:rPr lang="en-AU" dirty="0"/>
              <a:t>Preliminary Findings</a:t>
            </a:r>
          </a:p>
        </p:txBody>
      </p:sp>
      <p:sp>
        <p:nvSpPr>
          <p:cNvPr id="3" name="Content Placeholder 2">
            <a:extLst>
              <a:ext uri="{FF2B5EF4-FFF2-40B4-BE49-F238E27FC236}">
                <a16:creationId xmlns:a16="http://schemas.microsoft.com/office/drawing/2014/main" xmlns="" id="{F8149DB0-9669-45A8-B56C-57965A86CB99}"/>
              </a:ext>
            </a:extLst>
          </p:cNvPr>
          <p:cNvSpPr>
            <a:spLocks noGrp="1"/>
          </p:cNvSpPr>
          <p:nvPr>
            <p:ph idx="1"/>
          </p:nvPr>
        </p:nvSpPr>
        <p:spPr/>
        <p:txBody>
          <a:bodyPr/>
          <a:lstStyle/>
          <a:p>
            <a:endParaRPr lang="en-AU" dirty="0"/>
          </a:p>
        </p:txBody>
      </p:sp>
      <p:pic>
        <p:nvPicPr>
          <p:cNvPr id="4" name="Picture 3" descr="C:\Users\semib\Downloads\Sigatoka.Locality.2.PNG">
            <a:extLst>
              <a:ext uri="{FF2B5EF4-FFF2-40B4-BE49-F238E27FC236}">
                <a16:creationId xmlns:a16="http://schemas.microsoft.com/office/drawing/2014/main" xmlns="" id="{1E02BF5B-FE30-4072-B920-B44DADA18A7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8391"/>
          <a:stretch/>
        </p:blipFill>
        <p:spPr bwMode="auto">
          <a:xfrm>
            <a:off x="253549" y="1535058"/>
            <a:ext cx="8435280" cy="4091713"/>
          </a:xfrm>
          <a:prstGeom prst="rect">
            <a:avLst/>
          </a:prstGeom>
          <a:noFill/>
          <a:extLst>
            <a:ext uri="{909E8E84-426E-40DD-AFC4-6F175D3DCCD1}">
              <a14:hiddenFill xmlns:a14="http://schemas.microsoft.com/office/drawing/2010/main">
                <a:solidFill>
                  <a:srgbClr val="FFFFFF"/>
                </a:solidFill>
              </a14:hiddenFill>
            </a:ext>
          </a:extLst>
        </p:spPr>
      </p:pic>
      <p:sp>
        <p:nvSpPr>
          <p:cNvPr id="5" name="5-Point Star 8">
            <a:extLst>
              <a:ext uri="{FF2B5EF4-FFF2-40B4-BE49-F238E27FC236}">
                <a16:creationId xmlns:a16="http://schemas.microsoft.com/office/drawing/2014/main" xmlns="" id="{5D3891B4-6C91-43B2-B33C-27E607D3DAEB}"/>
              </a:ext>
            </a:extLst>
          </p:cNvPr>
          <p:cNvSpPr/>
          <p:nvPr/>
        </p:nvSpPr>
        <p:spPr>
          <a:xfrm>
            <a:off x="1547664" y="3580915"/>
            <a:ext cx="216024" cy="240853"/>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15">
            <a:extLst>
              <a:ext uri="{FF2B5EF4-FFF2-40B4-BE49-F238E27FC236}">
                <a16:creationId xmlns:a16="http://schemas.microsoft.com/office/drawing/2014/main" xmlns="" id="{E3C6A572-FCE6-48B1-A467-5CA981C91E87}"/>
              </a:ext>
            </a:extLst>
          </p:cNvPr>
          <p:cNvSpPr/>
          <p:nvPr/>
        </p:nvSpPr>
        <p:spPr>
          <a:xfrm>
            <a:off x="6406786" y="4058805"/>
            <a:ext cx="216024" cy="240853"/>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xmlns="" id="{19C0BB4E-54FE-4AC6-B1FF-D82F046A8FE3}"/>
              </a:ext>
            </a:extLst>
          </p:cNvPr>
          <p:cNvSpPr/>
          <p:nvPr/>
        </p:nvSpPr>
        <p:spPr>
          <a:xfrm rot="20348277">
            <a:off x="5540254" y="2613210"/>
            <a:ext cx="432048" cy="1016011"/>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Up-Down 7">
            <a:extLst>
              <a:ext uri="{FF2B5EF4-FFF2-40B4-BE49-F238E27FC236}">
                <a16:creationId xmlns:a16="http://schemas.microsoft.com/office/drawing/2014/main" xmlns="" id="{C4BDF898-5A51-4BE2-8409-35908980CE47}"/>
              </a:ext>
            </a:extLst>
          </p:cNvPr>
          <p:cNvSpPr/>
          <p:nvPr/>
        </p:nvSpPr>
        <p:spPr>
          <a:xfrm rot="5603725">
            <a:off x="6417689" y="3994156"/>
            <a:ext cx="194218" cy="432048"/>
          </a:xfrm>
          <a:prstGeom prst="up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accent6"/>
              </a:solidFill>
            </a:endParaRPr>
          </a:p>
        </p:txBody>
      </p:sp>
      <p:sp>
        <p:nvSpPr>
          <p:cNvPr id="9" name="Arrow: Curved Down 8">
            <a:extLst>
              <a:ext uri="{FF2B5EF4-FFF2-40B4-BE49-F238E27FC236}">
                <a16:creationId xmlns:a16="http://schemas.microsoft.com/office/drawing/2014/main" xmlns="" id="{CFF03378-32E0-4C64-8800-E6D0C0CE2F03}"/>
              </a:ext>
            </a:extLst>
          </p:cNvPr>
          <p:cNvSpPr/>
          <p:nvPr/>
        </p:nvSpPr>
        <p:spPr>
          <a:xfrm rot="1993147">
            <a:off x="6745217" y="3912207"/>
            <a:ext cx="504056" cy="183296"/>
          </a:xfrm>
          <a:prstGeom prst="curved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xmlns="" id="{0EDD5681-B9A4-429E-87A0-5937397BF64D}"/>
              </a:ext>
            </a:extLst>
          </p:cNvPr>
          <p:cNvSpPr txBox="1"/>
          <p:nvPr/>
        </p:nvSpPr>
        <p:spPr>
          <a:xfrm>
            <a:off x="6769566" y="4285908"/>
            <a:ext cx="932150" cy="369332"/>
          </a:xfrm>
          <a:prstGeom prst="rect">
            <a:avLst/>
          </a:prstGeom>
          <a:noFill/>
        </p:spPr>
        <p:txBody>
          <a:bodyPr wrap="square" rtlCol="0">
            <a:spAutoFit/>
          </a:bodyPr>
          <a:lstStyle/>
          <a:p>
            <a:r>
              <a:rPr lang="en-AU" dirty="0">
                <a:solidFill>
                  <a:schemeClr val="accent6"/>
                </a:solidFill>
              </a:rPr>
              <a:t>Sink?</a:t>
            </a:r>
          </a:p>
        </p:txBody>
      </p:sp>
      <p:sp>
        <p:nvSpPr>
          <p:cNvPr id="13" name="Arrow: Up 12">
            <a:extLst>
              <a:ext uri="{FF2B5EF4-FFF2-40B4-BE49-F238E27FC236}">
                <a16:creationId xmlns:a16="http://schemas.microsoft.com/office/drawing/2014/main" xmlns="" id="{85361AE6-3F28-4A56-8A09-BECECD2BEB3B}"/>
              </a:ext>
            </a:extLst>
          </p:cNvPr>
          <p:cNvSpPr/>
          <p:nvPr/>
        </p:nvSpPr>
        <p:spPr>
          <a:xfrm rot="20873796">
            <a:off x="7913649" y="5228072"/>
            <a:ext cx="504056" cy="108012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Up 15">
            <a:extLst>
              <a:ext uri="{FF2B5EF4-FFF2-40B4-BE49-F238E27FC236}">
                <a16:creationId xmlns:a16="http://schemas.microsoft.com/office/drawing/2014/main" xmlns="" id="{9EBDC1F3-BD16-4FF0-B9DA-635488D0AC37}"/>
              </a:ext>
            </a:extLst>
          </p:cNvPr>
          <p:cNvSpPr/>
          <p:nvPr/>
        </p:nvSpPr>
        <p:spPr>
          <a:xfrm rot="18417153">
            <a:off x="7893335" y="4166166"/>
            <a:ext cx="251034" cy="3579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Up 16">
            <a:extLst>
              <a:ext uri="{FF2B5EF4-FFF2-40B4-BE49-F238E27FC236}">
                <a16:creationId xmlns:a16="http://schemas.microsoft.com/office/drawing/2014/main" xmlns="" id="{AEFDDD65-2BFF-4FDA-8A3C-016E140A803D}"/>
              </a:ext>
            </a:extLst>
          </p:cNvPr>
          <p:cNvSpPr/>
          <p:nvPr/>
        </p:nvSpPr>
        <p:spPr>
          <a:xfrm rot="19092546">
            <a:off x="7539637" y="3797199"/>
            <a:ext cx="251034" cy="35790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rrow: Right 17">
            <a:extLst>
              <a:ext uri="{FF2B5EF4-FFF2-40B4-BE49-F238E27FC236}">
                <a16:creationId xmlns:a16="http://schemas.microsoft.com/office/drawing/2014/main" xmlns="" id="{DDA6353C-6A6F-4589-B251-B18028FB96D3}"/>
              </a:ext>
            </a:extLst>
          </p:cNvPr>
          <p:cNvSpPr/>
          <p:nvPr/>
        </p:nvSpPr>
        <p:spPr>
          <a:xfrm rot="13030183">
            <a:off x="1144007" y="3730921"/>
            <a:ext cx="1023337" cy="339549"/>
          </a:xfrm>
          <a:prstGeom prs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Shape 21">
            <a:extLst>
              <a:ext uri="{FF2B5EF4-FFF2-40B4-BE49-F238E27FC236}">
                <a16:creationId xmlns:a16="http://schemas.microsoft.com/office/drawing/2014/main" xmlns="" id="{12918F5B-1285-483F-8729-0513DF3B7E5C}"/>
              </a:ext>
            </a:extLst>
          </p:cNvPr>
          <p:cNvSpPr/>
          <p:nvPr/>
        </p:nvSpPr>
        <p:spPr>
          <a:xfrm>
            <a:off x="2226365" y="4263887"/>
            <a:ext cx="3796748" cy="332321"/>
          </a:xfrm>
          <a:custGeom>
            <a:avLst/>
            <a:gdLst>
              <a:gd name="connsiteX0" fmla="*/ 3796748 w 3796748"/>
              <a:gd name="connsiteY0" fmla="*/ 119270 h 332321"/>
              <a:gd name="connsiteX1" fmla="*/ 3737113 w 3796748"/>
              <a:gd name="connsiteY1" fmla="*/ 109330 h 332321"/>
              <a:gd name="connsiteX2" fmla="*/ 3697357 w 3796748"/>
              <a:gd name="connsiteY2" fmla="*/ 79513 h 332321"/>
              <a:gd name="connsiteX3" fmla="*/ 3617844 w 3796748"/>
              <a:gd name="connsiteY3" fmla="*/ 59635 h 332321"/>
              <a:gd name="connsiteX4" fmla="*/ 3548270 w 3796748"/>
              <a:gd name="connsiteY4" fmla="*/ 39756 h 332321"/>
              <a:gd name="connsiteX5" fmla="*/ 2425148 w 3796748"/>
              <a:gd name="connsiteY5" fmla="*/ 29817 h 332321"/>
              <a:gd name="connsiteX6" fmla="*/ 2286000 w 3796748"/>
              <a:gd name="connsiteY6" fmla="*/ 9939 h 332321"/>
              <a:gd name="connsiteX7" fmla="*/ 2246244 w 3796748"/>
              <a:gd name="connsiteY7" fmla="*/ 0 h 332321"/>
              <a:gd name="connsiteX8" fmla="*/ 1779105 w 3796748"/>
              <a:gd name="connsiteY8" fmla="*/ 9939 h 332321"/>
              <a:gd name="connsiteX9" fmla="*/ 1749287 w 3796748"/>
              <a:gd name="connsiteY9" fmla="*/ 19878 h 332321"/>
              <a:gd name="connsiteX10" fmla="*/ 1649896 w 3796748"/>
              <a:gd name="connsiteY10" fmla="*/ 49696 h 332321"/>
              <a:gd name="connsiteX11" fmla="*/ 1580322 w 3796748"/>
              <a:gd name="connsiteY11" fmla="*/ 89452 h 332321"/>
              <a:gd name="connsiteX12" fmla="*/ 1520687 w 3796748"/>
              <a:gd name="connsiteY12" fmla="*/ 129209 h 332321"/>
              <a:gd name="connsiteX13" fmla="*/ 1431235 w 3796748"/>
              <a:gd name="connsiteY13" fmla="*/ 178904 h 332321"/>
              <a:gd name="connsiteX14" fmla="*/ 1381539 w 3796748"/>
              <a:gd name="connsiteY14" fmla="*/ 208722 h 332321"/>
              <a:gd name="connsiteX15" fmla="*/ 1351722 w 3796748"/>
              <a:gd name="connsiteY15" fmla="*/ 228600 h 332321"/>
              <a:gd name="connsiteX16" fmla="*/ 1282148 w 3796748"/>
              <a:gd name="connsiteY16" fmla="*/ 258417 h 332321"/>
              <a:gd name="connsiteX17" fmla="*/ 1202635 w 3796748"/>
              <a:gd name="connsiteY17" fmla="*/ 308113 h 332321"/>
              <a:gd name="connsiteX18" fmla="*/ 1172818 w 3796748"/>
              <a:gd name="connsiteY18" fmla="*/ 318052 h 332321"/>
              <a:gd name="connsiteX19" fmla="*/ 1143000 w 3796748"/>
              <a:gd name="connsiteY19" fmla="*/ 327991 h 332321"/>
              <a:gd name="connsiteX20" fmla="*/ 695739 w 3796748"/>
              <a:gd name="connsiteY20" fmla="*/ 308113 h 332321"/>
              <a:gd name="connsiteX21" fmla="*/ 665922 w 3796748"/>
              <a:gd name="connsiteY21" fmla="*/ 298174 h 332321"/>
              <a:gd name="connsiteX22" fmla="*/ 616226 w 3796748"/>
              <a:gd name="connsiteY22" fmla="*/ 238539 h 332321"/>
              <a:gd name="connsiteX23" fmla="*/ 487018 w 3796748"/>
              <a:gd name="connsiteY23" fmla="*/ 208722 h 332321"/>
              <a:gd name="connsiteX24" fmla="*/ 417444 w 3796748"/>
              <a:gd name="connsiteY24" fmla="*/ 149087 h 332321"/>
              <a:gd name="connsiteX25" fmla="*/ 357809 w 3796748"/>
              <a:gd name="connsiteY25" fmla="*/ 129209 h 332321"/>
              <a:gd name="connsiteX26" fmla="*/ 238539 w 3796748"/>
              <a:gd name="connsiteY26" fmla="*/ 109330 h 332321"/>
              <a:gd name="connsiteX27" fmla="*/ 129209 w 3796748"/>
              <a:gd name="connsiteY27" fmla="*/ 89452 h 332321"/>
              <a:gd name="connsiteX28" fmla="*/ 0 w 3796748"/>
              <a:gd name="connsiteY28" fmla="*/ 69574 h 332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96748" h="332321">
                <a:moveTo>
                  <a:pt x="3796748" y="119270"/>
                </a:moveTo>
                <a:cubicBezTo>
                  <a:pt x="3776870" y="115957"/>
                  <a:pt x="3755824" y="116815"/>
                  <a:pt x="3737113" y="109330"/>
                </a:cubicBezTo>
                <a:cubicBezTo>
                  <a:pt x="3721733" y="103178"/>
                  <a:pt x="3712648" y="85884"/>
                  <a:pt x="3697357" y="79513"/>
                </a:cubicBezTo>
                <a:cubicBezTo>
                  <a:pt x="3672138" y="69005"/>
                  <a:pt x="3644201" y="66823"/>
                  <a:pt x="3617844" y="59635"/>
                </a:cubicBezTo>
                <a:cubicBezTo>
                  <a:pt x="3599814" y="54718"/>
                  <a:pt x="3565924" y="40058"/>
                  <a:pt x="3548270" y="39756"/>
                </a:cubicBezTo>
                <a:lnTo>
                  <a:pt x="2425148" y="29817"/>
                </a:lnTo>
                <a:cubicBezTo>
                  <a:pt x="2334550" y="7167"/>
                  <a:pt x="2444177" y="32535"/>
                  <a:pt x="2286000" y="9939"/>
                </a:cubicBezTo>
                <a:cubicBezTo>
                  <a:pt x="2272477" y="8007"/>
                  <a:pt x="2259496" y="3313"/>
                  <a:pt x="2246244" y="0"/>
                </a:cubicBezTo>
                <a:lnTo>
                  <a:pt x="1779105" y="9939"/>
                </a:lnTo>
                <a:cubicBezTo>
                  <a:pt x="1768636" y="10358"/>
                  <a:pt x="1759361" y="17000"/>
                  <a:pt x="1749287" y="19878"/>
                </a:cubicBezTo>
                <a:cubicBezTo>
                  <a:pt x="1724977" y="26824"/>
                  <a:pt x="1667614" y="37885"/>
                  <a:pt x="1649896" y="49696"/>
                </a:cubicBezTo>
                <a:cubicBezTo>
                  <a:pt x="1607750" y="77792"/>
                  <a:pt x="1630762" y="64232"/>
                  <a:pt x="1580322" y="89452"/>
                </a:cubicBezTo>
                <a:cubicBezTo>
                  <a:pt x="1514153" y="155624"/>
                  <a:pt x="1585414" y="93250"/>
                  <a:pt x="1520687" y="129209"/>
                </a:cubicBezTo>
                <a:cubicBezTo>
                  <a:pt x="1418157" y="186169"/>
                  <a:pt x="1498705" y="156414"/>
                  <a:pt x="1431235" y="178904"/>
                </a:cubicBezTo>
                <a:cubicBezTo>
                  <a:pt x="1392410" y="217731"/>
                  <a:pt x="1433148" y="182918"/>
                  <a:pt x="1381539" y="208722"/>
                </a:cubicBezTo>
                <a:cubicBezTo>
                  <a:pt x="1370855" y="214064"/>
                  <a:pt x="1362093" y="222674"/>
                  <a:pt x="1351722" y="228600"/>
                </a:cubicBezTo>
                <a:cubicBezTo>
                  <a:pt x="1317334" y="248250"/>
                  <a:pt x="1315599" y="247267"/>
                  <a:pt x="1282148" y="258417"/>
                </a:cubicBezTo>
                <a:cubicBezTo>
                  <a:pt x="1250647" y="305670"/>
                  <a:pt x="1273603" y="284457"/>
                  <a:pt x="1202635" y="308113"/>
                </a:cubicBezTo>
                <a:lnTo>
                  <a:pt x="1172818" y="318052"/>
                </a:lnTo>
                <a:lnTo>
                  <a:pt x="1143000" y="327991"/>
                </a:lnTo>
                <a:cubicBezTo>
                  <a:pt x="955097" y="323408"/>
                  <a:pt x="843864" y="350434"/>
                  <a:pt x="695739" y="308113"/>
                </a:cubicBezTo>
                <a:cubicBezTo>
                  <a:pt x="685665" y="305235"/>
                  <a:pt x="675861" y="301487"/>
                  <a:pt x="665922" y="298174"/>
                </a:cubicBezTo>
                <a:cubicBezTo>
                  <a:pt x="653549" y="279613"/>
                  <a:pt x="636486" y="249794"/>
                  <a:pt x="616226" y="238539"/>
                </a:cubicBezTo>
                <a:cubicBezTo>
                  <a:pt x="578444" y="217549"/>
                  <a:pt x="528054" y="214584"/>
                  <a:pt x="487018" y="208722"/>
                </a:cubicBezTo>
                <a:cubicBezTo>
                  <a:pt x="467126" y="188830"/>
                  <a:pt x="442944" y="161837"/>
                  <a:pt x="417444" y="149087"/>
                </a:cubicBezTo>
                <a:cubicBezTo>
                  <a:pt x="398703" y="139716"/>
                  <a:pt x="378137" y="134291"/>
                  <a:pt x="357809" y="129209"/>
                </a:cubicBezTo>
                <a:cubicBezTo>
                  <a:pt x="292139" y="112792"/>
                  <a:pt x="331607" y="120964"/>
                  <a:pt x="238539" y="109330"/>
                </a:cubicBezTo>
                <a:cubicBezTo>
                  <a:pt x="156935" y="82129"/>
                  <a:pt x="286546" y="123167"/>
                  <a:pt x="129209" y="89452"/>
                </a:cubicBezTo>
                <a:cubicBezTo>
                  <a:pt x="2220" y="62240"/>
                  <a:pt x="140724" y="69574"/>
                  <a:pt x="0" y="69574"/>
                </a:cubicBezTo>
              </a:path>
            </a:pathLst>
          </a:custGeom>
          <a:noFill/>
          <a:ln>
            <a:solidFill>
              <a:schemeClr val="accent6"/>
            </a:solidFill>
            <a:prstDash val="dash"/>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40219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3" grpId="0" animBg="1"/>
      <p:bldP spid="16" grpId="0" animBg="1"/>
      <p:bldP spid="17" grpId="0" animBg="1"/>
      <p:bldP spid="18"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29510" y="3718967"/>
            <a:ext cx="3512058" cy="263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31642"/>
            <a:ext cx="8229600" cy="567452"/>
          </a:xfrm>
        </p:spPr>
        <p:txBody>
          <a:bodyPr>
            <a:normAutofit/>
          </a:bodyPr>
          <a:lstStyle/>
          <a:p>
            <a:r>
              <a:rPr lang="en-GB" sz="2800" dirty="0">
                <a:latin typeface="Times New Roman" pitchFamily="18" charset="0"/>
                <a:cs typeface="Times New Roman" pitchFamily="18" charset="0"/>
              </a:rPr>
              <a:t>7.0 Geochemical Sample Preparation</a:t>
            </a:r>
            <a:endParaRPr lang="en-US" sz="28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940483"/>
            <a:ext cx="1888084" cy="2996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p:nvPr/>
        </p:nvPicPr>
        <p:blipFill>
          <a:blip r:embed="rId4"/>
          <a:stretch>
            <a:fillRect/>
          </a:stretch>
        </p:blipFill>
        <p:spPr>
          <a:xfrm>
            <a:off x="191682" y="941486"/>
            <a:ext cx="1970040" cy="2996952"/>
          </a:xfrm>
          <a:prstGeom prst="rect">
            <a:avLst/>
          </a:prstGeom>
        </p:spPr>
      </p:pic>
      <p:pic>
        <p:nvPicPr>
          <p:cNvPr id="8" name="Picture 7" descr="F:\WORK.DOC\Laptop_Documents\MIP\2020.2021\Sigatoka\sample prep\20201105_0936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04358" y="940483"/>
            <a:ext cx="3512058" cy="25202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40086" y="941486"/>
            <a:ext cx="415498" cy="369332"/>
          </a:xfrm>
          <a:prstGeom prst="rect">
            <a:avLst/>
          </a:prstGeom>
        </p:spPr>
        <p:txBody>
          <a:bodyPr wrap="none">
            <a:spAutoFit/>
          </a:bodyPr>
          <a:lstStyle/>
          <a:p>
            <a:r>
              <a:rPr lang="en-US" b="1" dirty="0">
                <a:latin typeface="Times New Roman" pitchFamily="18" charset="0"/>
                <a:cs typeface="Times New Roman" pitchFamily="18" charset="0"/>
              </a:rPr>
              <a:t>7a</a:t>
            </a:r>
            <a:endParaRPr lang="en-US" b="1" dirty="0"/>
          </a:p>
        </p:txBody>
      </p:sp>
      <p:sp>
        <p:nvSpPr>
          <p:cNvPr id="10" name="Rectangle 9"/>
          <p:cNvSpPr/>
          <p:nvPr/>
        </p:nvSpPr>
        <p:spPr>
          <a:xfrm>
            <a:off x="2292490" y="943121"/>
            <a:ext cx="428322" cy="369332"/>
          </a:xfrm>
          <a:prstGeom prst="rect">
            <a:avLst/>
          </a:prstGeom>
        </p:spPr>
        <p:txBody>
          <a:bodyPr wrap="none">
            <a:spAutoFit/>
          </a:bodyPr>
          <a:lstStyle/>
          <a:p>
            <a:r>
              <a:rPr lang="en-US" b="1" dirty="0">
                <a:latin typeface="Times New Roman" pitchFamily="18" charset="0"/>
                <a:cs typeface="Times New Roman" pitchFamily="18" charset="0"/>
              </a:rPr>
              <a:t>7b</a:t>
            </a:r>
            <a:endParaRPr lang="en-US" b="1" dirty="0"/>
          </a:p>
        </p:txBody>
      </p:sp>
      <p:sp>
        <p:nvSpPr>
          <p:cNvPr id="11" name="Rectangle 10"/>
          <p:cNvSpPr/>
          <p:nvPr/>
        </p:nvSpPr>
        <p:spPr>
          <a:xfrm>
            <a:off x="5076056" y="3781547"/>
            <a:ext cx="428322" cy="369332"/>
          </a:xfrm>
          <a:prstGeom prst="rect">
            <a:avLst/>
          </a:prstGeom>
        </p:spPr>
        <p:txBody>
          <a:bodyPr wrap="none">
            <a:spAutoFit/>
          </a:bodyPr>
          <a:lstStyle/>
          <a:p>
            <a:r>
              <a:rPr lang="en-US" b="1" dirty="0">
                <a:latin typeface="Times New Roman" pitchFamily="18" charset="0"/>
                <a:cs typeface="Times New Roman" pitchFamily="18" charset="0"/>
              </a:rPr>
              <a:t>7d</a:t>
            </a:r>
            <a:endParaRPr lang="en-US" b="1" dirty="0"/>
          </a:p>
        </p:txBody>
      </p:sp>
      <p:sp>
        <p:nvSpPr>
          <p:cNvPr id="12" name="Rectangle 11"/>
          <p:cNvSpPr/>
          <p:nvPr/>
        </p:nvSpPr>
        <p:spPr>
          <a:xfrm>
            <a:off x="35496" y="4077072"/>
            <a:ext cx="4608512" cy="923330"/>
          </a:xfrm>
          <a:prstGeom prst="rect">
            <a:avLst/>
          </a:prstGeom>
        </p:spPr>
        <p:txBody>
          <a:bodyPr wrap="square">
            <a:spAutoFit/>
          </a:bodyPr>
          <a:lstStyle/>
          <a:p>
            <a:r>
              <a:rPr lang="en-US" dirty="0">
                <a:latin typeface="Times New Roman" pitchFamily="18" charset="0"/>
                <a:cs typeface="Times New Roman" pitchFamily="18" charset="0"/>
              </a:rPr>
              <a:t>Figure 8 a, b, c &amp; d: Geochem sample sieving, magnetic analysis and weighing of the different sieved sizes per sample</a:t>
            </a:r>
          </a:p>
        </p:txBody>
      </p:sp>
      <p:sp>
        <p:nvSpPr>
          <p:cNvPr id="15" name="Rectangle 14"/>
          <p:cNvSpPr/>
          <p:nvPr/>
        </p:nvSpPr>
        <p:spPr>
          <a:xfrm>
            <a:off x="1547664" y="508031"/>
            <a:ext cx="5596404" cy="369332"/>
          </a:xfrm>
          <a:prstGeom prst="rect">
            <a:avLst/>
          </a:prstGeom>
        </p:spPr>
        <p:txBody>
          <a:bodyPr wrap="none">
            <a:spAutoFit/>
          </a:bodyPr>
          <a:lstStyle/>
          <a:p>
            <a:r>
              <a:rPr lang="en-GB" dirty="0">
                <a:latin typeface="Times New Roman" pitchFamily="18" charset="0"/>
                <a:cs typeface="Times New Roman" pitchFamily="18" charset="0"/>
              </a:rPr>
              <a:t>Sieving, Magnetic test and weighing of Geochem Samples</a:t>
            </a:r>
            <a:endParaRPr lang="en-US" dirty="0"/>
          </a:p>
        </p:txBody>
      </p:sp>
      <p:sp>
        <p:nvSpPr>
          <p:cNvPr id="16" name="Rectangle 15"/>
          <p:cNvSpPr/>
          <p:nvPr/>
        </p:nvSpPr>
        <p:spPr>
          <a:xfrm>
            <a:off x="4829842" y="952531"/>
            <a:ext cx="402674" cy="369332"/>
          </a:xfrm>
          <a:prstGeom prst="rect">
            <a:avLst/>
          </a:prstGeom>
        </p:spPr>
        <p:txBody>
          <a:bodyPr wrap="none">
            <a:spAutoFit/>
          </a:bodyPr>
          <a:lstStyle/>
          <a:p>
            <a:r>
              <a:rPr lang="en-US" b="1" dirty="0">
                <a:latin typeface="Times New Roman" pitchFamily="18" charset="0"/>
                <a:cs typeface="Times New Roman" pitchFamily="18" charset="0"/>
              </a:rPr>
              <a:t>7c</a:t>
            </a:r>
            <a:endParaRPr lang="en-US" b="1" dirty="0"/>
          </a:p>
        </p:txBody>
      </p:sp>
      <p:sp>
        <p:nvSpPr>
          <p:cNvPr id="17" name="Rectangle 16"/>
          <p:cNvSpPr/>
          <p:nvPr/>
        </p:nvSpPr>
        <p:spPr>
          <a:xfrm>
            <a:off x="-62427" y="5429681"/>
            <a:ext cx="4804358" cy="923330"/>
          </a:xfrm>
          <a:prstGeom prst="rect">
            <a:avLst/>
          </a:prstGeom>
        </p:spPr>
        <p:txBody>
          <a:bodyPr wrap="square">
            <a:spAutoFit/>
          </a:bodyPr>
          <a:lstStyle/>
          <a:p>
            <a:pPr marL="285750" indent="-285750">
              <a:buFont typeface="Arial" pitchFamily="34" charset="0"/>
              <a:buChar char="•"/>
            </a:pPr>
            <a:r>
              <a:rPr lang="en-US" dirty="0">
                <a:latin typeface="Times New Roman" pitchFamily="18" charset="0"/>
                <a:cs typeface="Times New Roman" pitchFamily="18" charset="0"/>
              </a:rPr>
              <a:t>Sieve Analysis (or Gradation Test) - to assess the particle size distribution (also called gradation) of a granular material</a:t>
            </a:r>
          </a:p>
        </p:txBody>
      </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00" y="68578"/>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7955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295275"/>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30830" y="295275"/>
            <a:ext cx="8229600" cy="706090"/>
          </a:xfrm>
        </p:spPr>
        <p:txBody>
          <a:bodyPr>
            <a:normAutofit/>
          </a:bodyPr>
          <a:lstStyle/>
          <a:p>
            <a:r>
              <a:rPr lang="en-GB" sz="2800" dirty="0">
                <a:latin typeface="Times New Roman" pitchFamily="18" charset="0"/>
                <a:cs typeface="Times New Roman" pitchFamily="18" charset="0"/>
              </a:rPr>
              <a:t>Preliminary Data Analysis</a:t>
            </a:r>
            <a:endParaRPr lang="en-US" sz="2800" dirty="0">
              <a:latin typeface="Times New Roman" pitchFamily="18" charset="0"/>
              <a:cs typeface="Times New Roman" pitchFamily="18" charset="0"/>
            </a:endParaRPr>
          </a:p>
        </p:txBody>
      </p:sp>
      <p:pic>
        <p:nvPicPr>
          <p:cNvPr id="7" name="Picture 2" descr="F:\WORK.DOC\Laptop_Documents\MIP\2020.2021\Sigatoka\Sieving Results\snip sho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310" y="1255948"/>
            <a:ext cx="8631170" cy="454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7444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latin typeface="Times New Roman" pitchFamily="18" charset="0"/>
                <a:cs typeface="Times New Roman" pitchFamily="18" charset="0"/>
              </a:rPr>
              <a:t>Way forward</a:t>
            </a:r>
            <a:endParaRPr lang="en-US" sz="28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marL="0" indent="0">
              <a:buNone/>
            </a:pPr>
            <a:r>
              <a:rPr lang="en-US" sz="2000" dirty="0">
                <a:latin typeface="Times New Roman" pitchFamily="18" charset="0"/>
                <a:cs typeface="Times New Roman" pitchFamily="18" charset="0"/>
              </a:rPr>
              <a:t>Analysis through;</a:t>
            </a:r>
          </a:p>
          <a:p>
            <a:r>
              <a:rPr lang="en-US" sz="2000" dirty="0">
                <a:latin typeface="Times New Roman" pitchFamily="18" charset="0"/>
                <a:cs typeface="Times New Roman" pitchFamily="18" charset="0"/>
              </a:rPr>
              <a:t>Atomic Absorption Spectroscopy</a:t>
            </a:r>
          </a:p>
          <a:p>
            <a:r>
              <a:rPr lang="en-US" sz="2000" dirty="0">
                <a:latin typeface="Times New Roman" pitchFamily="18" charset="0"/>
                <a:cs typeface="Times New Roman" pitchFamily="18" charset="0"/>
              </a:rPr>
              <a:t>X-Ray Fluorescence Analyzer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295275"/>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729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itchFamily="18" charset="0"/>
                <a:cs typeface="Times New Roman" pitchFamily="18" charset="0"/>
              </a:rPr>
              <a:t>1.0 Introduction</a:t>
            </a:r>
            <a:endParaRPr lang="en-US" sz="36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312514"/>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p:cNvSpPr>
            <a:spLocks noGrp="1"/>
          </p:cNvSpPr>
          <p:nvPr>
            <p:ph idx="1"/>
          </p:nvPr>
        </p:nvSpPr>
        <p:spPr>
          <a:xfrm>
            <a:off x="533870" y="1196752"/>
            <a:ext cx="8229600" cy="5514229"/>
          </a:xfrm>
        </p:spPr>
        <p:txBody>
          <a:bodyPr>
            <a:normAutofit/>
          </a:bodyPr>
          <a:lstStyle/>
          <a:p>
            <a:pPr marL="0" indent="0" algn="just">
              <a:buNone/>
            </a:pPr>
            <a:r>
              <a:rPr lang="en-US" sz="2200" dirty="0">
                <a:latin typeface="Times New Roman" pitchFamily="18" charset="0"/>
                <a:cs typeface="Times New Roman" pitchFamily="18" charset="0"/>
              </a:rPr>
              <a:t>1.1 Overview</a:t>
            </a:r>
          </a:p>
          <a:p>
            <a:pPr algn="just"/>
            <a:r>
              <a:rPr lang="en-US" sz="1600" dirty="0">
                <a:latin typeface="Times New Roman" pitchFamily="18" charset="0"/>
                <a:cs typeface="Times New Roman" pitchFamily="18" charset="0"/>
              </a:rPr>
              <a:t>The Mineral Investigation Project is formulated to enhance the mineral prospectivity of Fiji by raising the value of known prospects. This is to be achieved by conducting appropriate surveys on known prospects which have good potential, compiling the new data with the existing information and presenting this in an attractive package to would be investors.</a:t>
            </a:r>
          </a:p>
          <a:p>
            <a:pPr algn="just"/>
            <a:r>
              <a:rPr lang="en-US" sz="1600" dirty="0">
                <a:latin typeface="Times New Roman" pitchFamily="18" charset="0"/>
                <a:cs typeface="Times New Roman" pitchFamily="18" charset="0"/>
              </a:rPr>
              <a:t>The assessment and exploration of existing mineral prospects to facilitate growth in the exploration and mining industry to boost the mineral sector contribution towards the GDP and improving national economic growth.</a:t>
            </a:r>
          </a:p>
          <a:p>
            <a:pPr marL="0" indent="0" algn="just">
              <a:buNone/>
            </a:pPr>
            <a:endParaRPr lang="en-US" sz="1600" dirty="0">
              <a:latin typeface="Times New Roman" pitchFamily="18" charset="0"/>
              <a:cs typeface="Times New Roman" pitchFamily="18" charset="0"/>
            </a:endParaRPr>
          </a:p>
          <a:p>
            <a:pPr marL="0" indent="-400050">
              <a:buNone/>
            </a:pPr>
            <a:endParaRPr lang="en-NZ" sz="2100" dirty="0">
              <a:latin typeface="Times New Roman" pitchFamily="18" charset="0"/>
              <a:cs typeface="Times New Roman" pitchFamily="18" charset="0"/>
            </a:endParaRPr>
          </a:p>
        </p:txBody>
      </p:sp>
    </p:spTree>
    <p:extLst>
      <p:ext uri="{BB962C8B-B14F-4D97-AF65-F5344CB8AC3E}">
        <p14:creationId xmlns:p14="http://schemas.microsoft.com/office/powerpoint/2010/main" val="1467345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a:latin typeface="Times New Roman" pitchFamily="18" charset="0"/>
                <a:cs typeface="Times New Roman" pitchFamily="18" charset="0"/>
              </a:rPr>
              <a:t>2.0	 Project Deliverables</a:t>
            </a:r>
            <a:endParaRPr lang="en-US" sz="3600" dirty="0"/>
          </a:p>
        </p:txBody>
      </p:sp>
      <p:sp>
        <p:nvSpPr>
          <p:cNvPr id="3" name="Content Placeholder 2"/>
          <p:cNvSpPr>
            <a:spLocks noGrp="1"/>
          </p:cNvSpPr>
          <p:nvPr>
            <p:ph idx="1"/>
          </p:nvPr>
        </p:nvSpPr>
        <p:spPr/>
        <p:txBody>
          <a:bodyPr>
            <a:normAutofit fontScale="40000" lnSpcReduction="20000"/>
          </a:bodyPr>
          <a:lstStyle/>
          <a:p>
            <a:pPr marL="0" indent="0" algn="just">
              <a:buNone/>
            </a:pPr>
            <a:r>
              <a:rPr lang="en-US" dirty="0">
                <a:latin typeface="Times New Roman" pitchFamily="18" charset="0"/>
                <a:cs typeface="Times New Roman" pitchFamily="18" charset="0"/>
              </a:rPr>
              <a:t>(i)	BATHYMETRY SURVEY AND GRAB SAMPLING SURVEY</a:t>
            </a:r>
          </a:p>
          <a:p>
            <a:pPr algn="just"/>
            <a:r>
              <a:rPr lang="en-US" dirty="0">
                <a:latin typeface="Times New Roman" pitchFamily="18" charset="0"/>
                <a:cs typeface="Times New Roman" pitchFamily="18" charset="0"/>
              </a:rPr>
              <a:t>Bathymetric data for the offshore areas were obtained from SPC and submitted to the Hydrographic Team on board the RV Volasiga. These dataset assisted the with the first two weeks of Garb sampling outside the reef edge with sampling depth of approximately 200 metres. </a:t>
            </a:r>
          </a:p>
          <a:p>
            <a:pPr marL="0" indent="0" algn="just">
              <a:buNone/>
            </a:pPr>
            <a:endParaRPr lang="en-US" dirty="0">
              <a:latin typeface="Times New Roman" pitchFamily="18" charset="0"/>
              <a:cs typeface="Times New Roman" pitchFamily="18" charset="0"/>
            </a:endParaRPr>
          </a:p>
          <a:p>
            <a:pPr marL="0" indent="0" algn="just">
              <a:buNone/>
            </a:pPr>
            <a:r>
              <a:rPr lang="en-US" dirty="0">
                <a:latin typeface="Times New Roman" pitchFamily="18" charset="0"/>
                <a:cs typeface="Times New Roman" pitchFamily="18" charset="0"/>
              </a:rPr>
              <a:t>(ii)	COASTAL SEDIMENT SAMPLING SURVEY</a:t>
            </a:r>
          </a:p>
          <a:p>
            <a:pPr algn="just"/>
            <a:r>
              <a:rPr lang="en-US" dirty="0">
                <a:latin typeface="Times New Roman" pitchFamily="18" charset="0"/>
                <a:cs typeface="Times New Roman" pitchFamily="18" charset="0"/>
              </a:rPr>
              <a:t>Geochemical sampling was carried out on coastal areas or the internal waters within the reef system. Initially a grid system was planned but due to the fringing nature of the reefs system much of the coastal areas are rocky or covered in sea grass, hence sediments were gathered where sufficient sediment deposits were identified and quantified as a minimum amount required for further Geochem analysis</a:t>
            </a:r>
          </a:p>
          <a:p>
            <a:pPr marL="0" indent="0" algn="just">
              <a:buNone/>
            </a:pPr>
            <a:endParaRPr lang="en-US" dirty="0">
              <a:latin typeface="Times New Roman" pitchFamily="18" charset="0"/>
              <a:cs typeface="Times New Roman" pitchFamily="18" charset="0"/>
            </a:endParaRPr>
          </a:p>
          <a:p>
            <a:pPr marL="0" indent="0" algn="just">
              <a:buNone/>
            </a:pPr>
            <a:r>
              <a:rPr lang="en-US" dirty="0">
                <a:latin typeface="Times New Roman" pitchFamily="18" charset="0"/>
                <a:cs typeface="Times New Roman" pitchFamily="18" charset="0"/>
              </a:rPr>
              <a:t>(iii)	STREAM SEDIMENT SAMPLING SURVEY</a:t>
            </a:r>
          </a:p>
          <a:p>
            <a:pPr algn="just"/>
            <a:r>
              <a:rPr lang="en-US" dirty="0">
                <a:latin typeface="Times New Roman" pitchFamily="18" charset="0"/>
                <a:cs typeface="Times New Roman" pitchFamily="18" charset="0"/>
              </a:rPr>
              <a:t>Geochemical sampling was carried out on creeks that flowed out into the coastal areas within the prospect area. </a:t>
            </a:r>
          </a:p>
          <a:p>
            <a:pPr marL="0" indent="0" algn="just">
              <a:buNone/>
            </a:pPr>
            <a:endParaRPr lang="en-US" dirty="0">
              <a:latin typeface="Times New Roman" pitchFamily="18" charset="0"/>
              <a:cs typeface="Times New Roman" pitchFamily="18" charset="0"/>
            </a:endParaRPr>
          </a:p>
          <a:p>
            <a:pPr marL="0" indent="0" algn="just">
              <a:buNone/>
            </a:pPr>
            <a:r>
              <a:rPr lang="en-US" dirty="0">
                <a:latin typeface="Times New Roman" pitchFamily="18" charset="0"/>
                <a:cs typeface="Times New Roman" pitchFamily="18" charset="0"/>
              </a:rPr>
              <a:t>(iv)	</a:t>
            </a:r>
            <a:r>
              <a:rPr lang="en-US" sz="4500" b="1" dirty="0">
                <a:latin typeface="Times New Roman" pitchFamily="18" charset="0"/>
                <a:cs typeface="Times New Roman" pitchFamily="18" charset="0"/>
              </a:rPr>
              <a:t>ACOUSTIC DOPPLER CURRENT PROFILER SURVEY</a:t>
            </a:r>
          </a:p>
          <a:p>
            <a:pPr algn="just"/>
            <a:r>
              <a:rPr lang="en-US" sz="4500" dirty="0">
                <a:latin typeface="Times New Roman" pitchFamily="18" charset="0"/>
                <a:cs typeface="Times New Roman" pitchFamily="18" charset="0"/>
              </a:rPr>
              <a:t>Two Acoustic Doppler Current Profilers were deployed with the assistance of SPC Divers and coordinated with the marine team one along the reef flat of Korotogo Village and the second on the reef edge in front of Yadua Village</a:t>
            </a:r>
            <a:r>
              <a:rPr lang="en-US" sz="4000" dirty="0">
                <a:highlight>
                  <a:srgbClr val="FFFF00"/>
                </a:highlight>
                <a:latin typeface="Times New Roman" pitchFamily="18" charset="0"/>
                <a:cs typeface="Times New Roman" pitchFamily="18" charset="0"/>
              </a:rPr>
              <a:t>. The data will aim to provide insight on the longshore current in the vicinity of the river and support the interpretation of the Geochemical survey data.</a:t>
            </a:r>
            <a:endParaRPr lang="en-US" sz="4000" dirty="0">
              <a:highlight>
                <a:srgbClr val="FFFF00"/>
              </a:highlight>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295275"/>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ight Arrow 4"/>
          <p:cNvSpPr/>
          <p:nvPr/>
        </p:nvSpPr>
        <p:spPr>
          <a:xfrm>
            <a:off x="35496" y="4509120"/>
            <a:ext cx="756592"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7316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1830C-88D9-420A-A010-441BB627761D}"/>
              </a:ext>
            </a:extLst>
          </p:cNvPr>
          <p:cNvSpPr>
            <a:spLocks noGrp="1"/>
          </p:cNvSpPr>
          <p:nvPr>
            <p:ph type="title"/>
          </p:nvPr>
        </p:nvSpPr>
        <p:spPr/>
        <p:txBody>
          <a:bodyPr/>
          <a:lstStyle/>
          <a:p>
            <a:r>
              <a:rPr lang="en-US" sz="4400" dirty="0">
                <a:latin typeface="Times New Roman" pitchFamily="18" charset="0"/>
                <a:cs typeface="Times New Roman" pitchFamily="18" charset="0"/>
              </a:rPr>
              <a:t>Acoustic Doppler Current Profiler</a:t>
            </a:r>
            <a:endParaRPr lang="en-AU" dirty="0"/>
          </a:p>
        </p:txBody>
      </p:sp>
      <p:pic>
        <p:nvPicPr>
          <p:cNvPr id="5" name="Picture 4">
            <a:extLst>
              <a:ext uri="{FF2B5EF4-FFF2-40B4-BE49-F238E27FC236}">
                <a16:creationId xmlns:a16="http://schemas.microsoft.com/office/drawing/2014/main" xmlns="" id="{8AA034B6-B65C-4531-B744-56FAE2D17AD0}"/>
              </a:ext>
            </a:extLst>
          </p:cNvPr>
          <p:cNvPicPr>
            <a:picLocks noChangeAspect="1"/>
          </p:cNvPicPr>
          <p:nvPr/>
        </p:nvPicPr>
        <p:blipFill>
          <a:blip r:embed="rId2"/>
          <a:stretch>
            <a:fillRect/>
          </a:stretch>
        </p:blipFill>
        <p:spPr>
          <a:xfrm>
            <a:off x="0" y="1700808"/>
            <a:ext cx="4572000" cy="4530736"/>
          </a:xfrm>
          <a:prstGeom prst="rect">
            <a:avLst/>
          </a:prstGeom>
        </p:spPr>
      </p:pic>
      <p:sp>
        <p:nvSpPr>
          <p:cNvPr id="6" name="TextBox 5">
            <a:extLst>
              <a:ext uri="{FF2B5EF4-FFF2-40B4-BE49-F238E27FC236}">
                <a16:creationId xmlns:a16="http://schemas.microsoft.com/office/drawing/2014/main" xmlns="" id="{F5526785-63E5-4FB7-B1F0-7147EB9D7694}"/>
              </a:ext>
            </a:extLst>
          </p:cNvPr>
          <p:cNvSpPr txBox="1"/>
          <p:nvPr/>
        </p:nvSpPr>
        <p:spPr>
          <a:xfrm>
            <a:off x="4572000" y="1700808"/>
            <a:ext cx="4403425" cy="3323987"/>
          </a:xfrm>
          <a:prstGeom prst="rect">
            <a:avLst/>
          </a:prstGeom>
          <a:noFill/>
        </p:spPr>
        <p:txBody>
          <a:bodyPr wrap="square" rtlCol="0">
            <a:spAutoFit/>
          </a:bodyPr>
          <a:lstStyle/>
          <a:p>
            <a:r>
              <a:rPr lang="en-AU" sz="2400" b="1" dirty="0"/>
              <a:t>The instrument measures:</a:t>
            </a:r>
          </a:p>
          <a:p>
            <a:endParaRPr lang="en-AU" sz="2400" dirty="0"/>
          </a:p>
          <a:p>
            <a:pPr marL="285750" indent="-285750">
              <a:buFont typeface="Arial" panose="020B0604020202020204" pitchFamily="34" charset="0"/>
              <a:buChar char="•"/>
            </a:pPr>
            <a:r>
              <a:rPr lang="en-AU" b="1" dirty="0"/>
              <a:t>Current Speed </a:t>
            </a:r>
            <a:r>
              <a:rPr lang="en-AU" sz="1600" dirty="0"/>
              <a:t>through the water column</a:t>
            </a: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Current Direction </a:t>
            </a:r>
            <a:r>
              <a:rPr lang="en-AU" sz="1600" dirty="0"/>
              <a:t>through the water column</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Wave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Water level </a:t>
            </a:r>
            <a:r>
              <a:rPr lang="en-AU" sz="1600" dirty="0"/>
              <a:t>(e.g. tide)</a:t>
            </a:r>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r>
              <a:rPr lang="en-AU" b="1" dirty="0"/>
              <a:t>Water temperature</a:t>
            </a:r>
          </a:p>
        </p:txBody>
      </p:sp>
    </p:spTree>
    <p:extLst>
      <p:ext uri="{BB962C8B-B14F-4D97-AF65-F5344CB8AC3E}">
        <p14:creationId xmlns:p14="http://schemas.microsoft.com/office/powerpoint/2010/main" val="36326234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emib\Downloads\Sigatoka.Localit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24" y="0"/>
            <a:ext cx="4644008" cy="270925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semib\Downloads\Sigatoka.Locality.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99792" y="3091541"/>
            <a:ext cx="6336704" cy="376645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1547664" y="1628800"/>
            <a:ext cx="7594440" cy="146274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547664" y="1628800"/>
            <a:ext cx="1257736" cy="5112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03848" y="5229200"/>
            <a:ext cx="2532075" cy="830997"/>
          </a:xfrm>
          <a:prstGeom prst="rect">
            <a:avLst/>
          </a:prstGeom>
        </p:spPr>
        <p:txBody>
          <a:bodyPr wrap="square">
            <a:spAutoFit/>
          </a:bodyPr>
          <a:lstStyle/>
          <a:p>
            <a:r>
              <a:rPr lang="en-US" sz="1200" b="1" dirty="0">
                <a:solidFill>
                  <a:schemeClr val="bg2"/>
                </a:solidFill>
              </a:rPr>
              <a:t>AQUADOPP 1 (Yadua)</a:t>
            </a:r>
          </a:p>
          <a:p>
            <a:r>
              <a:rPr lang="en-US" sz="1200" dirty="0">
                <a:solidFill>
                  <a:schemeClr val="bg2"/>
                </a:solidFill>
              </a:rPr>
              <a:t> Latitude: 18°10'15.80"S</a:t>
            </a:r>
          </a:p>
          <a:p>
            <a:r>
              <a:rPr lang="en-US" sz="1200" dirty="0">
                <a:solidFill>
                  <a:schemeClr val="bg2"/>
                </a:solidFill>
              </a:rPr>
              <a:t>Longitude: 177°27'2.18"E</a:t>
            </a:r>
          </a:p>
          <a:p>
            <a:r>
              <a:rPr lang="en-GB" sz="1200" dirty="0">
                <a:solidFill>
                  <a:schemeClr val="bg2"/>
                </a:solidFill>
              </a:rPr>
              <a:t>Depth: approx. 15 m</a:t>
            </a:r>
            <a:endParaRPr lang="en-US" sz="1200" dirty="0">
              <a:solidFill>
                <a:schemeClr val="bg2"/>
              </a:solidFill>
            </a:endParaRPr>
          </a:p>
        </p:txBody>
      </p:sp>
      <p:sp>
        <p:nvSpPr>
          <p:cNvPr id="12" name="Rectangle 11"/>
          <p:cNvSpPr/>
          <p:nvPr/>
        </p:nvSpPr>
        <p:spPr>
          <a:xfrm>
            <a:off x="6595074" y="5517231"/>
            <a:ext cx="1858507" cy="830997"/>
          </a:xfrm>
          <a:prstGeom prst="rect">
            <a:avLst/>
          </a:prstGeom>
        </p:spPr>
        <p:txBody>
          <a:bodyPr wrap="square">
            <a:spAutoFit/>
          </a:bodyPr>
          <a:lstStyle/>
          <a:p>
            <a:r>
              <a:rPr lang="en-US" sz="1200" b="1" dirty="0">
                <a:solidFill>
                  <a:schemeClr val="bg2"/>
                </a:solidFill>
              </a:rPr>
              <a:t>AQUADOPP 2 (Korotogo)</a:t>
            </a:r>
          </a:p>
          <a:p>
            <a:r>
              <a:rPr lang="en-US" sz="1200" dirty="0">
                <a:solidFill>
                  <a:schemeClr val="bg2"/>
                </a:solidFill>
              </a:rPr>
              <a:t> Latitude: 18°10'35.78"S</a:t>
            </a:r>
          </a:p>
          <a:p>
            <a:r>
              <a:rPr lang="en-GB" sz="1200" dirty="0">
                <a:solidFill>
                  <a:schemeClr val="bg2"/>
                </a:solidFill>
              </a:rPr>
              <a:t>Longitude: 177°31'23.49"E</a:t>
            </a:r>
          </a:p>
          <a:p>
            <a:r>
              <a:rPr lang="en-GB" sz="1200" dirty="0">
                <a:solidFill>
                  <a:schemeClr val="bg2"/>
                </a:solidFill>
              </a:rPr>
              <a:t>Depth: approx. 2 m</a:t>
            </a:r>
            <a:endParaRPr lang="en-US" sz="1200" dirty="0">
              <a:solidFill>
                <a:schemeClr val="bg2"/>
              </a:solidFill>
            </a:endParaRPr>
          </a:p>
        </p:txBody>
      </p:sp>
      <p:sp>
        <p:nvSpPr>
          <p:cNvPr id="9" name="5-Point Star 8"/>
          <p:cNvSpPr/>
          <p:nvPr/>
        </p:nvSpPr>
        <p:spPr>
          <a:xfrm>
            <a:off x="3743908" y="4603225"/>
            <a:ext cx="216024" cy="240853"/>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7308304" y="4876051"/>
            <a:ext cx="216024" cy="240853"/>
          </a:xfrm>
          <a:prstGeom prst="star5">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845409" y="461629"/>
            <a:ext cx="3240360" cy="1138773"/>
          </a:xfrm>
          <a:prstGeom prst="rect">
            <a:avLst/>
          </a:prstGeom>
        </p:spPr>
        <p:txBody>
          <a:bodyPr wrap="square">
            <a:spAutoFit/>
          </a:bodyPr>
          <a:lstStyle/>
          <a:p>
            <a:pPr algn="ctr"/>
            <a:r>
              <a:rPr lang="en-GB" sz="2800" dirty="0">
                <a:latin typeface="Times New Roman" pitchFamily="18" charset="0"/>
                <a:cs typeface="Times New Roman" pitchFamily="18" charset="0"/>
              </a:rPr>
              <a:t>Project Site</a:t>
            </a:r>
          </a:p>
          <a:p>
            <a:pPr algn="ctr"/>
            <a:r>
              <a:rPr lang="en-GB" sz="2000" dirty="0">
                <a:highlight>
                  <a:srgbClr val="FFFF00"/>
                </a:highlight>
                <a:latin typeface="Times New Roman" pitchFamily="18" charset="0"/>
                <a:cs typeface="Times New Roman" pitchFamily="18" charset="0"/>
              </a:rPr>
              <a:t>3 month deployment</a:t>
            </a:r>
          </a:p>
          <a:p>
            <a:pPr algn="ctr"/>
            <a:r>
              <a:rPr lang="en-GB" sz="2000" dirty="0">
                <a:highlight>
                  <a:srgbClr val="FFFF00"/>
                </a:highlight>
                <a:latin typeface="Times New Roman" pitchFamily="18" charset="0"/>
                <a:cs typeface="Times New Roman" pitchFamily="18" charset="0"/>
              </a:rPr>
              <a:t>17/09/2020 - 15/12/2020</a:t>
            </a:r>
            <a:endParaRPr lang="en-US" sz="2000" dirty="0">
              <a:highlight>
                <a:srgbClr val="FFFF00"/>
              </a:highlight>
              <a:latin typeface="Times New Roman" pitchFamily="18" charset="0"/>
              <a:cs typeface="Times New Roman" pitchFamily="18" charset="0"/>
            </a:endParaRPr>
          </a:p>
        </p:txBody>
      </p:sp>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8146" y="188640"/>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4361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26" y="0"/>
            <a:ext cx="8229600" cy="1143000"/>
          </a:xfrm>
        </p:spPr>
        <p:txBody>
          <a:bodyPr>
            <a:noAutofit/>
          </a:bodyPr>
          <a:lstStyle/>
          <a:p>
            <a:r>
              <a:rPr lang="en-GB" sz="2400" dirty="0">
                <a:latin typeface="Times New Roman" pitchFamily="18" charset="0"/>
                <a:cs typeface="Times New Roman" pitchFamily="18" charset="0"/>
              </a:rPr>
              <a:t>3.0 AQUADOPP Profiler programming and Setup</a:t>
            </a:r>
            <a:endParaRPr lang="en-US" sz="2400"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295275"/>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Description: D:\MRD Survey Sigatoka\current meter deployment\20200917_0854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201881"/>
            <a:ext cx="3210038" cy="24012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Description: D:\MRD Survey Sigatoka\current meter deployment\20200917_0936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1196752"/>
            <a:ext cx="3194172" cy="241146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0" y="2514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0" y="45720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10" name="Picture 16" descr="Description: C:\Users\semib\AppData\Local\Microsoft\Windows\INetCache\Content.Word\IMG_1176.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96" y="3722161"/>
            <a:ext cx="3210038" cy="28558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7" descr="Description: C:\Users\semib\AppData\Local\Microsoft\Windows\INetCache\Content.Word\20200917_11010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6136" y="3745958"/>
            <a:ext cx="3221200" cy="285580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9"/>
          <p:cNvSpPr>
            <a:spLocks noChangeArrowheads="1"/>
          </p:cNvSpPr>
          <p:nvPr/>
        </p:nvSpPr>
        <p:spPr bwMode="auto">
          <a:xfrm>
            <a:off x="0" y="6696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3" name="Rectangle 13"/>
          <p:cNvSpPr>
            <a:spLocks noChangeArrowheads="1"/>
          </p:cNvSpPr>
          <p:nvPr/>
        </p:nvSpPr>
        <p:spPr bwMode="auto">
          <a:xfrm>
            <a:off x="0" y="2714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4" name="Rectangle 14"/>
          <p:cNvSpPr>
            <a:spLocks noChangeArrowheads="1"/>
          </p:cNvSpPr>
          <p:nvPr/>
        </p:nvSpPr>
        <p:spPr bwMode="auto">
          <a:xfrm>
            <a:off x="0" y="4972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5" name="Rectangle 14"/>
          <p:cNvSpPr>
            <a:spLocks noChangeArrowheads="1"/>
          </p:cNvSpPr>
          <p:nvPr/>
        </p:nvSpPr>
        <p:spPr bwMode="auto">
          <a:xfrm>
            <a:off x="0" y="3086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a:ln>
                  <a:noFill/>
                </a:ln>
                <a:solidFill>
                  <a:srgbClr val="000000"/>
                </a:solidFill>
                <a:effectLst/>
                <a:latin typeface="Calibri" pitchFamily="34" charset="0"/>
                <a:ea typeface="Times New Roman" pitchFamily="18" charset="0"/>
                <a:cs typeface="Times New Roman" pitchFamily="18" charset="0"/>
              </a:rPr>
              <a:t> </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6" name="Rectangle 15"/>
          <p:cNvSpPr>
            <a:spLocks noChangeArrowheads="1"/>
          </p:cNvSpPr>
          <p:nvPr/>
        </p:nvSpPr>
        <p:spPr bwMode="auto">
          <a:xfrm>
            <a:off x="0" y="5715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7" name="Rectangle 16"/>
          <p:cNvSpPr/>
          <p:nvPr/>
        </p:nvSpPr>
        <p:spPr>
          <a:xfrm>
            <a:off x="35496" y="1201881"/>
            <a:ext cx="415498" cy="369332"/>
          </a:xfrm>
          <a:prstGeom prst="rect">
            <a:avLst/>
          </a:prstGeom>
        </p:spPr>
        <p:txBody>
          <a:bodyPr wrap="none">
            <a:spAutoFit/>
          </a:bodyPr>
          <a:lstStyle/>
          <a:p>
            <a:r>
              <a:rPr lang="en-US" b="1" dirty="0">
                <a:latin typeface="Times New Roman" pitchFamily="18" charset="0"/>
                <a:cs typeface="Times New Roman" pitchFamily="18" charset="0"/>
              </a:rPr>
              <a:t>3a</a:t>
            </a:r>
            <a:endParaRPr lang="en-US" b="1" dirty="0"/>
          </a:p>
        </p:txBody>
      </p:sp>
      <p:sp>
        <p:nvSpPr>
          <p:cNvPr id="18" name="Rectangle 17"/>
          <p:cNvSpPr/>
          <p:nvPr/>
        </p:nvSpPr>
        <p:spPr>
          <a:xfrm>
            <a:off x="5796136" y="3745958"/>
            <a:ext cx="428322" cy="369332"/>
          </a:xfrm>
          <a:prstGeom prst="rect">
            <a:avLst/>
          </a:prstGeom>
        </p:spPr>
        <p:txBody>
          <a:bodyPr wrap="none">
            <a:spAutoFit/>
          </a:bodyPr>
          <a:lstStyle/>
          <a:p>
            <a:r>
              <a:rPr lang="en-US" b="1" dirty="0">
                <a:latin typeface="Times New Roman" pitchFamily="18" charset="0"/>
                <a:cs typeface="Times New Roman" pitchFamily="18" charset="0"/>
              </a:rPr>
              <a:t>3d</a:t>
            </a:r>
            <a:endParaRPr lang="en-US" b="1" dirty="0"/>
          </a:p>
        </p:txBody>
      </p:sp>
      <p:sp>
        <p:nvSpPr>
          <p:cNvPr id="19" name="Rectangle 18"/>
          <p:cNvSpPr/>
          <p:nvPr/>
        </p:nvSpPr>
        <p:spPr>
          <a:xfrm>
            <a:off x="5821546" y="1201881"/>
            <a:ext cx="428322" cy="369332"/>
          </a:xfrm>
          <a:prstGeom prst="rect">
            <a:avLst/>
          </a:prstGeom>
        </p:spPr>
        <p:txBody>
          <a:bodyPr wrap="none">
            <a:spAutoFit/>
          </a:bodyPr>
          <a:lstStyle/>
          <a:p>
            <a:r>
              <a:rPr lang="en-US" b="1" dirty="0">
                <a:latin typeface="Times New Roman" pitchFamily="18" charset="0"/>
                <a:cs typeface="Times New Roman" pitchFamily="18" charset="0"/>
              </a:rPr>
              <a:t>3b</a:t>
            </a:r>
            <a:endParaRPr lang="en-US" b="1" dirty="0"/>
          </a:p>
        </p:txBody>
      </p:sp>
      <p:sp>
        <p:nvSpPr>
          <p:cNvPr id="20" name="Rectangle 19"/>
          <p:cNvSpPr/>
          <p:nvPr/>
        </p:nvSpPr>
        <p:spPr>
          <a:xfrm>
            <a:off x="66259" y="3717148"/>
            <a:ext cx="402674" cy="369332"/>
          </a:xfrm>
          <a:prstGeom prst="rect">
            <a:avLst/>
          </a:prstGeom>
        </p:spPr>
        <p:txBody>
          <a:bodyPr wrap="none">
            <a:spAutoFit/>
          </a:bodyPr>
          <a:lstStyle/>
          <a:p>
            <a:r>
              <a:rPr lang="en-US" b="1" dirty="0">
                <a:latin typeface="Times New Roman" pitchFamily="18" charset="0"/>
                <a:cs typeface="Times New Roman" pitchFamily="18" charset="0"/>
              </a:rPr>
              <a:t>3c</a:t>
            </a:r>
            <a:endParaRPr lang="en-US" b="1" dirty="0"/>
          </a:p>
        </p:txBody>
      </p:sp>
      <p:sp>
        <p:nvSpPr>
          <p:cNvPr id="21" name="Rectangle 20"/>
          <p:cNvSpPr/>
          <p:nvPr/>
        </p:nvSpPr>
        <p:spPr>
          <a:xfrm>
            <a:off x="3264194" y="1219246"/>
            <a:ext cx="2531941" cy="830997"/>
          </a:xfrm>
          <a:prstGeom prst="rect">
            <a:avLst/>
          </a:prstGeom>
        </p:spPr>
        <p:txBody>
          <a:bodyPr wrap="square">
            <a:spAutoFit/>
          </a:bodyPr>
          <a:lstStyle/>
          <a:p>
            <a:pPr algn="ctr"/>
            <a:r>
              <a:rPr lang="en-US" sz="1600" dirty="0">
                <a:latin typeface="Times New Roman" pitchFamily="18" charset="0"/>
                <a:cs typeface="Times New Roman" pitchFamily="18" charset="0"/>
              </a:rPr>
              <a:t>Figure 3a: Programming the parameters into the Aquadopp. </a:t>
            </a:r>
          </a:p>
        </p:txBody>
      </p:sp>
      <p:sp>
        <p:nvSpPr>
          <p:cNvPr id="22" name="Rectangle 21"/>
          <p:cNvSpPr/>
          <p:nvPr/>
        </p:nvSpPr>
        <p:spPr>
          <a:xfrm>
            <a:off x="3245534" y="2384591"/>
            <a:ext cx="2550601" cy="1077218"/>
          </a:xfrm>
          <a:prstGeom prst="rect">
            <a:avLst/>
          </a:prstGeom>
        </p:spPr>
        <p:txBody>
          <a:bodyPr wrap="square">
            <a:spAutoFit/>
          </a:bodyPr>
          <a:lstStyle/>
          <a:p>
            <a:r>
              <a:rPr lang="en-US" sz="1600" dirty="0">
                <a:latin typeface="Times New Roman" pitchFamily="18" charset="0"/>
                <a:cs typeface="Times New Roman" pitchFamily="18" charset="0"/>
              </a:rPr>
              <a:t>Figure 3 b &amp; c: Encasing the Aquadopp and securing the Aquadopp on to its metal base</a:t>
            </a:r>
          </a:p>
        </p:txBody>
      </p:sp>
      <p:sp>
        <p:nvSpPr>
          <p:cNvPr id="23" name="Rectangle 22"/>
          <p:cNvSpPr/>
          <p:nvPr/>
        </p:nvSpPr>
        <p:spPr>
          <a:xfrm>
            <a:off x="3242694" y="5445224"/>
            <a:ext cx="2550601" cy="1077218"/>
          </a:xfrm>
          <a:prstGeom prst="rect">
            <a:avLst/>
          </a:prstGeom>
        </p:spPr>
        <p:txBody>
          <a:bodyPr wrap="square">
            <a:spAutoFit/>
          </a:bodyPr>
          <a:lstStyle/>
          <a:p>
            <a:r>
              <a:rPr lang="en-US" sz="1600" dirty="0">
                <a:latin typeface="Times New Roman" pitchFamily="18" charset="0"/>
                <a:cs typeface="Times New Roman" pitchFamily="18" charset="0"/>
              </a:rPr>
              <a:t>Figure 3d: Final check on the diving equipment and preparation for dive and Aquadopp deployment</a:t>
            </a:r>
          </a:p>
        </p:txBody>
      </p:sp>
    </p:spTree>
    <p:extLst>
      <p:ext uri="{BB962C8B-B14F-4D97-AF65-F5344CB8AC3E}">
        <p14:creationId xmlns:p14="http://schemas.microsoft.com/office/powerpoint/2010/main" val="629548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14" y="31476"/>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F:\WORK.DOC\Laptop_Documents\MIP\2020.2021\Sigatoka\Aquadopp locality ma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429" y="836712"/>
            <a:ext cx="3884353" cy="309634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43608" y="22632"/>
            <a:ext cx="7272808" cy="461665"/>
          </a:xfrm>
          <a:prstGeom prst="rect">
            <a:avLst/>
          </a:prstGeom>
        </p:spPr>
        <p:txBody>
          <a:bodyPr wrap="square">
            <a:spAutoFit/>
          </a:bodyPr>
          <a:lstStyle/>
          <a:p>
            <a:pPr algn="ctr"/>
            <a:r>
              <a:rPr lang="en-GB" sz="2400" dirty="0">
                <a:latin typeface="Times New Roman" pitchFamily="18" charset="0"/>
                <a:cs typeface="Times New Roman" pitchFamily="18" charset="0"/>
              </a:rPr>
              <a:t>4.0 AQUADOPP Profiler Deployment</a:t>
            </a:r>
            <a:endParaRPr lang="en-US" sz="2400" dirty="0"/>
          </a:p>
        </p:txBody>
      </p:sp>
      <p:pic>
        <p:nvPicPr>
          <p:cNvPr id="7" name="Picture 18" descr="Description: D:\MRD Survey Sigatoka\GoPro Photos\GOPR565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7074" y="902658"/>
            <a:ext cx="2627783" cy="2592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9" descr="Description: D:\MRD Survey Sigatoka\GoPro Photos\GOPR56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14" y="907422"/>
            <a:ext cx="2556027" cy="258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Description: D:\MRD Survey Sigatoka\GoPro Photos\Korotogo Reef Flat 18092020\GOPR575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82" y="3541547"/>
            <a:ext cx="2529959" cy="3083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1" descr="Description: D:\MRD Survey Sigatoka\GoPro Photos\Korotogo Reef Flat 18092020\GOPR575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7074" y="3536783"/>
            <a:ext cx="2647732" cy="308355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6012160" y="848851"/>
            <a:ext cx="2532075" cy="830997"/>
          </a:xfrm>
          <a:prstGeom prst="rect">
            <a:avLst/>
          </a:prstGeom>
        </p:spPr>
        <p:txBody>
          <a:bodyPr wrap="square">
            <a:spAutoFit/>
          </a:bodyPr>
          <a:lstStyle/>
          <a:p>
            <a:r>
              <a:rPr lang="en-US" sz="1200" b="1" dirty="0">
                <a:solidFill>
                  <a:schemeClr val="bg2"/>
                </a:solidFill>
              </a:rPr>
              <a:t>AQUADOPP 1 (Yadua)</a:t>
            </a:r>
          </a:p>
          <a:p>
            <a:r>
              <a:rPr lang="en-US" sz="1200" dirty="0">
                <a:solidFill>
                  <a:schemeClr val="bg2"/>
                </a:solidFill>
              </a:rPr>
              <a:t> Latitude: 18°10'15.80"S</a:t>
            </a:r>
          </a:p>
          <a:p>
            <a:r>
              <a:rPr lang="en-US" sz="1200" dirty="0">
                <a:solidFill>
                  <a:schemeClr val="bg2"/>
                </a:solidFill>
              </a:rPr>
              <a:t>Longitude: 177°27'2.18"E</a:t>
            </a:r>
          </a:p>
          <a:p>
            <a:r>
              <a:rPr lang="en-GB" sz="1200" dirty="0">
                <a:solidFill>
                  <a:schemeClr val="bg2"/>
                </a:solidFill>
              </a:rPr>
              <a:t>Depth: approx. 15 m</a:t>
            </a:r>
            <a:endParaRPr lang="en-US" sz="1200" dirty="0">
              <a:solidFill>
                <a:schemeClr val="bg2"/>
              </a:solidFill>
            </a:endParaRPr>
          </a:p>
        </p:txBody>
      </p:sp>
      <p:sp>
        <p:nvSpPr>
          <p:cNvPr id="14" name="Rectangle 13"/>
          <p:cNvSpPr/>
          <p:nvPr/>
        </p:nvSpPr>
        <p:spPr>
          <a:xfrm>
            <a:off x="7308303" y="3074571"/>
            <a:ext cx="1858507" cy="830997"/>
          </a:xfrm>
          <a:prstGeom prst="rect">
            <a:avLst/>
          </a:prstGeom>
        </p:spPr>
        <p:txBody>
          <a:bodyPr wrap="square">
            <a:spAutoFit/>
          </a:bodyPr>
          <a:lstStyle/>
          <a:p>
            <a:r>
              <a:rPr lang="en-US" sz="1200" b="1" dirty="0">
                <a:solidFill>
                  <a:schemeClr val="bg2"/>
                </a:solidFill>
              </a:rPr>
              <a:t>AQUADOPP 2 (Korotogo)</a:t>
            </a:r>
          </a:p>
          <a:p>
            <a:r>
              <a:rPr lang="en-US" sz="1200" dirty="0">
                <a:solidFill>
                  <a:schemeClr val="bg2"/>
                </a:solidFill>
              </a:rPr>
              <a:t> Latitude: 18°10'35.78"S</a:t>
            </a:r>
          </a:p>
          <a:p>
            <a:r>
              <a:rPr lang="en-GB" sz="1200" dirty="0">
                <a:solidFill>
                  <a:schemeClr val="bg2"/>
                </a:solidFill>
              </a:rPr>
              <a:t>Longitude: 177°31'23.49"E</a:t>
            </a:r>
          </a:p>
          <a:p>
            <a:r>
              <a:rPr lang="en-GB" sz="1200" dirty="0">
                <a:solidFill>
                  <a:schemeClr val="bg2"/>
                </a:solidFill>
              </a:rPr>
              <a:t>Depth: approx. 2 m</a:t>
            </a:r>
            <a:endParaRPr lang="en-US" sz="1200" dirty="0">
              <a:solidFill>
                <a:schemeClr val="bg2"/>
              </a:solidFill>
            </a:endParaRPr>
          </a:p>
        </p:txBody>
      </p:sp>
      <p:cxnSp>
        <p:nvCxnSpPr>
          <p:cNvPr id="15" name="Straight Arrow Connector 14"/>
          <p:cNvCxnSpPr/>
          <p:nvPr/>
        </p:nvCxnSpPr>
        <p:spPr>
          <a:xfrm flipH="1">
            <a:off x="5148064" y="2276872"/>
            <a:ext cx="3240360" cy="266429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6" name="Straight Arrow Connector 15"/>
          <p:cNvCxnSpPr/>
          <p:nvPr/>
        </p:nvCxnSpPr>
        <p:spPr>
          <a:xfrm flipH="1">
            <a:off x="4499992" y="1634655"/>
            <a:ext cx="1107629" cy="858241"/>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7" name="Rectangle 16"/>
          <p:cNvSpPr/>
          <p:nvPr/>
        </p:nvSpPr>
        <p:spPr>
          <a:xfrm>
            <a:off x="36814" y="913386"/>
            <a:ext cx="415498" cy="369332"/>
          </a:xfrm>
          <a:prstGeom prst="rect">
            <a:avLst/>
          </a:prstGeom>
        </p:spPr>
        <p:txBody>
          <a:bodyPr wrap="none">
            <a:spAutoFit/>
          </a:bodyPr>
          <a:lstStyle/>
          <a:p>
            <a:r>
              <a:rPr lang="en-US" b="1" dirty="0">
                <a:latin typeface="Times New Roman" pitchFamily="18" charset="0"/>
                <a:cs typeface="Times New Roman" pitchFamily="18" charset="0"/>
              </a:rPr>
              <a:t>4a</a:t>
            </a:r>
            <a:endParaRPr lang="en-US" b="1" dirty="0"/>
          </a:p>
        </p:txBody>
      </p:sp>
      <p:sp>
        <p:nvSpPr>
          <p:cNvPr id="18" name="Rectangle 17"/>
          <p:cNvSpPr/>
          <p:nvPr/>
        </p:nvSpPr>
        <p:spPr>
          <a:xfrm>
            <a:off x="2627784" y="895018"/>
            <a:ext cx="428322" cy="369332"/>
          </a:xfrm>
          <a:prstGeom prst="rect">
            <a:avLst/>
          </a:prstGeom>
        </p:spPr>
        <p:txBody>
          <a:bodyPr wrap="none">
            <a:spAutoFit/>
          </a:bodyPr>
          <a:lstStyle/>
          <a:p>
            <a:r>
              <a:rPr lang="en-US" b="1" dirty="0">
                <a:latin typeface="Times New Roman" pitchFamily="18" charset="0"/>
                <a:cs typeface="Times New Roman" pitchFamily="18" charset="0"/>
              </a:rPr>
              <a:t>4b</a:t>
            </a:r>
            <a:endParaRPr lang="en-US" b="1" dirty="0"/>
          </a:p>
        </p:txBody>
      </p:sp>
      <p:sp>
        <p:nvSpPr>
          <p:cNvPr id="19" name="Rectangle 18"/>
          <p:cNvSpPr/>
          <p:nvPr/>
        </p:nvSpPr>
        <p:spPr>
          <a:xfrm>
            <a:off x="62882" y="3536783"/>
            <a:ext cx="402674" cy="369332"/>
          </a:xfrm>
          <a:prstGeom prst="rect">
            <a:avLst/>
          </a:prstGeom>
        </p:spPr>
        <p:txBody>
          <a:bodyPr wrap="none">
            <a:spAutoFit/>
          </a:bodyPr>
          <a:lstStyle/>
          <a:p>
            <a:r>
              <a:rPr lang="en-US" b="1" dirty="0">
                <a:latin typeface="Times New Roman" pitchFamily="18" charset="0"/>
                <a:cs typeface="Times New Roman" pitchFamily="18" charset="0"/>
              </a:rPr>
              <a:t>4c</a:t>
            </a:r>
            <a:endParaRPr lang="en-US" b="1" dirty="0"/>
          </a:p>
        </p:txBody>
      </p:sp>
      <p:sp>
        <p:nvSpPr>
          <p:cNvPr id="20" name="Rectangle 19"/>
          <p:cNvSpPr/>
          <p:nvPr/>
        </p:nvSpPr>
        <p:spPr>
          <a:xfrm>
            <a:off x="2617074" y="3536783"/>
            <a:ext cx="428322" cy="369332"/>
          </a:xfrm>
          <a:prstGeom prst="rect">
            <a:avLst/>
          </a:prstGeom>
        </p:spPr>
        <p:txBody>
          <a:bodyPr wrap="none">
            <a:spAutoFit/>
          </a:bodyPr>
          <a:lstStyle/>
          <a:p>
            <a:r>
              <a:rPr lang="en-US" b="1" dirty="0">
                <a:latin typeface="Times New Roman" pitchFamily="18" charset="0"/>
                <a:cs typeface="Times New Roman" pitchFamily="18" charset="0"/>
              </a:rPr>
              <a:t>4d</a:t>
            </a:r>
            <a:endParaRPr lang="en-US" b="1" dirty="0"/>
          </a:p>
        </p:txBody>
      </p:sp>
      <p:sp>
        <p:nvSpPr>
          <p:cNvPr id="21" name="Rectangle 20"/>
          <p:cNvSpPr/>
          <p:nvPr/>
        </p:nvSpPr>
        <p:spPr>
          <a:xfrm>
            <a:off x="6088722" y="4011824"/>
            <a:ext cx="3078088" cy="830997"/>
          </a:xfrm>
          <a:prstGeom prst="rect">
            <a:avLst/>
          </a:prstGeom>
        </p:spPr>
        <p:txBody>
          <a:bodyPr wrap="square">
            <a:spAutoFit/>
          </a:bodyPr>
          <a:lstStyle/>
          <a:p>
            <a:r>
              <a:rPr lang="en-US" sz="1600" dirty="0">
                <a:latin typeface="Times New Roman" pitchFamily="18" charset="0"/>
                <a:cs typeface="Times New Roman" pitchFamily="18" charset="0"/>
              </a:rPr>
              <a:t>Figure 4a: Support staff providing assistance and ensuring safety protocol are followed. </a:t>
            </a:r>
          </a:p>
        </p:txBody>
      </p:sp>
      <p:sp>
        <p:nvSpPr>
          <p:cNvPr id="22" name="Rectangle 21"/>
          <p:cNvSpPr/>
          <p:nvPr/>
        </p:nvSpPr>
        <p:spPr>
          <a:xfrm>
            <a:off x="6088723" y="4842821"/>
            <a:ext cx="3055276" cy="584775"/>
          </a:xfrm>
          <a:prstGeom prst="rect">
            <a:avLst/>
          </a:prstGeom>
        </p:spPr>
        <p:txBody>
          <a:bodyPr wrap="square">
            <a:spAutoFit/>
          </a:bodyPr>
          <a:lstStyle/>
          <a:p>
            <a:r>
              <a:rPr lang="en-US" sz="1600" dirty="0">
                <a:latin typeface="Times New Roman" pitchFamily="18" charset="0"/>
                <a:cs typeface="Times New Roman" pitchFamily="18" charset="0"/>
              </a:rPr>
              <a:t>Figure 4b: Deploying the Aquadopp along the reef edge </a:t>
            </a:r>
          </a:p>
        </p:txBody>
      </p:sp>
      <p:sp>
        <p:nvSpPr>
          <p:cNvPr id="23" name="Rectangle 22"/>
          <p:cNvSpPr/>
          <p:nvPr/>
        </p:nvSpPr>
        <p:spPr>
          <a:xfrm>
            <a:off x="6088723" y="5605634"/>
            <a:ext cx="2911800" cy="830997"/>
          </a:xfrm>
          <a:prstGeom prst="rect">
            <a:avLst/>
          </a:prstGeom>
        </p:spPr>
        <p:txBody>
          <a:bodyPr wrap="square">
            <a:spAutoFit/>
          </a:bodyPr>
          <a:lstStyle/>
          <a:p>
            <a:r>
              <a:rPr lang="en-US" sz="1600" dirty="0">
                <a:latin typeface="Times New Roman" pitchFamily="18" charset="0"/>
                <a:cs typeface="Times New Roman" pitchFamily="18" charset="0"/>
              </a:rPr>
              <a:t>Figure 4 c &amp; d: Securing the 2</a:t>
            </a:r>
            <a:r>
              <a:rPr lang="en-US" sz="1600" baseline="30000" dirty="0">
                <a:latin typeface="Times New Roman" pitchFamily="18" charset="0"/>
                <a:cs typeface="Times New Roman" pitchFamily="18" charset="0"/>
              </a:rPr>
              <a:t>nd</a:t>
            </a:r>
            <a:r>
              <a:rPr lang="en-US" sz="1600" dirty="0">
                <a:latin typeface="Times New Roman" pitchFamily="18" charset="0"/>
                <a:cs typeface="Times New Roman" pitchFamily="18" charset="0"/>
              </a:rPr>
              <a:t> Aquadopp along the reef flat at Korotogo</a:t>
            </a:r>
          </a:p>
        </p:txBody>
      </p:sp>
    </p:spTree>
    <p:extLst>
      <p:ext uri="{BB962C8B-B14F-4D97-AF65-F5344CB8AC3E}">
        <p14:creationId xmlns:p14="http://schemas.microsoft.com/office/powerpoint/2010/main" val="188452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188640"/>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p:nvPr/>
        </p:nvPicPr>
        <p:blipFill>
          <a:blip r:embed="rId3"/>
          <a:stretch>
            <a:fillRect/>
          </a:stretch>
        </p:blipFill>
        <p:spPr>
          <a:xfrm>
            <a:off x="0" y="1124744"/>
            <a:ext cx="2320290" cy="2671445"/>
          </a:xfrm>
          <a:prstGeom prst="rect">
            <a:avLst/>
          </a:prstGeom>
        </p:spPr>
      </p:pic>
      <p:pic>
        <p:nvPicPr>
          <p:cNvPr id="6" name="Picture 5"/>
          <p:cNvPicPr/>
          <p:nvPr/>
        </p:nvPicPr>
        <p:blipFill>
          <a:blip r:embed="rId4"/>
          <a:stretch>
            <a:fillRect/>
          </a:stretch>
        </p:blipFill>
        <p:spPr>
          <a:xfrm>
            <a:off x="2483768" y="1124744"/>
            <a:ext cx="2534469" cy="2693670"/>
          </a:xfrm>
          <a:prstGeom prst="rect">
            <a:avLst/>
          </a:prstGeom>
        </p:spPr>
      </p:pic>
      <p:pic>
        <p:nvPicPr>
          <p:cNvPr id="7" name="Picture 6"/>
          <p:cNvPicPr/>
          <p:nvPr/>
        </p:nvPicPr>
        <p:blipFill>
          <a:blip r:embed="rId5"/>
          <a:stretch>
            <a:fillRect/>
          </a:stretch>
        </p:blipFill>
        <p:spPr>
          <a:xfrm>
            <a:off x="0" y="4005064"/>
            <a:ext cx="2320290" cy="2666365"/>
          </a:xfrm>
          <a:prstGeom prst="rect">
            <a:avLst/>
          </a:prstGeom>
        </p:spPr>
      </p:pic>
      <p:pic>
        <p:nvPicPr>
          <p:cNvPr id="8" name="Picture 7"/>
          <p:cNvPicPr/>
          <p:nvPr/>
        </p:nvPicPr>
        <p:blipFill>
          <a:blip r:embed="rId6"/>
          <a:stretch>
            <a:fillRect/>
          </a:stretch>
        </p:blipFill>
        <p:spPr>
          <a:xfrm>
            <a:off x="2497958" y="3992833"/>
            <a:ext cx="2520280" cy="2666365"/>
          </a:xfrm>
          <a:prstGeom prst="rect">
            <a:avLst/>
          </a:prstGeom>
        </p:spPr>
      </p:pic>
      <p:sp>
        <p:nvSpPr>
          <p:cNvPr id="9" name="TextBox 8"/>
          <p:cNvSpPr txBox="1"/>
          <p:nvPr/>
        </p:nvSpPr>
        <p:spPr>
          <a:xfrm>
            <a:off x="0" y="1156102"/>
            <a:ext cx="468398" cy="369332"/>
          </a:xfrm>
          <a:prstGeom prst="rect">
            <a:avLst/>
          </a:prstGeom>
          <a:noFill/>
        </p:spPr>
        <p:txBody>
          <a:bodyPr wrap="none" rtlCol="0">
            <a:spAutoFit/>
          </a:bodyPr>
          <a:lstStyle/>
          <a:p>
            <a:r>
              <a:rPr lang="en-GB" b="1" dirty="0"/>
              <a:t>5 a</a:t>
            </a:r>
            <a:endParaRPr lang="en-US" b="1" dirty="0"/>
          </a:p>
        </p:txBody>
      </p:sp>
      <p:sp>
        <p:nvSpPr>
          <p:cNvPr id="10" name="TextBox 9"/>
          <p:cNvSpPr txBox="1"/>
          <p:nvPr/>
        </p:nvSpPr>
        <p:spPr>
          <a:xfrm>
            <a:off x="2497958" y="1123836"/>
            <a:ext cx="478016" cy="369332"/>
          </a:xfrm>
          <a:prstGeom prst="rect">
            <a:avLst/>
          </a:prstGeom>
          <a:noFill/>
        </p:spPr>
        <p:txBody>
          <a:bodyPr wrap="none" rtlCol="0">
            <a:spAutoFit/>
          </a:bodyPr>
          <a:lstStyle/>
          <a:p>
            <a:r>
              <a:rPr lang="en-GB" b="1" dirty="0"/>
              <a:t>5 b</a:t>
            </a:r>
            <a:endParaRPr lang="en-US" b="1" dirty="0"/>
          </a:p>
        </p:txBody>
      </p:sp>
      <p:sp>
        <p:nvSpPr>
          <p:cNvPr id="11" name="TextBox 10"/>
          <p:cNvSpPr txBox="1"/>
          <p:nvPr/>
        </p:nvSpPr>
        <p:spPr>
          <a:xfrm>
            <a:off x="0" y="4005064"/>
            <a:ext cx="450764" cy="369332"/>
          </a:xfrm>
          <a:prstGeom prst="rect">
            <a:avLst/>
          </a:prstGeom>
          <a:noFill/>
        </p:spPr>
        <p:txBody>
          <a:bodyPr wrap="none" rtlCol="0">
            <a:spAutoFit/>
          </a:bodyPr>
          <a:lstStyle/>
          <a:p>
            <a:r>
              <a:rPr lang="en-GB" b="1" dirty="0"/>
              <a:t>5 c</a:t>
            </a:r>
            <a:endParaRPr lang="en-US" b="1" dirty="0"/>
          </a:p>
        </p:txBody>
      </p:sp>
      <p:sp>
        <p:nvSpPr>
          <p:cNvPr id="12" name="TextBox 11"/>
          <p:cNvSpPr txBox="1"/>
          <p:nvPr/>
        </p:nvSpPr>
        <p:spPr>
          <a:xfrm>
            <a:off x="2483768" y="6289866"/>
            <a:ext cx="478016" cy="369332"/>
          </a:xfrm>
          <a:prstGeom prst="rect">
            <a:avLst/>
          </a:prstGeom>
          <a:noFill/>
        </p:spPr>
        <p:txBody>
          <a:bodyPr wrap="none" rtlCol="0">
            <a:spAutoFit/>
          </a:bodyPr>
          <a:lstStyle/>
          <a:p>
            <a:r>
              <a:rPr lang="en-GB" b="1" dirty="0"/>
              <a:t>5 d</a:t>
            </a:r>
            <a:endParaRPr lang="en-US" b="1" dirty="0"/>
          </a:p>
        </p:txBody>
      </p:sp>
      <p:sp>
        <p:nvSpPr>
          <p:cNvPr id="13" name="Rectangle 12"/>
          <p:cNvSpPr/>
          <p:nvPr/>
        </p:nvSpPr>
        <p:spPr>
          <a:xfrm>
            <a:off x="5018238" y="1113219"/>
            <a:ext cx="4125762" cy="1200329"/>
          </a:xfrm>
          <a:prstGeom prst="rect">
            <a:avLst/>
          </a:prstGeom>
        </p:spPr>
        <p:txBody>
          <a:bodyPr wrap="square">
            <a:spAutoFit/>
          </a:bodyPr>
          <a:lstStyle/>
          <a:p>
            <a:r>
              <a:rPr lang="en-GB" dirty="0">
                <a:latin typeface="Times New Roman" pitchFamily="18" charset="0"/>
                <a:cs typeface="Times New Roman" pitchFamily="18" charset="0"/>
              </a:rPr>
              <a:t>Figure 5a: SPC divers preparing to retrieve the Aquadopp from site 1, 10b: Floating Balloon attached to the Aquadopp is seen floating on the surface </a:t>
            </a:r>
            <a:endParaRPr lang="en-US" dirty="0">
              <a:latin typeface="Times New Roman" pitchFamily="18" charset="0"/>
              <a:cs typeface="Times New Roman" pitchFamily="18" charset="0"/>
            </a:endParaRPr>
          </a:p>
        </p:txBody>
      </p:sp>
      <p:sp>
        <p:nvSpPr>
          <p:cNvPr id="14" name="Rectangle 13"/>
          <p:cNvSpPr/>
          <p:nvPr/>
        </p:nvSpPr>
        <p:spPr>
          <a:xfrm>
            <a:off x="5292080" y="2471579"/>
            <a:ext cx="3851920" cy="1754326"/>
          </a:xfrm>
          <a:prstGeom prst="rect">
            <a:avLst/>
          </a:prstGeom>
        </p:spPr>
        <p:txBody>
          <a:bodyPr wrap="square">
            <a:spAutoFit/>
          </a:bodyPr>
          <a:lstStyle/>
          <a:p>
            <a:r>
              <a:rPr lang="en-US" dirty="0">
                <a:latin typeface="Times New Roman" pitchFamily="18" charset="0"/>
                <a:cs typeface="Times New Roman" pitchFamily="18" charset="0"/>
              </a:rPr>
              <a:t>Figure 5c: Marine Section Staff preparing to retrieve the Aquadopp from site 2</a:t>
            </a:r>
          </a:p>
          <a:p>
            <a:endParaRPr lang="en-GB" dirty="0">
              <a:latin typeface="Times New Roman" pitchFamily="18" charset="0"/>
              <a:cs typeface="Times New Roman" pitchFamily="18" charset="0"/>
            </a:endParaRPr>
          </a:p>
          <a:p>
            <a:r>
              <a:rPr lang="en-GB" dirty="0">
                <a:latin typeface="Times New Roman" pitchFamily="18" charset="0"/>
                <a:cs typeface="Times New Roman" pitchFamily="18" charset="0"/>
              </a:rPr>
              <a:t>Figure 5d: Cleaning of the Aquadopp Profiler back on land</a:t>
            </a:r>
            <a:endParaRPr lang="en-US" dirty="0">
              <a:latin typeface="Times New Roman" pitchFamily="18" charset="0"/>
              <a:cs typeface="Times New Roman" pitchFamily="18" charset="0"/>
            </a:endParaRPr>
          </a:p>
        </p:txBody>
      </p:sp>
      <p:sp>
        <p:nvSpPr>
          <p:cNvPr id="15" name="Rectangle 14"/>
          <p:cNvSpPr/>
          <p:nvPr/>
        </p:nvSpPr>
        <p:spPr>
          <a:xfrm>
            <a:off x="2241766" y="202094"/>
            <a:ext cx="4516428" cy="461665"/>
          </a:xfrm>
          <a:prstGeom prst="rect">
            <a:avLst/>
          </a:prstGeom>
        </p:spPr>
        <p:txBody>
          <a:bodyPr wrap="none">
            <a:spAutoFit/>
          </a:bodyPr>
          <a:lstStyle/>
          <a:p>
            <a:pPr algn="ctr"/>
            <a:r>
              <a:rPr lang="en-GB" sz="2400" dirty="0">
                <a:latin typeface="Times New Roman" pitchFamily="18" charset="0"/>
                <a:cs typeface="Times New Roman" pitchFamily="18" charset="0"/>
              </a:rPr>
              <a:t>5.0 AQUADOPP Profiler Retrieval</a:t>
            </a:r>
            <a:endParaRPr lang="en-US" sz="2400" dirty="0"/>
          </a:p>
        </p:txBody>
      </p:sp>
    </p:spTree>
    <p:extLst>
      <p:ext uri="{BB962C8B-B14F-4D97-AF65-F5344CB8AC3E}">
        <p14:creationId xmlns:p14="http://schemas.microsoft.com/office/powerpoint/2010/main" val="2375968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latin typeface="Times New Roman" pitchFamily="18" charset="0"/>
                <a:cs typeface="Times New Roman" pitchFamily="18" charset="0"/>
              </a:rPr>
              <a:t>6.0 Aquadopp Profiler Data Processing</a:t>
            </a:r>
            <a:endParaRPr lang="en-US" sz="2400"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295275"/>
            <a:ext cx="76835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F:\WORK.DOC\Laptop_Documents\MIP\2020.2021\Sigatoka\Data Process Training\viber_image_2021-05-17_15-25-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863" y="1268760"/>
            <a:ext cx="2650906" cy="1988179"/>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semib\Downloads\Sigatoka.SeaReport.Sni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434" y="1161609"/>
            <a:ext cx="5914062" cy="453650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80975" y="1268760"/>
            <a:ext cx="468398" cy="369332"/>
          </a:xfrm>
          <a:prstGeom prst="rect">
            <a:avLst/>
          </a:prstGeom>
          <a:noFill/>
        </p:spPr>
        <p:txBody>
          <a:bodyPr wrap="none" rtlCol="0">
            <a:spAutoFit/>
          </a:bodyPr>
          <a:lstStyle/>
          <a:p>
            <a:r>
              <a:rPr lang="en-GB" b="1" dirty="0">
                <a:solidFill>
                  <a:schemeClr val="bg1"/>
                </a:solidFill>
              </a:rPr>
              <a:t>6 a</a:t>
            </a:r>
            <a:endParaRPr lang="en-US" b="1" dirty="0">
              <a:solidFill>
                <a:schemeClr val="bg1"/>
              </a:solidFill>
            </a:endParaRPr>
          </a:p>
        </p:txBody>
      </p:sp>
      <p:sp>
        <p:nvSpPr>
          <p:cNvPr id="8" name="TextBox 7"/>
          <p:cNvSpPr txBox="1"/>
          <p:nvPr/>
        </p:nvSpPr>
        <p:spPr>
          <a:xfrm>
            <a:off x="3923928" y="1268760"/>
            <a:ext cx="478016" cy="369332"/>
          </a:xfrm>
          <a:prstGeom prst="rect">
            <a:avLst/>
          </a:prstGeom>
          <a:noFill/>
        </p:spPr>
        <p:txBody>
          <a:bodyPr wrap="none" rtlCol="0">
            <a:spAutoFit/>
          </a:bodyPr>
          <a:lstStyle/>
          <a:p>
            <a:r>
              <a:rPr lang="en-GB" b="1" dirty="0">
                <a:solidFill>
                  <a:schemeClr val="bg1"/>
                </a:solidFill>
              </a:rPr>
              <a:t>6 b</a:t>
            </a:r>
            <a:endParaRPr lang="en-US" b="1" dirty="0">
              <a:solidFill>
                <a:schemeClr val="bg1"/>
              </a:solidFill>
            </a:endParaRPr>
          </a:p>
        </p:txBody>
      </p:sp>
      <p:sp>
        <p:nvSpPr>
          <p:cNvPr id="9" name="Title 1"/>
          <p:cNvSpPr txBox="1">
            <a:spLocks/>
          </p:cNvSpPr>
          <p:nvPr/>
        </p:nvSpPr>
        <p:spPr>
          <a:xfrm>
            <a:off x="107504" y="3867796"/>
            <a:ext cx="2808312" cy="27354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400" dirty="0">
                <a:latin typeface="Times New Roman" pitchFamily="18" charset="0"/>
                <a:cs typeface="Times New Roman" pitchFamily="18" charset="0"/>
              </a:rPr>
              <a:t>Parameters:</a:t>
            </a:r>
          </a:p>
          <a:p>
            <a:pPr marL="285750" indent="-285750" algn="l">
              <a:buFont typeface="Arial" pitchFamily="34" charset="0"/>
              <a:buChar char="•"/>
            </a:pPr>
            <a:r>
              <a:rPr lang="en-GB" sz="1600" dirty="0">
                <a:latin typeface="Times New Roman" pitchFamily="18" charset="0"/>
                <a:cs typeface="Times New Roman" pitchFamily="18" charset="0"/>
              </a:rPr>
              <a:t>Current Speed Velocities (through out the water column)</a:t>
            </a:r>
          </a:p>
          <a:p>
            <a:pPr marL="285750" indent="-285750" algn="l">
              <a:buFont typeface="Arial" pitchFamily="34" charset="0"/>
              <a:buChar char="•"/>
            </a:pPr>
            <a:r>
              <a:rPr lang="en-GB" sz="1600" dirty="0">
                <a:latin typeface="Times New Roman" pitchFamily="18" charset="0"/>
                <a:cs typeface="Times New Roman" pitchFamily="18" charset="0"/>
              </a:rPr>
              <a:t>Current Direction</a:t>
            </a:r>
          </a:p>
          <a:p>
            <a:pPr marL="285750" indent="-285750" algn="l">
              <a:buFont typeface="Arial" pitchFamily="34" charset="0"/>
              <a:buChar char="•"/>
            </a:pPr>
            <a:r>
              <a:rPr lang="en-GB" sz="1600" dirty="0">
                <a:latin typeface="Times New Roman" pitchFamily="18" charset="0"/>
                <a:cs typeface="Times New Roman" pitchFamily="18" charset="0"/>
              </a:rPr>
              <a:t>Water level</a:t>
            </a:r>
          </a:p>
          <a:p>
            <a:pPr marL="285750" indent="-285750" algn="l">
              <a:buFont typeface="Arial" pitchFamily="34" charset="0"/>
              <a:buChar char="•"/>
            </a:pPr>
            <a:r>
              <a:rPr lang="en-GB" sz="1600" dirty="0">
                <a:latin typeface="Times New Roman" pitchFamily="18" charset="0"/>
                <a:cs typeface="Times New Roman" pitchFamily="18" charset="0"/>
              </a:rPr>
              <a:t>Wave</a:t>
            </a:r>
          </a:p>
          <a:p>
            <a:pPr marL="285750" indent="-285750" algn="l">
              <a:buFont typeface="Arial" pitchFamily="34" charset="0"/>
              <a:buChar char="•"/>
            </a:pPr>
            <a:r>
              <a:rPr lang="en-GB" sz="1600" dirty="0">
                <a:latin typeface="Times New Roman" pitchFamily="18" charset="0"/>
                <a:cs typeface="Times New Roman" pitchFamily="18" charset="0"/>
              </a:rPr>
              <a:t>Temperature </a:t>
            </a:r>
          </a:p>
          <a:p>
            <a:pPr marL="285750" indent="-285750" algn="l">
              <a:buFont typeface="Arial" pitchFamily="34" charset="0"/>
              <a:buChar char="•"/>
            </a:pPr>
            <a:endParaRPr lang="en-GB" sz="1600" dirty="0">
              <a:latin typeface="Times New Roman" pitchFamily="18" charset="0"/>
              <a:cs typeface="Times New Roman" pitchFamily="18" charset="0"/>
            </a:endParaRPr>
          </a:p>
          <a:p>
            <a:pPr marL="285750" indent="-285750" algn="l">
              <a:buFont typeface="Arial" pitchFamily="34" charset="0"/>
              <a:buChar char="•"/>
            </a:pPr>
            <a:endParaRPr lang="en-GB" sz="16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337599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515</TotalTime>
  <Words>720</Words>
  <Application>Microsoft Office PowerPoint</Application>
  <PresentationFormat>On-screen Show (4:3)</PresentationFormat>
  <Paragraphs>118</Paragraphs>
  <Slides>15</Slides>
  <Notes>1</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Ministry of Lands &amp; Mineral Resources  Mineral Resources Department Geological Surveys Division   </vt:lpstr>
      <vt:lpstr>1.0 Introduction</vt:lpstr>
      <vt:lpstr>2.0  Project Deliverables</vt:lpstr>
      <vt:lpstr>Acoustic Doppler Current Profiler</vt:lpstr>
      <vt:lpstr>PowerPoint Presentation</vt:lpstr>
      <vt:lpstr>3.0 AQUADOPP Profiler programming and Setup</vt:lpstr>
      <vt:lpstr>PowerPoint Presentation</vt:lpstr>
      <vt:lpstr>PowerPoint Presentation</vt:lpstr>
      <vt:lpstr>6.0 Aquadopp Profiler Data Processing</vt:lpstr>
      <vt:lpstr>Preliminary information for Yadua Reef Slope Deployment (-15m depth) </vt:lpstr>
      <vt:lpstr>Preliminary information for Korotogo Reef Flat Deployment </vt:lpstr>
      <vt:lpstr>Preliminary Findings</vt:lpstr>
      <vt:lpstr>7.0 Geochemical Sample Preparation</vt:lpstr>
      <vt:lpstr>Preliminary Data Analysis</vt:lpstr>
      <vt:lpstr>Way forward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Semi Bolalailai</dc:creator>
  <cp:lastModifiedBy>Semi Bolalailai</cp:lastModifiedBy>
  <cp:revision>30</cp:revision>
  <dcterms:created xsi:type="dcterms:W3CDTF">2021-05-24T01:56:35Z</dcterms:created>
  <dcterms:modified xsi:type="dcterms:W3CDTF">2021-05-25T23:48:29Z</dcterms:modified>
</cp:coreProperties>
</file>