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8" r:id="rId4"/>
    <p:sldId id="304" r:id="rId5"/>
    <p:sldId id="262" r:id="rId6"/>
    <p:sldId id="277" r:id="rId7"/>
    <p:sldId id="295" r:id="rId8"/>
    <p:sldId id="299" r:id="rId9"/>
    <p:sldId id="296" r:id="rId10"/>
    <p:sldId id="30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ips Weather Observation" id="{70EC975F-5E87-40B0-95B3-29CD0E30D52B}">
          <p14:sldIdLst>
            <p14:sldId id="256"/>
            <p14:sldId id="278"/>
            <p14:sldId id="304"/>
            <p14:sldId id="262"/>
            <p14:sldId id="277"/>
            <p14:sldId id="295"/>
            <p14:sldId id="299"/>
            <p14:sldId id="296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Cummings, Mindee" initials="OM" lastIdx="7" clrIdx="0"/>
  <p:cmAuthor id="2" name="Windows User" initials="WU" lastIdx="1" clrIdx="1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86154" autoAdjust="0"/>
  </p:normalViewPr>
  <p:slideViewPr>
    <p:cSldViewPr>
      <p:cViewPr varScale="1">
        <p:scale>
          <a:sx n="92" d="100"/>
          <a:sy n="92" d="100"/>
        </p:scale>
        <p:origin x="1446" y="78"/>
      </p:cViewPr>
      <p:guideLst>
        <p:guide orient="horz" pos="1800"/>
        <p:guide pos="3200"/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56" y="6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5F3A86-BCD2-4FCE-A028-3BAB3FC44088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D8A4A3-9F13-4F0D-A05A-2AEC8635E9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81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8984D9-5109-494D-9A48-41D97743A762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6D7F72-7E23-403C-8EA5-249BC8B28A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7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D7F72-7E23-403C-8EA5-249BC8B28A6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429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D7F72-7E23-403C-8EA5-249BC8B28A6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04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D7F72-7E23-403C-8EA5-249BC8B28A6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03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D7F72-7E23-403C-8EA5-249BC8B28A6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20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000" cap="small" baseline="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ACFA80-0CBE-4E80-89DA-99B1BDF1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246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8"/>
            <a:ext cx="4629150" cy="4873625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86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2" y="987428"/>
            <a:ext cx="4629150" cy="4873625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973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235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4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2199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 cap="sm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000" cap="small" baseline="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593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4877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6750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986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391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2505076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4313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5260" y="2345487"/>
            <a:ext cx="1537335" cy="23240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330393" y="2345483"/>
            <a:ext cx="6184961" cy="318733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  <a:defRPr sz="2333"/>
            </a:lvl1pPr>
            <a:lvl2pPr marL="380985" indent="0">
              <a:buNone/>
              <a:defRPr/>
            </a:lvl2pPr>
            <a:lvl3pPr marL="761970" indent="0">
              <a:buNone/>
              <a:defRPr/>
            </a:lvl3pPr>
            <a:lvl4pPr marL="1142954" indent="0">
              <a:buNone/>
              <a:defRPr/>
            </a:lvl4pPr>
            <a:lvl5pPr marL="1523939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9449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47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Polls &amp; Survey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2068867"/>
            <a:ext cx="7886700" cy="361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1135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Questions &amp; Answers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2068867"/>
            <a:ext cx="7886700" cy="361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38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659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8"/>
            <a:ext cx="4629150" cy="4873625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5819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2" y="987428"/>
            <a:ext cx="4629150" cy="4873625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4952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39188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4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4810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90" y="2055816"/>
            <a:ext cx="8224837" cy="3732737"/>
          </a:xfrm>
        </p:spPr>
        <p:txBody>
          <a:bodyPr/>
          <a:lstStyle>
            <a:lvl1pPr marL="0" indent="0">
              <a:buNone/>
              <a:defRPr>
                <a:solidFill>
                  <a:schemeClr val="tx2">
                    <a:lumMod val="75000"/>
                  </a:schemeClr>
                </a:solidFill>
                <a:latin typeface="+mn-lt"/>
                <a:cs typeface="Franklin Gothic Book" pitchFamily="34" charset="0"/>
              </a:defRPr>
            </a:lvl1pPr>
            <a:lvl2pPr marL="230188" indent="-230188">
              <a:buFont typeface="Arial" pitchFamily="34" charset="0"/>
              <a:buChar char="•"/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2pPr>
            <a:lvl3pPr marL="465138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3pPr>
            <a:lvl4pPr marL="685800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4pPr>
            <a:lvl5pPr marL="912813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5pPr>
            <a:lvl6pPr marL="1146175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6pPr>
            <a:lvl7pPr marL="1374775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7pPr>
            <a:lvl8pPr marL="1600200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8pPr>
            <a:lvl9pPr marL="1827213" indent="-228600">
              <a:defRPr>
                <a:solidFill>
                  <a:schemeClr val="tx2">
                    <a:lumMod val="75000"/>
                  </a:schemeClr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4"/>
            <a:r>
              <a:rPr lang="en-US" dirty="0"/>
              <a:t> </a:t>
            </a:r>
          </a:p>
          <a:p>
            <a:pPr lvl="5"/>
            <a:r>
              <a:rPr lang="en-US" dirty="0"/>
              <a:t> </a:t>
            </a:r>
          </a:p>
          <a:p>
            <a:pPr lvl="6"/>
            <a:r>
              <a:rPr lang="en-US" dirty="0"/>
              <a:t> </a:t>
            </a:r>
          </a:p>
          <a:p>
            <a:pPr lvl="7"/>
            <a:r>
              <a:rPr lang="en-US" dirty="0"/>
              <a:t> </a:t>
            </a:r>
          </a:p>
          <a:p>
            <a:pPr lvl="8"/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55132" y="6507316"/>
            <a:ext cx="157094" cy="153888"/>
          </a:xfrm>
          <a:prstGeom prst="rect">
            <a:avLst/>
          </a:prstGeom>
        </p:spPr>
        <p:txBody>
          <a:bodyPr/>
          <a:lstStyle/>
          <a:p>
            <a:pPr algn="r"/>
            <a:fld id="{F3477EC8-074D-41C4-94AE-E9EA7CEEA348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3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16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787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391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2505076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339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5260" y="2345487"/>
            <a:ext cx="1537335" cy="23240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330393" y="2345483"/>
            <a:ext cx="6184961" cy="318733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  <a:defRPr sz="2333"/>
            </a:lvl1pPr>
            <a:lvl2pPr marL="380985" indent="0">
              <a:buNone/>
              <a:defRPr/>
            </a:lvl2pPr>
            <a:lvl3pPr marL="761970" indent="0">
              <a:buNone/>
              <a:defRPr/>
            </a:lvl3pPr>
            <a:lvl4pPr marL="1142954" indent="0">
              <a:buNone/>
              <a:defRPr/>
            </a:lvl4pPr>
            <a:lvl5pPr marL="1523939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6258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Polls &amp; Survey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2068867"/>
            <a:ext cx="7886700" cy="361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604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Questions &amp; Answers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2068867"/>
            <a:ext cx="7886700" cy="3613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254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6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9480" y="0"/>
            <a:ext cx="364361" cy="68567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94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4991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546596" y="3556980"/>
            <a:ext cx="5516882" cy="323165"/>
          </a:xfrm>
          <a:prstGeom prst="rect">
            <a:avLst/>
          </a:prstGeom>
          <a:noFill/>
        </p:spPr>
        <p:txBody>
          <a:bodyPr wrap="square" lIns="76200" tIns="38100" rIns="76200" bIns="38100">
            <a:spAutoFit/>
          </a:bodyPr>
          <a:lstStyle/>
          <a:p>
            <a:pPr algn="ctr"/>
            <a:r>
              <a:rPr lang="en-US" sz="1600" b="1" cap="small" spc="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Solomon islands</a:t>
            </a:r>
            <a:r>
              <a:rPr lang="en-US" sz="1600" b="1" cap="small" spc="0" baseline="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meteorological service, 2021</a:t>
            </a:r>
            <a:endParaRPr lang="en-US" sz="1600" b="1" cap="small" spc="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3841" y="0"/>
            <a:ext cx="7904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" name="Text Box 40"/>
          <p:cNvSpPr txBox="1"/>
          <p:nvPr userDrawn="1"/>
        </p:nvSpPr>
        <p:spPr>
          <a:xfrm>
            <a:off x="6629402" y="45720"/>
            <a:ext cx="2125979" cy="5486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Practice in Motion!</a:t>
            </a:r>
            <a:endParaRPr lang="en-U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ciar\Desktop\SI Meteorological Services\Logos\SIMS logo.bmp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564" y="99453"/>
            <a:ext cx="989817" cy="98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ciar\Desktop\SI Meteorological Services\Logos\SIG Court of Arms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9" y="45720"/>
            <a:ext cx="80931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3352800" y="6477004"/>
            <a:ext cx="2518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http://www.met.gov.sb/</a:t>
            </a:r>
          </a:p>
        </p:txBody>
      </p:sp>
    </p:spTree>
    <p:extLst>
      <p:ext uri="{BB962C8B-B14F-4D97-AF65-F5344CB8AC3E}">
        <p14:creationId xmlns:p14="http://schemas.microsoft.com/office/powerpoint/2010/main" val="363884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SzPct val="75000"/>
        <a:buFont typeface="Courier New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9480" y="0"/>
            <a:ext cx="364361" cy="68567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94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4991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546596" y="3556980"/>
            <a:ext cx="5516882" cy="323165"/>
          </a:xfrm>
          <a:prstGeom prst="rect">
            <a:avLst/>
          </a:prstGeom>
          <a:noFill/>
        </p:spPr>
        <p:txBody>
          <a:bodyPr wrap="square" lIns="76200" tIns="38100" rIns="76200" bIns="38100">
            <a:spAutoFit/>
          </a:bodyPr>
          <a:lstStyle/>
          <a:p>
            <a:pPr algn="ctr"/>
            <a:r>
              <a:rPr lang="en-US" sz="1600" b="1" cap="small" dirty="0">
                <a:ln w="0"/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Solomon islands meteorological service, 2017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841" y="0"/>
            <a:ext cx="7904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8" name="Text Box 40"/>
          <p:cNvSpPr txBox="1"/>
          <p:nvPr userDrawn="1"/>
        </p:nvSpPr>
        <p:spPr>
          <a:xfrm>
            <a:off x="6629402" y="45720"/>
            <a:ext cx="2125979" cy="5486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Practice in Motion!</a:t>
            </a:r>
            <a:endParaRPr lang="en-US" sz="1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ciar\Desktop\SI Meteorological Services\Logos\SIMS logo.bmp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564" y="99453"/>
            <a:ext cx="989817" cy="98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ciar\Desktop\SI Meteorological Services\Logos\SIG Court of Arms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59" y="45720"/>
            <a:ext cx="80931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3352800" y="6477004"/>
            <a:ext cx="2518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http://www.met.gov.sb/</a:t>
            </a:r>
          </a:p>
        </p:txBody>
      </p:sp>
    </p:spTree>
    <p:extLst>
      <p:ext uri="{BB962C8B-B14F-4D97-AF65-F5344CB8AC3E}">
        <p14:creationId xmlns:p14="http://schemas.microsoft.com/office/powerpoint/2010/main" val="184297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sldNum="0"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SzPct val="75000"/>
        <a:buFont typeface="Courier New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us.google.com/u/0/117839599204858727402?prsrc=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aymond Vava's profile phot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238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ACB09B-3DF2-4DD0-8B3A-008F78AA0271}"/>
              </a:ext>
            </a:extLst>
          </p:cNvPr>
          <p:cNvSpPr txBox="1"/>
          <p:nvPr/>
        </p:nvSpPr>
        <p:spPr>
          <a:xfrm>
            <a:off x="914400" y="20574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Baskerville Old Face" panose="02020602080505020303" pitchFamily="18" charset="0"/>
              </a:rPr>
              <a:t>Ministry of Environment, Climate Change, Disaster Management and Meteorology</a:t>
            </a:r>
            <a:endParaRPr lang="en-NZ" sz="4000" b="1" dirty="0">
              <a:latin typeface="Baskerville Old Face" panose="02020602080505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70926-D64B-45C9-9A7F-06BC493C9D21}"/>
              </a:ext>
            </a:extLst>
          </p:cNvPr>
          <p:cNvSpPr txBox="1"/>
          <p:nvPr/>
        </p:nvSpPr>
        <p:spPr>
          <a:xfrm>
            <a:off x="6400800" y="55626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Danny Shadrech 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Principal Technical Officer 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Oceanographer</a:t>
            </a:r>
            <a:endParaRPr lang="en-NZ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7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8CFEBC-3B92-4066-A9FC-995BD29631DA}"/>
              </a:ext>
            </a:extLst>
          </p:cNvPr>
          <p:cNvSpPr txBox="1"/>
          <p:nvPr/>
        </p:nvSpPr>
        <p:spPr>
          <a:xfrm>
            <a:off x="762000" y="2438400"/>
            <a:ext cx="7924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Baskerville Old Face" panose="02020602080505020303" pitchFamily="18" charset="0"/>
              </a:rPr>
              <a:t>Ships Weather Observation Project Initiative</a:t>
            </a:r>
            <a:endParaRPr lang="en-NZ" sz="4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22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09A2-A2A2-488A-8D47-E927F89B1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88189"/>
            <a:ext cx="6838950" cy="1034579"/>
          </a:xfrm>
        </p:spPr>
        <p:txBody>
          <a:bodyPr/>
          <a:lstStyle/>
          <a:p>
            <a:r>
              <a:rPr lang="en-US" dirty="0">
                <a:latin typeface="Baskerville Old Face" panose="02020602080505020303" pitchFamily="18" charset="0"/>
              </a:rPr>
              <a:t>Contents</a:t>
            </a:r>
            <a:endParaRPr lang="en-NZ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1D76-87F3-4EDB-8EDF-47ADF9F07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Initiatives and whence it started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National Organisations involved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Time-frame and implementation strategies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Supported with instruments masked with relevant sensors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Training 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endParaRPr lang="en-US" dirty="0">
              <a:latin typeface="Baskerville Old Face" panose="02020602080505020303" pitchFamily="18" charset="0"/>
            </a:endParaRPr>
          </a:p>
          <a:p>
            <a:endParaRPr lang="en-US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6053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93328E-018C-4E06-B0DE-712B103F64F6}"/>
              </a:ext>
            </a:extLst>
          </p:cNvPr>
          <p:cNvSpPr txBox="1"/>
          <p:nvPr/>
        </p:nvSpPr>
        <p:spPr>
          <a:xfrm>
            <a:off x="990600" y="1295400"/>
            <a:ext cx="6858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Baskerville Old Face" panose="02020602080505020303" pitchFamily="18" charset="0"/>
              </a:rPr>
              <a:t> Initiatives and whence it started</a:t>
            </a:r>
          </a:p>
          <a:p>
            <a:r>
              <a:rPr lang="en-US" dirty="0"/>
              <a:t> </a:t>
            </a:r>
            <a:endParaRPr lang="en-NZ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ADC21C-9D78-4FE4-807E-DC4ED1C142DD}"/>
              </a:ext>
            </a:extLst>
          </p:cNvPr>
          <p:cNvSpPr txBox="1"/>
          <p:nvPr/>
        </p:nvSpPr>
        <p:spPr>
          <a:xfrm>
            <a:off x="1066800" y="2438400"/>
            <a:ext cx="6858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On the 7</a:t>
            </a:r>
            <a:r>
              <a:rPr lang="en-US" baseline="30000" dirty="0">
                <a:latin typeface="Baskerville Old Face" panose="02020602080505020303" pitchFamily="18" charset="0"/>
              </a:rPr>
              <a:t>th</a:t>
            </a:r>
            <a:r>
              <a:rPr lang="en-US" dirty="0">
                <a:latin typeface="Baskerville Old Face" panose="02020602080505020303" pitchFamily="18" charset="0"/>
              </a:rPr>
              <a:t> – 9</a:t>
            </a:r>
            <a:r>
              <a:rPr lang="en-US" baseline="30000" dirty="0">
                <a:latin typeface="Baskerville Old Face" panose="02020602080505020303" pitchFamily="18" charset="0"/>
              </a:rPr>
              <a:t>th</a:t>
            </a:r>
            <a:r>
              <a:rPr lang="en-US" dirty="0">
                <a:latin typeface="Baskerville Old Face" panose="02020602080505020303" pitchFamily="18" charset="0"/>
              </a:rPr>
              <a:t> October, Solomon Islands had its first Marine and Ocean Services Workshop that was organized and implemented by Solomon Islands Meteorological Services (SIMS)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>
                <a:latin typeface="Baskerville Old Face" panose="02020602080505020303" pitchFamily="18" charset="0"/>
              </a:rPr>
              <a:t>One of the co-joining aims for the workshop is to: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Baskerville Old Face" panose="02020602080505020303" pitchFamily="18" charset="0"/>
              </a:rPr>
              <a:t>Identify gaps related to ocean/marine weather warnings and search for ways to address those gaps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>
                <a:latin typeface="Baskerville Old Face" panose="02020602080505020303" pitchFamily="18" charset="0"/>
              </a:rPr>
              <a:t>This initiative is the result and will be addressing the issues of limited data for Realtime weather warnings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2981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995A0D-04D4-437E-8CD5-229582566559}"/>
              </a:ext>
            </a:extLst>
          </p:cNvPr>
          <p:cNvSpPr txBox="1"/>
          <p:nvPr/>
        </p:nvSpPr>
        <p:spPr>
          <a:xfrm>
            <a:off x="735835" y="2828835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Solomon Islands Meteorological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Ship Owners Association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Local Ship Owners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Solomon Islands National University under the School of Maritime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Solomon Islands Maritime Authority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Solomon Islands Ports Authority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askerville Old Face" panose="02020602080505020303" pitchFamily="18" charset="0"/>
              </a:rPr>
              <a:t>Solomon Islands Maritime Police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34B6C5-5B5C-45A4-A213-F3810AC3A277}"/>
              </a:ext>
            </a:extLst>
          </p:cNvPr>
          <p:cNvSpPr txBox="1"/>
          <p:nvPr/>
        </p:nvSpPr>
        <p:spPr>
          <a:xfrm>
            <a:off x="1676400" y="1447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askerville Old Face" panose="02020602080505020303" pitchFamily="18" charset="0"/>
              </a:rPr>
              <a:t>National Organisations Involved </a:t>
            </a:r>
            <a:endParaRPr lang="en-NZ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6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02FF-7692-4F86-8149-D880887D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990600"/>
            <a:ext cx="6477000" cy="67198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Time-frame and implementation strategies</a:t>
            </a:r>
            <a:endParaRPr lang="en-NZ" dirty="0">
              <a:latin typeface="Baskerville Old Face" panose="02020602080505020303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74C05-2169-4D4B-99AE-75AFDF266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709" y="1752600"/>
            <a:ext cx="8007641" cy="4724399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1-2 years from whence the discussion has commenced </a:t>
            </a:r>
          </a:p>
          <a:p>
            <a:pPr lvl="1"/>
            <a:r>
              <a:rPr lang="en-US" dirty="0">
                <a:latin typeface="Baskerville Old Face" panose="02020602080505020303" pitchFamily="18" charset="0"/>
              </a:rPr>
              <a:t>Schematic time-frame for the proposed project.</a:t>
            </a:r>
          </a:p>
          <a:p>
            <a:pPr marL="0" indent="0">
              <a:buNone/>
            </a:pPr>
            <a:endParaRPr lang="en-US" sz="48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48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48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48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4800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Baskerville Old Face" panose="02020602080505020303" pitchFamily="18" charset="0"/>
              </a:rPr>
              <a:t>Strategies: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MoU signed established and signed with other organisations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Training 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Trial exercise </a:t>
            </a:r>
            <a:r>
              <a:rPr lang="en-NZ" dirty="0">
                <a:latin typeface="Baskerville Old Face" panose="02020602080505020303" pitchFamily="18" charset="0"/>
              </a:rPr>
              <a:t>(deployment) </a:t>
            </a:r>
          </a:p>
          <a:p>
            <a:r>
              <a:rPr lang="en-NZ" dirty="0">
                <a:latin typeface="Baskerville Old Face" panose="02020602080505020303" pitchFamily="18" charset="0"/>
              </a:rPr>
              <a:t>Data collection and analysis</a:t>
            </a:r>
          </a:p>
          <a:p>
            <a:r>
              <a:rPr lang="en-NZ" dirty="0">
                <a:latin typeface="Baskerville Old Face" panose="02020602080505020303" pitchFamily="18" charset="0"/>
              </a:rPr>
              <a:t>Rooms for improvement </a:t>
            </a:r>
          </a:p>
          <a:p>
            <a:r>
              <a:rPr lang="en-NZ" dirty="0">
                <a:latin typeface="Baskerville Old Face" panose="02020602080505020303" pitchFamily="18" charset="0"/>
              </a:rPr>
              <a:t>Final deployment 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354B20-2040-46C0-B696-12EC7CC07A23}"/>
              </a:ext>
            </a:extLst>
          </p:cNvPr>
          <p:cNvCxnSpPr>
            <a:cxnSpLocks/>
          </p:cNvCxnSpPr>
          <p:nvPr/>
        </p:nvCxnSpPr>
        <p:spPr>
          <a:xfrm>
            <a:off x="1066800" y="3048000"/>
            <a:ext cx="6400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AE2EE7B-87AA-44A1-AC9C-0D8774115383}"/>
              </a:ext>
            </a:extLst>
          </p:cNvPr>
          <p:cNvCxnSpPr/>
          <p:nvPr/>
        </p:nvCxnSpPr>
        <p:spPr>
          <a:xfrm>
            <a:off x="1066800" y="2895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F0290D6-3A67-4DA4-82D8-0CE752F8DEE6}"/>
              </a:ext>
            </a:extLst>
          </p:cNvPr>
          <p:cNvCxnSpPr/>
          <p:nvPr/>
        </p:nvCxnSpPr>
        <p:spPr>
          <a:xfrm>
            <a:off x="2743200" y="2895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6AC4821-0457-46FB-9928-EE5C27C8E019}"/>
              </a:ext>
            </a:extLst>
          </p:cNvPr>
          <p:cNvCxnSpPr/>
          <p:nvPr/>
        </p:nvCxnSpPr>
        <p:spPr>
          <a:xfrm>
            <a:off x="4724400" y="2895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AADD858-718F-4335-94A6-37131B5678AB}"/>
              </a:ext>
            </a:extLst>
          </p:cNvPr>
          <p:cNvCxnSpPr/>
          <p:nvPr/>
        </p:nvCxnSpPr>
        <p:spPr>
          <a:xfrm>
            <a:off x="6172200" y="2895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E5C11C-3D22-490A-B458-63FA6219B4D1}"/>
              </a:ext>
            </a:extLst>
          </p:cNvPr>
          <p:cNvCxnSpPr/>
          <p:nvPr/>
        </p:nvCxnSpPr>
        <p:spPr>
          <a:xfrm>
            <a:off x="7467600" y="2895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C08E61D-F833-40AC-8E2F-2CB65B6B4AB9}"/>
              </a:ext>
            </a:extLst>
          </p:cNvPr>
          <p:cNvSpPr txBox="1"/>
          <p:nvPr/>
        </p:nvSpPr>
        <p:spPr>
          <a:xfrm>
            <a:off x="762000" y="3224645"/>
            <a:ext cx="838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Gill Sans MT" panose="020B0502020104020203" pitchFamily="34" charset="0"/>
              </a:rPr>
              <a:t>initiative</a:t>
            </a:r>
            <a:endParaRPr lang="en-NZ" sz="1400" dirty="0">
              <a:solidFill>
                <a:srgbClr val="00B050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7B4E87-15CB-4278-A400-7825BDE6B50A}"/>
              </a:ext>
            </a:extLst>
          </p:cNvPr>
          <p:cNvSpPr txBox="1"/>
          <p:nvPr/>
        </p:nvSpPr>
        <p:spPr>
          <a:xfrm>
            <a:off x="712220" y="2388480"/>
            <a:ext cx="1082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ill Sans MT" panose="020B0502020104020203" pitchFamily="34" charset="0"/>
              </a:rPr>
              <a:t>3</a:t>
            </a:r>
            <a:r>
              <a:rPr lang="en-US" sz="1200" baseline="30000" dirty="0">
                <a:latin typeface="Gill Sans MT" panose="020B0502020104020203" pitchFamily="34" charset="0"/>
              </a:rPr>
              <a:t>rd</a:t>
            </a:r>
            <a:r>
              <a:rPr lang="en-US" sz="1200" dirty="0">
                <a:latin typeface="Gill Sans MT" panose="020B0502020104020203" pitchFamily="34" charset="0"/>
              </a:rPr>
              <a:t> Quarter 2021</a:t>
            </a:r>
            <a:endParaRPr lang="en-NZ" sz="1200" dirty="0">
              <a:latin typeface="Gill Sans MT" panose="020B05020201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3170DA-A285-4F82-8FF4-25703CE82CE7}"/>
              </a:ext>
            </a:extLst>
          </p:cNvPr>
          <p:cNvSpPr txBox="1"/>
          <p:nvPr/>
        </p:nvSpPr>
        <p:spPr>
          <a:xfrm>
            <a:off x="2286007" y="3224645"/>
            <a:ext cx="144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Further discussion with Regional Org, Local Vessel Owners and SIMSA</a:t>
            </a:r>
            <a:endParaRPr lang="en-NZ" sz="12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CD6360-48E8-4F64-BC3B-918D1CFB0EAD}"/>
              </a:ext>
            </a:extLst>
          </p:cNvPr>
          <p:cNvSpPr txBox="1"/>
          <p:nvPr/>
        </p:nvSpPr>
        <p:spPr>
          <a:xfrm>
            <a:off x="2396837" y="2429961"/>
            <a:ext cx="972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ill Sans MT" panose="020B0502020104020203" pitchFamily="34" charset="0"/>
              </a:rPr>
              <a:t>2</a:t>
            </a:r>
            <a:r>
              <a:rPr lang="en-US" sz="1200" baseline="30000" dirty="0">
                <a:latin typeface="Gill Sans MT" panose="020B0502020104020203" pitchFamily="34" charset="0"/>
              </a:rPr>
              <a:t>nd</a:t>
            </a:r>
            <a:r>
              <a:rPr lang="en-US" sz="1200" dirty="0">
                <a:latin typeface="Gill Sans MT" panose="020B0502020104020203" pitchFamily="34" charset="0"/>
              </a:rPr>
              <a:t> Quarter 2021</a:t>
            </a:r>
            <a:endParaRPr lang="en-NZ" sz="1200" dirty="0">
              <a:latin typeface="Gill Sans MT" panose="020B05020201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B437FE-7CE4-494A-B1A6-A02233440EA7}"/>
              </a:ext>
            </a:extLst>
          </p:cNvPr>
          <p:cNvSpPr txBox="1"/>
          <p:nvPr/>
        </p:nvSpPr>
        <p:spPr>
          <a:xfrm>
            <a:off x="4114800" y="3429000"/>
            <a:ext cx="1660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MoU developed, established, and reviewed </a:t>
            </a:r>
            <a:endParaRPr lang="en-NZ" sz="12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B8B475-346C-4DCA-8A57-DA5E6320CD67}"/>
              </a:ext>
            </a:extLst>
          </p:cNvPr>
          <p:cNvSpPr txBox="1"/>
          <p:nvPr/>
        </p:nvSpPr>
        <p:spPr>
          <a:xfrm>
            <a:off x="4343404" y="2429961"/>
            <a:ext cx="1082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ill Sans MT" panose="020B0502020104020203" pitchFamily="34" charset="0"/>
              </a:rPr>
              <a:t>3</a:t>
            </a:r>
            <a:r>
              <a:rPr lang="en-US" sz="1200" baseline="30000" dirty="0">
                <a:latin typeface="Gill Sans MT" panose="020B0502020104020203" pitchFamily="34" charset="0"/>
              </a:rPr>
              <a:t>rd</a:t>
            </a:r>
            <a:r>
              <a:rPr lang="en-US" sz="1200" dirty="0">
                <a:latin typeface="Gill Sans MT" panose="020B0502020104020203" pitchFamily="34" charset="0"/>
              </a:rPr>
              <a:t> Quarter 2021</a:t>
            </a:r>
            <a:endParaRPr lang="en-NZ" sz="1200" dirty="0">
              <a:latin typeface="Gill Sans MT" panose="020B05020201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0A0FB8-C70A-4246-AEAF-93DEDCAC568D}"/>
              </a:ext>
            </a:extLst>
          </p:cNvPr>
          <p:cNvSpPr txBox="1"/>
          <p:nvPr/>
        </p:nvSpPr>
        <p:spPr>
          <a:xfrm>
            <a:off x="5775036" y="3304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Training, Trial,  Deployment and Data analysis</a:t>
            </a:r>
            <a:endParaRPr lang="en-NZ" sz="12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C79840E-8D8B-4F99-BE6F-70BE93E0B45C}"/>
              </a:ext>
            </a:extLst>
          </p:cNvPr>
          <p:cNvSpPr txBox="1"/>
          <p:nvPr/>
        </p:nvSpPr>
        <p:spPr>
          <a:xfrm>
            <a:off x="5757718" y="2409691"/>
            <a:ext cx="1069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ill Sans MT" panose="020B0502020104020203" pitchFamily="34" charset="0"/>
              </a:rPr>
              <a:t>1</a:t>
            </a:r>
            <a:r>
              <a:rPr lang="en-US" sz="1200" baseline="30000" dirty="0">
                <a:latin typeface="Gill Sans MT" panose="020B0502020104020203" pitchFamily="34" charset="0"/>
              </a:rPr>
              <a:t>st</a:t>
            </a:r>
            <a:r>
              <a:rPr lang="en-US" sz="1200" dirty="0">
                <a:latin typeface="Gill Sans MT" panose="020B0502020104020203" pitchFamily="34" charset="0"/>
              </a:rPr>
              <a:t> Quarter 2022</a:t>
            </a:r>
            <a:endParaRPr lang="en-NZ" sz="1200" dirty="0">
              <a:latin typeface="Gill Sans MT" panose="020B05020201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9F611A-2375-4DD3-8491-D993CBD36237}"/>
              </a:ext>
            </a:extLst>
          </p:cNvPr>
          <p:cNvSpPr txBox="1"/>
          <p:nvPr/>
        </p:nvSpPr>
        <p:spPr>
          <a:xfrm>
            <a:off x="6970856" y="3252400"/>
            <a:ext cx="1030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Monitoring and Improvement</a:t>
            </a:r>
            <a:endParaRPr lang="en-NZ" sz="12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48AC74-F18E-4698-8C7D-4610B94A1B16}"/>
              </a:ext>
            </a:extLst>
          </p:cNvPr>
          <p:cNvSpPr txBox="1"/>
          <p:nvPr/>
        </p:nvSpPr>
        <p:spPr>
          <a:xfrm>
            <a:off x="6928426" y="2436900"/>
            <a:ext cx="103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ill Sans MT" panose="020B0502020104020203" pitchFamily="34" charset="0"/>
              </a:rPr>
              <a:t>2</a:t>
            </a:r>
            <a:r>
              <a:rPr lang="en-US" sz="1200" baseline="30000" dirty="0">
                <a:latin typeface="Gill Sans MT" panose="020B0502020104020203" pitchFamily="34" charset="0"/>
              </a:rPr>
              <a:t>nd</a:t>
            </a:r>
            <a:r>
              <a:rPr lang="en-US" sz="1200" dirty="0">
                <a:latin typeface="Gill Sans MT" panose="020B0502020104020203" pitchFamily="34" charset="0"/>
              </a:rPr>
              <a:t> Quarter 2022</a:t>
            </a:r>
            <a:endParaRPr lang="en-NZ" sz="1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145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88F5BB-2E81-4E5F-8717-EAEE53026F68}"/>
              </a:ext>
            </a:extLst>
          </p:cNvPr>
          <p:cNvSpPr txBox="1"/>
          <p:nvPr/>
        </p:nvSpPr>
        <p:spPr>
          <a:xfrm>
            <a:off x="6629400" y="6435258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www.aqualink.org</a:t>
            </a:r>
            <a:endParaRPr lang="en-NZ" sz="1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1D6E9-B46F-40FC-9C36-2EC3D0938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askerville Old Face" panose="02020602080505020303" pitchFamily="18" charset="0"/>
              </a:rPr>
              <a:t>Needed some support to have these instruments funded either through projects or from the Ministry’s yearly budget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SPC, SPREP, Other Pacific regional organisations who are willing to help are welcomed with open arms</a:t>
            </a:r>
          </a:p>
          <a:p>
            <a:endParaRPr lang="en-NZ" dirty="0">
              <a:latin typeface="Baskerville Old Face" panose="02020602080505020303" pitchFamily="18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CB38163-602B-4CBB-892B-EF22F0F5D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66800"/>
            <a:ext cx="7143750" cy="74818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Supported with instruments masked with relevant sensors</a:t>
            </a:r>
            <a:br>
              <a:rPr lang="en-US" dirty="0">
                <a:latin typeface="Baskerville Old Face" panose="02020602080505020303" pitchFamily="18" charset="0"/>
              </a:rPr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4887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AB24-FE39-406B-B9A1-CD8683329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7448550" cy="1129184"/>
          </a:xfrm>
        </p:spPr>
        <p:txBody>
          <a:bodyPr/>
          <a:lstStyle/>
          <a:p>
            <a:r>
              <a:rPr lang="en-US" dirty="0">
                <a:latin typeface="Baskerville Old Face" panose="02020602080505020303" pitchFamily="18" charset="0"/>
              </a:rPr>
              <a:t>Training </a:t>
            </a:r>
            <a:endParaRPr lang="en-NZ" dirty="0">
              <a:latin typeface="Baskerville Old Face" panose="02020602080505020303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BEC83-BCB4-4CF4-AEB6-A44CA645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askerville Old Face" panose="02020602080505020303" pitchFamily="18" charset="0"/>
              </a:rPr>
              <a:t>Offering trainings from Regional Organisations to help out with the rolling-out of this initiatives</a:t>
            </a:r>
          </a:p>
          <a:p>
            <a:pPr marL="0" indent="0">
              <a:buNone/>
            </a:pPr>
            <a:endParaRPr lang="en-US" dirty="0">
              <a:latin typeface="Baskerville Old Face" panose="02020602080505020303" pitchFamily="18" charset="0"/>
            </a:endParaRPr>
          </a:p>
          <a:p>
            <a:endParaRPr lang="en-NZ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627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B967-77E6-4534-9EAC-8B73508CC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1C5D2-1BFA-4983-A3DE-D7680252F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askerville Old Face" panose="02020602080505020303" pitchFamily="18" charset="0"/>
              </a:rPr>
              <a:t>Thank you very much</a:t>
            </a:r>
            <a:endParaRPr lang="en-NZ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55337"/>
      </p:ext>
    </p:extLst>
  </p:cSld>
  <p:clrMapOvr>
    <a:masterClrMapping/>
  </p:clrMapOvr>
</p:sld>
</file>

<file path=ppt/theme/theme1.xml><?xml version="1.0" encoding="utf-8"?>
<a:theme xmlns:a="http://schemas.openxmlformats.org/drawingml/2006/main" name="RuralTAProjec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ralTAProject" id="{A08867D8-BF71-4CB3-A474-8CFBA0231992}" vid="{1BB1AC9E-5DA9-471F-A003-AFEA40999663}"/>
    </a:ext>
  </a:extLst>
</a:theme>
</file>

<file path=ppt/theme/theme2.xml><?xml version="1.0" encoding="utf-8"?>
<a:theme xmlns:a="http://schemas.openxmlformats.org/drawingml/2006/main" name="1_RuralTAProjec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ralTAProject" id="{A08867D8-BF71-4CB3-A474-8CFBA0231992}" vid="{1BB1AC9E-5DA9-471F-A003-AFEA4099966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4572</TotalTime>
  <Words>322</Words>
  <Application>Microsoft Office PowerPoint</Application>
  <PresentationFormat>On-screen Show (4:3)</PresentationFormat>
  <Paragraphs>65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Baskerville Old Face</vt:lpstr>
      <vt:lpstr>Calibri</vt:lpstr>
      <vt:lpstr>Calibri Light</vt:lpstr>
      <vt:lpstr>Courier New</vt:lpstr>
      <vt:lpstr>Gill Sans MT</vt:lpstr>
      <vt:lpstr>Wingdings</vt:lpstr>
      <vt:lpstr>RuralTAProject</vt:lpstr>
      <vt:lpstr>1_RuralTAProject</vt:lpstr>
      <vt:lpstr>PowerPoint Presentation</vt:lpstr>
      <vt:lpstr>PowerPoint Presentation</vt:lpstr>
      <vt:lpstr>Contents</vt:lpstr>
      <vt:lpstr>PowerPoint Presentation</vt:lpstr>
      <vt:lpstr>PowerPoint Presentation</vt:lpstr>
      <vt:lpstr>Time-frame and implementation strategies</vt:lpstr>
      <vt:lpstr>Supported with instruments masked with relevant sensors </vt:lpstr>
      <vt:lpstr>Training </vt:lpstr>
      <vt:lpstr>PowerPoint Presentation</vt:lpstr>
    </vt:vector>
  </TitlesOfParts>
  <Company>American Institutes for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Scala, Jennifer (Jenny)</dc:creator>
  <cp:lastModifiedBy>Windows User</cp:lastModifiedBy>
  <cp:revision>550</cp:revision>
  <cp:lastPrinted>2015-02-17T19:20:29Z</cp:lastPrinted>
  <dcterms:created xsi:type="dcterms:W3CDTF">2015-02-05T00:03:36Z</dcterms:created>
  <dcterms:modified xsi:type="dcterms:W3CDTF">2021-05-25T00:32:18Z</dcterms:modified>
</cp:coreProperties>
</file>