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56" r:id="rId5"/>
    <p:sldId id="257" r:id="rId6"/>
    <p:sldId id="258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79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146D8E5-5DB7-4691-9154-75254C55FCA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/>
              <a:t>nnnn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168872-71D1-4EBE-9D85-E43AAD9B886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CACD74-8435-481F-BD5A-6923121F8099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FBC52A-FB82-46F6-9E6C-F75F743ED7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nnnnnnn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E59A8B-A048-44DA-BE1A-6780F68D973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51830-3F58-4DB8-B8BF-40916D4454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675986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/>
              <a:t>nnnn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9E8458-60DA-41B6-8709-052DD60FCDC8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nnnnnnn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1D7FC-94AC-46E9-B982-C16B64E706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480613"/>
      </p:ext>
    </p:extLst>
  </p:cSld>
  <p:clrMap bg1="lt1" tx1="dk1" bg2="lt2" tx2="dk2" accent1="accent1" accent2="accent2" accent3="accent3" accent4="accent4" accent5="accent5" accent6="accent6" hlink="hlink" folHlink="folHlink"/>
  <p:hf sldNum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835DB-395C-4BC6-80BA-DE7CFDA84E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2164E0-8BA1-4A38-82E6-DA7A753609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DE9571-8ED7-45D7-A0FA-D0B2485DE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D1BFF-FA0F-4845-9CC6-18ACD9F25796}" type="datetime1">
              <a:rPr lang="en-GB" smtClean="0"/>
              <a:t>27/05/2021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BDC51-6B16-4B28-B878-F87BD012C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37D096-848A-4937-990D-84FF2F339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D2F6-784A-4635-AE5C-E31508AFB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682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13AC5-FE6D-475F-8720-FB6BDA6F7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B4C09C-CDB8-4347-8AEF-A8E23B676E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4736CF-9F5E-41D6-B9EA-50FD6FB53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17BA-ED7F-4BC5-97F4-233CCEDAFEF7}" type="datetime1">
              <a:rPr lang="en-GB" smtClean="0"/>
              <a:t>27/05/2021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BB2526-FC64-493C-A2DF-D3E24903B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880E15-6470-433F-A4D9-357988FC9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D2F6-784A-4635-AE5C-E31508AFB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868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FA0FB0-3233-4537-A13C-6EB529A3DF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9EB42B-A16B-4F26-BE11-D597FC9471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C90A2-405D-431D-8A34-4947BE67F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77E99-0645-413F-8514-2EAB2E74861A}" type="datetime1">
              <a:rPr lang="en-GB" smtClean="0"/>
              <a:t>27/05/2021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BF3975-F22A-4336-A56B-349DF722E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4E00F8-9CE3-4973-AA72-572A01BFE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D2F6-784A-4635-AE5C-E31508AFB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58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642FF-D384-41E2-8BDE-020455B80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6F38F-90A4-49D9-AE7A-85FFB45B38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1981E-100D-46D4-A881-542983AEE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C2688-531E-43C8-AAAA-37E1F733BA82}" type="datetime1">
              <a:rPr lang="en-GB" smtClean="0"/>
              <a:t>27/05/2021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EF8FF8-EE97-48C6-AA1B-5C65EFD29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F4BA4-DD61-476B-909F-2EF58BFBB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D2F6-784A-4635-AE5C-E31508AFB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289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F065D-AC7C-49CB-BF71-3FDFAFDF1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7EF51D-9E4F-40D6-957B-A5BBBCA577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4407B-4D09-41FE-8734-AC480B534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40B79-9EDE-4974-87D2-AF152439B2E6}" type="datetime1">
              <a:rPr lang="en-GB" smtClean="0"/>
              <a:t>27/05/2021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2C0A2D-3CE9-4259-9C9B-5E5B1496C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93607-128B-4E36-96BB-AC45359DC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D2F6-784A-4635-AE5C-E31508AFB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090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DCE3B-C83B-4C96-95F7-4739C798B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523C9-D420-4375-A02A-B458C17DFB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F341D8-FC24-4521-8153-00874C3E18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193DAA-DB91-4E82-A05C-C16CFBCEE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8FE5-3566-4673-A016-C47537EACA90}" type="datetime1">
              <a:rPr lang="en-GB" smtClean="0"/>
              <a:t>27/05/2021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9A5039-9633-4B52-BC18-EA720E906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E8EADD-CF98-4FF0-BA51-8484B368A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D2F6-784A-4635-AE5C-E31508AFB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804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BFA4A-AFF9-42DB-B574-83EDD4536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599E94-B56B-4DD2-B441-AA7037ECE9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39E8E2-6A96-444F-A00B-1293277B06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F429FD-08F7-4904-AA00-DBB1089231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350310-940F-43EA-88D1-72437217CD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1BD1F2-1DE3-410D-98ED-8EFFB9091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E9EF7-CA7E-4A40-8FF2-36A7F1327E9C}" type="datetime1">
              <a:rPr lang="en-GB" smtClean="0"/>
              <a:t>27/05/2021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1AB069-70BD-4858-8A83-3F5455B30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CD3B0C-F7FC-4925-80A4-9B59A2E22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D2F6-784A-4635-AE5C-E31508AFB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851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FB4A0-671D-45AC-B3DD-17756119D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CF66E5-BCFA-468A-B354-31976A057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E55F-5DD7-47DA-870A-B305805680FD}" type="datetime1">
              <a:rPr lang="en-GB" smtClean="0"/>
              <a:t>27/05/2021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3C644C-FF5E-4FC6-A549-80115E2B3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2447C1-3E0A-4343-BE36-CD72BEB1E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D2F6-784A-4635-AE5C-E31508AFB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488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E9ECA3-33E8-4D83-8A6E-9A209045A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AD597-DE60-47AB-B927-1B935B6D77F2}" type="datetime1">
              <a:rPr lang="en-GB" smtClean="0"/>
              <a:t>27/05/2021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7335A7-A6AE-4E5F-A140-6A8A1B719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52B1FD-1268-4A18-A231-96272C85B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D2F6-784A-4635-AE5C-E31508AFB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333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8E14A-3A71-473F-BDBC-939096D8D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D3925-36B0-448A-A3DC-5B68242D3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CFDC46-7DB6-406F-A7BA-479F189A86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24A32C-9160-4BCF-9E73-B623C91C7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5A95D-7F03-4BD2-AAFA-46B038EBE642}" type="datetime1">
              <a:rPr lang="en-GB" smtClean="0"/>
              <a:t>27/05/2021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6C1A8B-F162-48C6-B703-1A2578CE8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7276D3-45FF-460C-B748-82667A97A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D2F6-784A-4635-AE5C-E31508AFB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8066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16128-DA06-4BB2-A401-61C3F359A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72708A-6160-43D4-9F15-21B66312E3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391751-455B-4F22-9DEF-3E6AE4DC8E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3441A0-9DBD-4EED-9E67-CD57D0A28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7AD2-FD49-4AF8-A338-AEC2DF0649DF}" type="datetime1">
              <a:rPr lang="en-GB" smtClean="0"/>
              <a:t>27/05/2021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D00B06-ED78-4024-898A-0D1745789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9C5FA3-DEAF-4076-886C-B12D689F9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D2F6-784A-4635-AE5C-E31508AFB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39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F19E25-86CB-4DE2-8D82-74D7F6A89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4FD790-7A28-4B8E-A71B-AFF4616950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2585A-B7EB-4D63-AB33-222F91A362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27ADA-799E-4BF9-8E85-8372363E981E}" type="datetime1">
              <a:rPr lang="en-GB" smtClean="0"/>
              <a:t>27/05/2021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F92D82-B2CA-42A7-AE6F-8A098A9942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E45C8-AF6F-4CC0-8DC8-E0B64E99D1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9D2F6-784A-4635-AE5C-E31508AFB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001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f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741C1AF7-F60B-4744-ACA8-50079790DA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640" y="5862277"/>
            <a:ext cx="2052736" cy="834463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E1029CFC-154C-46D0-8BDF-63410217B3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024" y="5952251"/>
            <a:ext cx="2230017" cy="703849"/>
          </a:xfrm>
          <a:prstGeom prst="rect">
            <a:avLst/>
          </a:prstGeom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06ACF4F5-4E86-4D58-8C53-F7DAD81DC4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53" b="11079"/>
          <a:stretch/>
        </p:blipFill>
        <p:spPr>
          <a:xfrm>
            <a:off x="0" y="5811125"/>
            <a:ext cx="2640563" cy="1087516"/>
          </a:xfrm>
          <a:prstGeom prst="rect">
            <a:avLst/>
          </a:prstGeom>
        </p:spPr>
      </p:pic>
      <p:pic>
        <p:nvPicPr>
          <p:cNvPr id="13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AA8F96F-F479-4764-A294-61E95E265F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968" y="5920279"/>
            <a:ext cx="1520890" cy="718458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B6D6F028-BEC0-4F93-8CAD-EA01F4D63E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400" y="415180"/>
            <a:ext cx="1323439" cy="132343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F0402FE-2892-46E0-A1B2-EA676F11AABA}"/>
              </a:ext>
            </a:extLst>
          </p:cNvPr>
          <p:cNvSpPr txBox="1"/>
          <p:nvPr/>
        </p:nvSpPr>
        <p:spPr>
          <a:xfrm>
            <a:off x="3338772" y="543593"/>
            <a:ext cx="696482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Fifth 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Pacific Islands Training Workshop on </a:t>
            </a:r>
            <a:endParaRPr lang="en-GB" sz="28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Ocean Observations and Data Applications (PI-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5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27-28 May and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10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-11 June 2021 (</a:t>
            </a:r>
            <a:r>
              <a:rPr lang="en-US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Fiji Time, UTC+12)</a:t>
            </a:r>
            <a:endParaRPr lang="en-GB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036445-1AB9-4417-ABE2-A3DD0D1E25DE}"/>
              </a:ext>
            </a:extLst>
          </p:cNvPr>
          <p:cNvSpPr txBox="1"/>
          <p:nvPr/>
        </p:nvSpPr>
        <p:spPr>
          <a:xfrm>
            <a:off x="3170880" y="3576018"/>
            <a:ext cx="57683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/>
              <a:t>Country Report: </a:t>
            </a:r>
            <a:r>
              <a:rPr lang="en-AU" sz="3200" dirty="0">
                <a:highlight>
                  <a:srgbClr val="FFFF00"/>
                </a:highlight>
              </a:rPr>
              <a:t>Palau</a:t>
            </a:r>
          </a:p>
          <a:p>
            <a:r>
              <a:rPr lang="en-AU" sz="2400" i="1" dirty="0"/>
              <a:t>Presented by: </a:t>
            </a:r>
            <a:r>
              <a:rPr lang="en-AU" sz="2400" i="1" dirty="0">
                <a:highlight>
                  <a:srgbClr val="FFFF00"/>
                </a:highlight>
              </a:rPr>
              <a:t>Ikelau Otto</a:t>
            </a:r>
          </a:p>
          <a:p>
            <a:r>
              <a:rPr lang="en-AU" sz="2400" i="1" dirty="0"/>
              <a:t>Email: </a:t>
            </a:r>
            <a:r>
              <a:rPr lang="en-AU" sz="2400" i="1" dirty="0">
                <a:highlight>
                  <a:srgbClr val="FFFF00"/>
                </a:highlight>
              </a:rPr>
              <a:t>ikelauotto.picrc@gmail.com</a:t>
            </a:r>
            <a:endParaRPr lang="en-GB" sz="2400" i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600966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5B684F-D239-414D-9E36-58766ECF9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20205"/>
            <a:ext cx="10030691" cy="94961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Fifth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Pacific Islands Training Workshop on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Ocean Observations and Data Applications (PI-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5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</a:t>
            </a:r>
          </a:p>
          <a:p>
            <a:endParaRPr lang="en-GB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3103838-C186-4990-AE3B-2A65EE918F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20" y="20205"/>
            <a:ext cx="860593" cy="8605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360462-3483-456D-9947-35DCD981652F}"/>
              </a:ext>
            </a:extLst>
          </p:cNvPr>
          <p:cNvSpPr txBox="1"/>
          <p:nvPr/>
        </p:nvSpPr>
        <p:spPr>
          <a:xfrm>
            <a:off x="408685" y="969818"/>
            <a:ext cx="11374629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i="0" u="sng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New instrumentation since 2019:</a:t>
            </a:r>
          </a:p>
          <a:p>
            <a:endParaRPr lang="en-GB" sz="2800" b="0" i="0" u="sng" dirty="0">
              <a:effectLst/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i="1" dirty="0">
                <a:highlight>
                  <a:srgbClr val="FFFF00"/>
                </a:highlight>
                <a:latin typeface="Calibri" panose="020F0502020204030204" pitchFamily="34" charset="0"/>
              </a:rPr>
              <a:t>Spectrophotometer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i="1" dirty="0" err="1">
                <a:highlight>
                  <a:srgbClr val="FFFF00"/>
                </a:highlight>
                <a:latin typeface="Calibri" panose="020F0502020204030204" pitchFamily="34" charset="0"/>
              </a:rPr>
              <a:t>Metrohm</a:t>
            </a:r>
            <a:r>
              <a:rPr lang="en-GB" sz="2800" i="1" dirty="0">
                <a:highlight>
                  <a:srgbClr val="FFFF00"/>
                </a:highlight>
                <a:latin typeface="Calibri" panose="020F0502020204030204" pitchFamily="34" charset="0"/>
              </a:rPr>
              <a:t> titrator</a:t>
            </a:r>
          </a:p>
          <a:p>
            <a:endParaRPr lang="en-GB" sz="2800" dirty="0">
              <a:latin typeface="Calibri" panose="020F0502020204030204" pitchFamily="34" charset="0"/>
            </a:endParaRPr>
          </a:p>
          <a:p>
            <a:r>
              <a:rPr lang="en-GB" sz="2800" b="1" u="sng" dirty="0">
                <a:latin typeface="Calibri" panose="020F0502020204030204" pitchFamily="34" charset="0"/>
              </a:rPr>
              <a:t>Instrumentation in the pipeline:</a:t>
            </a:r>
          </a:p>
          <a:p>
            <a:endParaRPr lang="en-GB" sz="2800" u="sng" dirty="0"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i="1" dirty="0">
                <a:highlight>
                  <a:srgbClr val="FFFF00"/>
                </a:highlight>
                <a:latin typeface="Calibri" panose="020F0502020204030204" pitchFamily="34" charset="0"/>
              </a:rPr>
              <a:t>New OA lab being set up at PICRC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i="1" dirty="0">
                <a:highlight>
                  <a:srgbClr val="FFFF00"/>
                </a:highlight>
                <a:latin typeface="Calibri" panose="020F0502020204030204" pitchFamily="34" charset="0"/>
              </a:rPr>
              <a:t>New alkalinity titration machines</a:t>
            </a:r>
          </a:p>
          <a:p>
            <a:endParaRPr lang="en-GB" sz="2800" dirty="0">
              <a:latin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</a:endParaRPr>
          </a:p>
          <a:p>
            <a:endParaRPr lang="en-GB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GB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364037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B4901-59B6-4786-8825-077F5F1EE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636" y="711200"/>
            <a:ext cx="10515600" cy="58558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b="1" u="sng" dirty="0"/>
              <a:t>Ocean Science Capacity since 2019:</a:t>
            </a:r>
          </a:p>
          <a:p>
            <a:pPr marL="0" indent="0">
              <a:buNone/>
            </a:pPr>
            <a:endParaRPr lang="en-AU" b="1" u="sng" dirty="0"/>
          </a:p>
          <a:p>
            <a:r>
              <a:rPr lang="en-AU" dirty="0"/>
              <a:t>Any new staff with the ocean portfolio? </a:t>
            </a:r>
          </a:p>
          <a:p>
            <a:pPr lvl="1"/>
            <a:r>
              <a:rPr lang="en-AU" dirty="0">
                <a:highlight>
                  <a:srgbClr val="FFFF00"/>
                </a:highlight>
              </a:rPr>
              <a:t>No new staff</a:t>
            </a:r>
          </a:p>
          <a:p>
            <a:pPr marL="0" indent="0">
              <a:buNone/>
            </a:pPr>
            <a:endParaRPr lang="en-AU" dirty="0">
              <a:highlight>
                <a:srgbClr val="FFFF00"/>
              </a:highlight>
            </a:endParaRPr>
          </a:p>
          <a:p>
            <a:r>
              <a:rPr lang="en-AU" dirty="0"/>
              <a:t>Any ocean science/oceanography training completed by staff:</a:t>
            </a:r>
          </a:p>
          <a:p>
            <a:pPr lvl="1"/>
            <a:r>
              <a:rPr lang="en-AU" dirty="0">
                <a:highlight>
                  <a:srgbClr val="FFFF00"/>
                </a:highlight>
              </a:rPr>
              <a:t>None</a:t>
            </a:r>
          </a:p>
          <a:p>
            <a:pPr marL="457200" lvl="1" indent="0">
              <a:buNone/>
            </a:pPr>
            <a:endParaRPr lang="en-AU" dirty="0">
              <a:highlight>
                <a:srgbClr val="FFFF00"/>
              </a:highlight>
            </a:endParaRPr>
          </a:p>
          <a:p>
            <a:pPr marL="457200" lvl="1" indent="0">
              <a:buNone/>
            </a:pPr>
            <a:endParaRPr lang="en-AU" dirty="0">
              <a:highlight>
                <a:srgbClr val="FFFF00"/>
              </a:highlight>
            </a:endParaRPr>
          </a:p>
          <a:p>
            <a:pPr marL="228600" lvl="1">
              <a:spcBef>
                <a:spcPts val="1000"/>
              </a:spcBef>
            </a:pPr>
            <a:r>
              <a:rPr lang="en-AU" sz="2800" dirty="0"/>
              <a:t>Any staff with ocean science/oceanography certifications or on study leave?</a:t>
            </a:r>
          </a:p>
          <a:p>
            <a:pPr marL="685800" lvl="2">
              <a:spcBef>
                <a:spcPts val="1000"/>
              </a:spcBef>
            </a:pPr>
            <a:r>
              <a:rPr lang="en-AU" sz="2400" dirty="0">
                <a:highlight>
                  <a:srgbClr val="FFFF00"/>
                </a:highlight>
              </a:rPr>
              <a:t>None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F7B949-17B7-40D1-A5F9-828A5EC25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563" y="20205"/>
            <a:ext cx="12108873" cy="94961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Fifth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Pacific Islands Training Workshop on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Ocean Observations and Data Applications (PI-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5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</a:t>
            </a:r>
          </a:p>
          <a:p>
            <a:endParaRPr lang="en-GB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F358DD8C-3563-4E23-A5FA-786740BC4D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20" y="20205"/>
            <a:ext cx="860593" cy="86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515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746AB1-9FCB-46DD-99D1-74584D974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20205"/>
            <a:ext cx="12192000" cy="94961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Fifth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Pacific Islands Training Workshop on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Ocean Observations and Data Applications (PI-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5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</a:t>
            </a:r>
          </a:p>
          <a:p>
            <a:endParaRPr lang="en-GB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4D99DF85-839D-45C0-8ED8-672F4B27FE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0" y="20205"/>
            <a:ext cx="860593" cy="8605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68F6EC-94C5-4F47-95B8-7E72D4A254FB}"/>
              </a:ext>
            </a:extLst>
          </p:cNvPr>
          <p:cNvSpPr txBox="1"/>
          <p:nvPr/>
        </p:nvSpPr>
        <p:spPr>
          <a:xfrm>
            <a:off x="812799" y="969818"/>
            <a:ext cx="11000509" cy="8094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i="0" u="sng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What do you hope to learn or take way from this training?</a:t>
            </a:r>
          </a:p>
          <a:p>
            <a:endParaRPr lang="en-GB" sz="2800" b="1" i="0" u="sng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i="1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Exposure to what other countries and facilities are doing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i="1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Gain tips and ideas to expand and/or strengthen the work being done at the Palau International Coral Reef </a:t>
            </a:r>
            <a:r>
              <a:rPr lang="en-GB" sz="2800" i="1" dirty="0" err="1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Center</a:t>
            </a:r>
            <a:r>
              <a:rPr lang="en-GB" sz="2800" i="1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 (PICRC)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Hopefully through this workshop, be able to network with other scientist and researchers experienced in ocean observation</a:t>
            </a:r>
          </a:p>
          <a:p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1108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FC635875425349B3265EFAC3D0A1F0" ma:contentTypeVersion="13" ma:contentTypeDescription="Create a new document." ma:contentTypeScope="" ma:versionID="3d6997ac2ab690854c8faa20de8be7f6">
  <xsd:schema xmlns:xsd="http://www.w3.org/2001/XMLSchema" xmlns:xs="http://www.w3.org/2001/XMLSchema" xmlns:p="http://schemas.microsoft.com/office/2006/metadata/properties" xmlns:ns3="8ec0b821-9e03-4938-aec6-1dcf2ecf3e10" xmlns:ns4="5e341866-7c71-43e7-8f34-3402d2b4f504" targetNamespace="http://schemas.microsoft.com/office/2006/metadata/properties" ma:root="true" ma:fieldsID="98ed515a40b18afe455038d746da1722" ns3:_="" ns4:_="">
    <xsd:import namespace="8ec0b821-9e03-4938-aec6-1dcf2ecf3e10"/>
    <xsd:import namespace="5e341866-7c71-43e7-8f34-3402d2b4f50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c0b821-9e03-4938-aec6-1dcf2ecf3e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341866-7c71-43e7-8f34-3402d2b4f50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BD10733-0502-4FF2-BFA4-0894096C00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c0b821-9e03-4938-aec6-1dcf2ecf3e10"/>
    <ds:schemaRef ds:uri="5e341866-7c71-43e7-8f34-3402d2b4f5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5B99CB6-075A-4259-B2F5-C50D3F9A5026}">
  <ds:schemaRefs>
    <ds:schemaRef ds:uri="http://schemas.microsoft.com/office/2006/metadata/properties"/>
    <ds:schemaRef ds:uri="8ec0b821-9e03-4938-aec6-1dcf2ecf3e10"/>
    <ds:schemaRef ds:uri="http://purl.org/dc/elements/1.1/"/>
    <ds:schemaRef ds:uri="5e341866-7c71-43e7-8f34-3402d2b4f504"/>
    <ds:schemaRef ds:uri="http://purl.org/dc/dcmitype/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2D284D69-EB04-46DD-B9B4-F1ACC350855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3133</TotalTime>
  <Words>223</Words>
  <Application>Microsoft Office PowerPoint</Application>
  <PresentationFormat>Widescreen</PresentationFormat>
  <Paragraphs>55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Zulfikar Begg</dc:creator>
  <cp:lastModifiedBy>Otto Evelyn Ikelau</cp:lastModifiedBy>
  <cp:revision>18</cp:revision>
  <dcterms:created xsi:type="dcterms:W3CDTF">2021-04-29T23:16:29Z</dcterms:created>
  <dcterms:modified xsi:type="dcterms:W3CDTF">2021-05-27T01:32:30Z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0x0101009CFC635875425349B3265EFAC3D0A1F0</vt:lpwstr>
  </property>
</Properties>
</file>