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Lst>
  <p:notesMasterIdLst>
    <p:notesMasterId r:id="rId25"/>
  </p:notesMasterIdLst>
  <p:sldIdLst>
    <p:sldId id="506" r:id="rId4"/>
    <p:sldId id="1028" r:id="rId5"/>
    <p:sldId id="1026" r:id="rId6"/>
    <p:sldId id="1066" r:id="rId7"/>
    <p:sldId id="1051" r:id="rId8"/>
    <p:sldId id="1055" r:id="rId9"/>
    <p:sldId id="1061" r:id="rId10"/>
    <p:sldId id="426" r:id="rId11"/>
    <p:sldId id="1117" r:id="rId12"/>
    <p:sldId id="268" r:id="rId13"/>
    <p:sldId id="277" r:id="rId14"/>
    <p:sldId id="1093" r:id="rId15"/>
    <p:sldId id="1105" r:id="rId16"/>
    <p:sldId id="1108" r:id="rId17"/>
    <p:sldId id="1109" r:id="rId18"/>
    <p:sldId id="1110" r:id="rId19"/>
    <p:sldId id="1112" r:id="rId20"/>
    <p:sldId id="1113" r:id="rId21"/>
    <p:sldId id="593" r:id="rId22"/>
    <p:sldId id="1114" r:id="rId23"/>
    <p:sldId id="592"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A908"/>
    <a:srgbClr val="EFEA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08"/>
    <p:restoredTop sz="96900"/>
  </p:normalViewPr>
  <p:slideViewPr>
    <p:cSldViewPr snapToGrid="0" snapToObjects="1">
      <p:cViewPr>
        <p:scale>
          <a:sx n="70" d="100"/>
          <a:sy n="70" d="100"/>
        </p:scale>
        <p:origin x="976"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8AC-40C7-921B-13A20AB7AD8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8AC-40C7-921B-13A20AB7AD8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8AC-40C7-921B-13A20AB7AD8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8AC-40C7-921B-13A20AB7AD8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8AC-40C7-921B-13A20AB7AD8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8AC-40C7-921B-13A20AB7AD8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8AC-40C7-921B-13A20AB7AD85}"/>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1-48AC-40C7-921B-13A20AB7AD85}"/>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3-48AC-40C7-921B-13A20AB7AD85}"/>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5-48AC-40C7-921B-13A20AB7AD85}"/>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7-48AC-40C7-921B-13A20AB7AD85}"/>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9-48AC-40C7-921B-13A20AB7AD85}"/>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B-48AC-40C7-921B-13A20AB7AD85}"/>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FR"/>
                </a:p>
              </c:txPr>
              <c:dLblPos val="outEnd"/>
              <c:showLegendKey val="0"/>
              <c:showVal val="0"/>
              <c:showCatName val="1"/>
              <c:showSerName val="0"/>
              <c:showPercent val="0"/>
              <c:showBubbleSize val="0"/>
              <c:extLst>
                <c:ext xmlns:c16="http://schemas.microsoft.com/office/drawing/2014/chart" uri="{C3380CC4-5D6E-409C-BE32-E72D297353CC}">
                  <c16:uniqueId val="{0000000D-48AC-40C7-921B-13A20AB7AD8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FR"/>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Sheet1!$A$1:$A$7</c:f>
              <c:strCache>
                <c:ptCount val="7"/>
                <c:pt idx="0">
                  <c:v>Private sector</c:v>
                </c:pt>
                <c:pt idx="1">
                  <c:v>Government</c:v>
                </c:pt>
                <c:pt idx="2">
                  <c:v>Foundation</c:v>
                </c:pt>
                <c:pt idx="3">
                  <c:v>Research body</c:v>
                </c:pt>
                <c:pt idx="4">
                  <c:v>Working group</c:v>
                </c:pt>
                <c:pt idx="5">
                  <c:v>NGO</c:v>
                </c:pt>
                <c:pt idx="6">
                  <c:v>UN</c:v>
                </c:pt>
              </c:strCache>
            </c:strRef>
          </c:cat>
          <c:val>
            <c:numRef>
              <c:f>Sheet1!$B$1:$B$7</c:f>
              <c:numCache>
                <c:formatCode>General</c:formatCode>
                <c:ptCount val="7"/>
                <c:pt idx="0">
                  <c:v>15</c:v>
                </c:pt>
                <c:pt idx="1">
                  <c:v>30</c:v>
                </c:pt>
                <c:pt idx="2">
                  <c:v>3</c:v>
                </c:pt>
                <c:pt idx="3">
                  <c:v>69</c:v>
                </c:pt>
                <c:pt idx="4">
                  <c:v>13</c:v>
                </c:pt>
                <c:pt idx="5">
                  <c:v>47</c:v>
                </c:pt>
                <c:pt idx="6">
                  <c:v>3</c:v>
                </c:pt>
              </c:numCache>
            </c:numRef>
          </c:val>
          <c:extLst>
            <c:ext xmlns:c16="http://schemas.microsoft.com/office/drawing/2014/chart" uri="{C3380CC4-5D6E-409C-BE32-E72D297353CC}">
              <c16:uniqueId val="{0000000E-48AC-40C7-921B-13A20AB7AD85}"/>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Sheet1!$A$24:$A$33</c:f>
              <c:strCache>
                <c:ptCount val="10"/>
                <c:pt idx="0">
                  <c:v>Challenge 1</c:v>
                </c:pt>
                <c:pt idx="1">
                  <c:v>Challenge 2</c:v>
                </c:pt>
                <c:pt idx="2">
                  <c:v>Challenge 3</c:v>
                </c:pt>
                <c:pt idx="3">
                  <c:v>Challenge 4</c:v>
                </c:pt>
                <c:pt idx="4">
                  <c:v>Challenge 5</c:v>
                </c:pt>
                <c:pt idx="5">
                  <c:v>Challenge 6</c:v>
                </c:pt>
                <c:pt idx="6">
                  <c:v>Challenge 7</c:v>
                </c:pt>
                <c:pt idx="7">
                  <c:v>Challenge 8</c:v>
                </c:pt>
                <c:pt idx="8">
                  <c:v>Challenge 9</c:v>
                </c:pt>
                <c:pt idx="9">
                  <c:v>Challenge 10</c:v>
                </c:pt>
              </c:strCache>
            </c:strRef>
          </c:cat>
          <c:val>
            <c:numRef>
              <c:f>Sheet1!$B$24:$B$33</c:f>
              <c:numCache>
                <c:formatCode>General</c:formatCode>
                <c:ptCount val="10"/>
                <c:pt idx="0">
                  <c:v>95</c:v>
                </c:pt>
                <c:pt idx="1">
                  <c:v>140</c:v>
                </c:pt>
                <c:pt idx="2">
                  <c:v>111</c:v>
                </c:pt>
                <c:pt idx="3">
                  <c:v>124</c:v>
                </c:pt>
                <c:pt idx="4">
                  <c:v>132</c:v>
                </c:pt>
                <c:pt idx="5">
                  <c:v>75</c:v>
                </c:pt>
                <c:pt idx="6">
                  <c:v>106</c:v>
                </c:pt>
                <c:pt idx="7">
                  <c:v>82</c:v>
                </c:pt>
                <c:pt idx="8">
                  <c:v>144</c:v>
                </c:pt>
                <c:pt idx="9">
                  <c:v>121</c:v>
                </c:pt>
              </c:numCache>
            </c:numRef>
          </c:val>
          <c:extLst>
            <c:ext xmlns:c16="http://schemas.microsoft.com/office/drawing/2014/chart" uri="{C3380CC4-5D6E-409C-BE32-E72D297353CC}">
              <c16:uniqueId val="{00000000-50EC-4A8B-9640-40DF7BAD3417}"/>
            </c:ext>
          </c:extLst>
        </c:ser>
        <c:dLbls>
          <c:showLegendKey val="0"/>
          <c:showVal val="0"/>
          <c:showCatName val="0"/>
          <c:showSerName val="0"/>
          <c:showPercent val="0"/>
          <c:showBubbleSize val="0"/>
        </c:dLbls>
        <c:gapWidth val="219"/>
        <c:overlap val="-27"/>
        <c:axId val="624086472"/>
        <c:axId val="624089752"/>
      </c:barChart>
      <c:catAx>
        <c:axId val="624086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R"/>
          </a:p>
        </c:txPr>
        <c:crossAx val="624089752"/>
        <c:crosses val="autoZero"/>
        <c:auto val="1"/>
        <c:lblAlgn val="ctr"/>
        <c:lblOffset val="100"/>
        <c:noMultiLvlLbl val="0"/>
      </c:catAx>
      <c:valAx>
        <c:axId val="624089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R"/>
          </a:p>
        </c:txPr>
        <c:crossAx val="624086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C9A11-0E86-8B41-B762-9EEA69E47375}" type="datetimeFigureOut">
              <a:rPr lang="en-US" smtClean="0"/>
              <a:t>5/26/21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569C4-56F1-C649-8AF1-246A29F5B976}" type="slidenum">
              <a:rPr lang="en-US" smtClean="0"/>
              <a:t>‹#›</a:t>
            </a:fld>
            <a:endParaRPr lang="en-US"/>
          </a:p>
        </p:txBody>
      </p:sp>
    </p:spTree>
    <p:extLst>
      <p:ext uri="{BB962C8B-B14F-4D97-AF65-F5344CB8AC3E}">
        <p14:creationId xmlns:p14="http://schemas.microsoft.com/office/powerpoint/2010/main" val="126473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67901C0-7B76-4848-9533-97E5A84A887C}"/>
              </a:ext>
            </a:extLst>
          </p:cNvPr>
          <p:cNvSpPr>
            <a:spLocks noGrp="1" noRot="1" noChangeAspect="1" noChangeArrowheads="1" noTextEdit="1"/>
          </p:cNvSpPr>
          <p:nvPr>
            <p:ph type="sldImg"/>
          </p:nvPr>
        </p:nvSpPr>
        <p:spPr>
          <a:xfrm>
            <a:off x="381000" y="107950"/>
            <a:ext cx="6096000" cy="3429000"/>
          </a:xfrm>
          <a:ln/>
        </p:spPr>
      </p:sp>
      <p:sp>
        <p:nvSpPr>
          <p:cNvPr id="16386" name="Notes Placeholder 2">
            <a:extLst>
              <a:ext uri="{FF2B5EF4-FFF2-40B4-BE49-F238E27FC236}">
                <a16:creationId xmlns:a16="http://schemas.microsoft.com/office/drawing/2014/main" id="{EFEFD034-F19B-5146-96D6-356EA326E701}"/>
              </a:ext>
            </a:extLst>
          </p:cNvPr>
          <p:cNvSpPr>
            <a:spLocks noGrp="1"/>
          </p:cNvSpPr>
          <p:nvPr>
            <p:ph type="body" idx="1"/>
          </p:nvPr>
        </p:nvSpPr>
        <p:spPr>
          <a:xfrm>
            <a:off x="465138" y="3708400"/>
            <a:ext cx="57721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fr-FR" altLang="fr-FR">
              <a:latin typeface="Arial" panose="020B0604020202020204" pitchFamily="34" charset="0"/>
            </a:endParaRPr>
          </a:p>
        </p:txBody>
      </p:sp>
      <p:sp>
        <p:nvSpPr>
          <p:cNvPr id="16387" name="Slide Number Placeholder 3">
            <a:extLst>
              <a:ext uri="{FF2B5EF4-FFF2-40B4-BE49-F238E27FC236}">
                <a16:creationId xmlns:a16="http://schemas.microsoft.com/office/drawing/2014/main" id="{2E4B5B31-2CB7-CA4B-BE9B-9C54B7E74C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8AF045-BB28-4149-8E59-337640AC19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24098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5412C4-182E-5D48-ABA1-D5905E140CCB}"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8368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GOOS put substantial effort in planning and consulting the develop </a:t>
            </a:r>
            <a:r>
              <a:rPr lang="en-US" err="1"/>
              <a:t>programme</a:t>
            </a:r>
            <a:r>
              <a:rPr lang="en-US"/>
              <a:t> proposals for the Ocean Decade.</a:t>
            </a:r>
          </a:p>
          <a:p>
            <a:endParaRPr lang="en-US"/>
          </a:p>
          <a:p>
            <a:r>
              <a:rPr lang="en-US"/>
              <a:t>Three proposals have been submitted, and discussions on co-design continue and are expected to intensify.</a:t>
            </a:r>
          </a:p>
          <a:p>
            <a:endParaRPr lang="en-US"/>
          </a:p>
          <a:p>
            <a:r>
              <a:rPr lang="en-US"/>
              <a:t>The proposals are hinged around a common theme of integration of GOOS, with the open ocean and coast, with a broad set of stakeholder communities globally, and with infrastructure to test and sharpen delivery from observations through data and forecasting systems for end use across climate, early warnings and forecasts, and ocean health.  The planning process has already deepened observing cooperation with the data system, forecasting systems, and stakeholders globally – all which help achieve both the vision and missions of GOOS, the Ocean Decade, and our implementers and Member States.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DB9BF-F22A-1649-9038-CAED7818E4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13</a:t>
            </a:fld>
            <a:endParaRPr lang="en-US"/>
          </a:p>
        </p:txBody>
      </p:sp>
    </p:spTree>
    <p:extLst>
      <p:ext uri="{BB962C8B-B14F-4D97-AF65-F5344CB8AC3E}">
        <p14:creationId xmlns:p14="http://schemas.microsoft.com/office/powerpoint/2010/main" val="3687487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14</a:t>
            </a:fld>
            <a:endParaRPr lang="en-US"/>
          </a:p>
        </p:txBody>
      </p:sp>
    </p:spTree>
    <p:extLst>
      <p:ext uri="{BB962C8B-B14F-4D97-AF65-F5344CB8AC3E}">
        <p14:creationId xmlns:p14="http://schemas.microsoft.com/office/powerpoint/2010/main" val="1291973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15</a:t>
            </a:fld>
            <a:endParaRPr lang="en-US"/>
          </a:p>
        </p:txBody>
      </p:sp>
    </p:spTree>
    <p:extLst>
      <p:ext uri="{BB962C8B-B14F-4D97-AF65-F5344CB8AC3E}">
        <p14:creationId xmlns:p14="http://schemas.microsoft.com/office/powerpoint/2010/main" val="253318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16</a:t>
            </a:fld>
            <a:endParaRPr lang="en-US"/>
          </a:p>
        </p:txBody>
      </p:sp>
    </p:spTree>
    <p:extLst>
      <p:ext uri="{BB962C8B-B14F-4D97-AF65-F5344CB8AC3E}">
        <p14:creationId xmlns:p14="http://schemas.microsoft.com/office/powerpoint/2010/main" val="118231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17</a:t>
            </a:fld>
            <a:endParaRPr lang="en-US"/>
          </a:p>
        </p:txBody>
      </p:sp>
    </p:spTree>
    <p:extLst>
      <p:ext uri="{BB962C8B-B14F-4D97-AF65-F5344CB8AC3E}">
        <p14:creationId xmlns:p14="http://schemas.microsoft.com/office/powerpoint/2010/main" val="98596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569C4-56F1-C649-8AF1-246A29F5B976}" type="slidenum">
              <a:rPr lang="en-US" smtClean="0"/>
              <a:t>18</a:t>
            </a:fld>
            <a:endParaRPr lang="en-US"/>
          </a:p>
        </p:txBody>
      </p:sp>
    </p:spTree>
    <p:extLst>
      <p:ext uri="{BB962C8B-B14F-4D97-AF65-F5344CB8AC3E}">
        <p14:creationId xmlns:p14="http://schemas.microsoft.com/office/powerpoint/2010/main" val="59416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built tools to monitor and evaluate the system and centrally support implementation</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2</a:t>
            </a:fld>
            <a:endParaRPr lang="en-US" altLang="en-US"/>
          </a:p>
        </p:txBody>
      </p:sp>
    </p:spTree>
    <p:extLst>
      <p:ext uri="{BB962C8B-B14F-4D97-AF65-F5344CB8AC3E}">
        <p14:creationId xmlns:p14="http://schemas.microsoft.com/office/powerpoint/2010/main" val="3738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built tools to monitor and evaluate the system and centrally support implementation</a:t>
            </a:r>
          </a:p>
          <a:p>
            <a:r>
              <a:rPr lang="en-US" dirty="0"/>
              <a:t>annual reporting on the status</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3</a:t>
            </a:fld>
            <a:endParaRPr lang="en-US" altLang="en-US"/>
          </a:p>
        </p:txBody>
      </p:sp>
    </p:spTree>
    <p:extLst>
      <p:ext uri="{BB962C8B-B14F-4D97-AF65-F5344CB8AC3E}">
        <p14:creationId xmlns:p14="http://schemas.microsoft.com/office/powerpoint/2010/main" val="60041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4</a:t>
            </a:fld>
            <a:endParaRPr lang="en-US" altLang="en-US"/>
          </a:p>
        </p:txBody>
      </p:sp>
    </p:spTree>
    <p:extLst>
      <p:ext uri="{BB962C8B-B14F-4D97-AF65-F5344CB8AC3E}">
        <p14:creationId xmlns:p14="http://schemas.microsoft.com/office/powerpoint/2010/main" val="363293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5</a:t>
            </a:fld>
            <a:endParaRPr lang="en-US" altLang="en-US"/>
          </a:p>
        </p:txBody>
      </p:sp>
    </p:spTree>
    <p:extLst>
      <p:ext uri="{BB962C8B-B14F-4D97-AF65-F5344CB8AC3E}">
        <p14:creationId xmlns:p14="http://schemas.microsoft.com/office/powerpoint/2010/main" val="41805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1" charset="0"/>
                <a:ea typeface="ＭＳ Ｐゴシック" pitchFamily="34" charset="-128"/>
                <a:cs typeface="ＭＳ Ｐゴシック" pitchFamily="-1" charset="-128"/>
              </a:rPr>
              <a:t>major concerns for some networks. The system is reliant on ships and the impact of the epidemic is ongoing – concerned about:</a:t>
            </a:r>
          </a:p>
          <a:p>
            <a:pPr lvl="1"/>
            <a:r>
              <a:rPr lang="en-GB" sz="1200" kern="1200" dirty="0">
                <a:solidFill>
                  <a:schemeClr val="tx1"/>
                </a:solidFill>
                <a:effectLst/>
                <a:latin typeface="Arial" pitchFamily="-1" charset="0"/>
                <a:ea typeface="ＭＳ Ｐゴシック" pitchFamily="34" charset="-128"/>
                <a:cs typeface="+mn-cs"/>
              </a:rPr>
              <a:t>Moorings – table shows, impact – nuanced with use commercial ship and working with ship operators</a:t>
            </a:r>
          </a:p>
          <a:p>
            <a:pPr lvl="1"/>
            <a:r>
              <a:rPr lang="en-GB" sz="1200" kern="1200" dirty="0">
                <a:solidFill>
                  <a:schemeClr val="tx1"/>
                </a:solidFill>
                <a:effectLst/>
                <a:latin typeface="Arial" pitchFamily="-1" charset="0"/>
                <a:ea typeface="ＭＳ Ｐゴシック" pitchFamily="34" charset="-128"/>
                <a:cs typeface="+mn-cs"/>
              </a:rPr>
              <a:t>Go-SHIP – what used for and impact</a:t>
            </a:r>
          </a:p>
          <a:p>
            <a:pPr lvl="1"/>
            <a:r>
              <a:rPr lang="en-GB" sz="1200" kern="1200" dirty="0">
                <a:solidFill>
                  <a:schemeClr val="tx1"/>
                </a:solidFill>
                <a:effectLst/>
                <a:latin typeface="Arial" pitchFamily="-1" charset="0"/>
                <a:ea typeface="ＭＳ Ｐゴシック" pitchFamily="34" charset="-128"/>
                <a:cs typeface="+mn-cs"/>
              </a:rPr>
              <a:t>DBCP/Argo – what used for and impact - nuanced with collaboration in charter, cross networks collaboration </a:t>
            </a:r>
          </a:p>
          <a:p>
            <a:pPr lvl="1"/>
            <a:r>
              <a:rPr lang="en-GB" sz="1200" kern="1200" dirty="0">
                <a:solidFill>
                  <a:schemeClr val="tx1"/>
                </a:solidFill>
                <a:effectLst/>
                <a:latin typeface="Arial" pitchFamily="-1" charset="0"/>
                <a:ea typeface="ＭＳ Ｐゴシック" pitchFamily="34" charset="-128"/>
                <a:cs typeface="+mn-cs"/>
              </a:rPr>
              <a:t>SOOP – what they are trying but cannot go back full and will be impacted longer term</a:t>
            </a:r>
          </a:p>
          <a:p>
            <a:r>
              <a:rPr lang="en-GB" altLang="en-US" sz="1200" dirty="0">
                <a:solidFill>
                  <a:srgbClr val="002060"/>
                </a:solidFill>
                <a:latin typeface="Arial" panose="020B0604020202020204" pitchFamily="34" charset="0"/>
                <a:cs typeface="Arial" panose="020B0604020202020204" pitchFamily="34" charset="0"/>
              </a:rPr>
              <a:t>Southern Ocean - So a normal year ~ 115 tags normally/~ 50 tags </a:t>
            </a:r>
            <a:r>
              <a:rPr lang="en-GB" altLang="en-US" sz="1200" dirty="0" err="1">
                <a:solidFill>
                  <a:srgbClr val="002060"/>
                </a:solidFill>
                <a:latin typeface="Arial" panose="020B0604020202020204" pitchFamily="34" charset="0"/>
                <a:cs typeface="Arial" panose="020B0604020202020204" pitchFamily="34" charset="0"/>
              </a:rPr>
              <a:t>Covid</a:t>
            </a:r>
            <a:r>
              <a:rPr lang="en-GB" altLang="en-US" sz="1200" dirty="0">
                <a:solidFill>
                  <a:srgbClr val="002060"/>
                </a:solidFill>
                <a:latin typeface="Arial" panose="020B0604020202020204" pitchFamily="34" charset="0"/>
                <a:cs typeface="Arial" panose="020B0604020202020204" pitchFamily="34" charset="0"/>
              </a:rPr>
              <a:t> affected year. </a:t>
            </a:r>
            <a:r>
              <a:rPr lang="en-GB" dirty="0"/>
              <a:t>Emerging network so this is within interannual variability and more joining so at same time numbers ate rising - </a:t>
            </a:r>
            <a:r>
              <a:rPr lang="en-GB" sz="1200" b="0" i="0" u="none" strike="noStrike" kern="1200" dirty="0">
                <a:solidFill>
                  <a:schemeClr val="tx1"/>
                </a:solidFill>
                <a:effectLst/>
                <a:latin typeface="Arial" pitchFamily="-1" charset="0"/>
                <a:ea typeface="ＭＳ Ｐゴシック" pitchFamily="34" charset="-128"/>
                <a:cs typeface="ＭＳ Ｐゴシック" pitchFamily="-1" charset="-128"/>
              </a:rPr>
              <a:t> Korean seals deployments in the Ross Sea this year. I’m happy to update the number of tags that will be deployed on Weddell seals in the Ross for the 2020/2021 from 12 to 20 tag</a:t>
            </a:r>
            <a:endParaRPr lang="en-GB"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6</a:t>
            </a:fld>
            <a:endParaRPr lang="en-US" altLang="en-US"/>
          </a:p>
        </p:txBody>
      </p:sp>
    </p:spTree>
    <p:extLst>
      <p:ext uri="{BB962C8B-B14F-4D97-AF65-F5344CB8AC3E}">
        <p14:creationId xmlns:p14="http://schemas.microsoft.com/office/powerpoint/2010/main" val="122031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1" charset="0"/>
                <a:ea typeface="ＭＳ Ｐゴシック" pitchFamily="34" charset="-128"/>
                <a:cs typeface="ＭＳ Ｐゴシック" pitchFamily="-1" charset="-128"/>
              </a:rPr>
              <a:t>However the system showed resilience - in part due to increased automation – commercial </a:t>
            </a:r>
            <a:r>
              <a:rPr lang="en-GB" sz="1200" kern="1200" dirty="0" err="1">
                <a:solidFill>
                  <a:schemeClr val="tx1"/>
                </a:solidFill>
                <a:effectLst/>
                <a:latin typeface="Arial" pitchFamily="-1" charset="0"/>
                <a:ea typeface="ＭＳ Ｐゴシック" pitchFamily="34" charset="-128"/>
                <a:cs typeface="ＭＳ Ｐゴシック" pitchFamily="-1" charset="-128"/>
              </a:rPr>
              <a:t>vessesl</a:t>
            </a:r>
            <a:r>
              <a:rPr lang="en-GB" sz="1200" kern="1200" dirty="0">
                <a:solidFill>
                  <a:schemeClr val="tx1"/>
                </a:solidFill>
                <a:effectLst/>
                <a:latin typeface="Arial" pitchFamily="-1" charset="0"/>
                <a:ea typeface="ＭＳ Ｐゴシック" pitchFamily="34" charset="-128"/>
                <a:cs typeface="ＭＳ Ｐゴシック" pitchFamily="-1" charset="-128"/>
              </a:rPr>
              <a:t> VOS OK, arrays take time to decay, land based not maintained by functioning and gliders recovered quickly</a:t>
            </a:r>
          </a:p>
          <a:p>
            <a:endParaRPr lang="en-GB"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7</a:t>
            </a:fld>
            <a:endParaRPr lang="en-US" altLang="en-US"/>
          </a:p>
        </p:txBody>
      </p:sp>
    </p:spTree>
    <p:extLst>
      <p:ext uri="{BB962C8B-B14F-4D97-AF65-F5344CB8AC3E}">
        <p14:creationId xmlns:p14="http://schemas.microsoft.com/office/powerpoint/2010/main" val="110042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2000" kern="1200" dirty="0">
                <a:solidFill>
                  <a:schemeClr val="tx1"/>
                </a:solidFill>
                <a:latin typeface="Arial" pitchFamily="-1" charset="0"/>
                <a:ea typeface="ＭＳ Ｐゴシック" pitchFamily="34" charset="-128"/>
                <a:cs typeface="+mn-cs"/>
              </a:rPr>
              <a:t>Relevant: The variable is effective in addressing the overall GOOS Themes – Climate, Operational Ocean Services, and Ocean Health.</a:t>
            </a:r>
          </a:p>
          <a:p>
            <a:pPr lvl="1"/>
            <a:r>
              <a:rPr lang="en-GB" sz="2000" kern="1200" dirty="0">
                <a:solidFill>
                  <a:schemeClr val="tx1"/>
                </a:solidFill>
                <a:latin typeface="Arial" pitchFamily="-1" charset="0"/>
                <a:ea typeface="ＭＳ Ｐゴシック" pitchFamily="34" charset="-128"/>
                <a:cs typeface="+mn-cs"/>
              </a:rPr>
              <a:t>Feasible: Observing or deriving the variable on a global scale is technically feasible using proven, scientifically understood methods</a:t>
            </a:r>
          </a:p>
          <a:p>
            <a:pPr lvl="1"/>
            <a:r>
              <a:rPr lang="en-GB" sz="2000" kern="1200" dirty="0">
                <a:solidFill>
                  <a:schemeClr val="tx1"/>
                </a:solidFill>
                <a:latin typeface="Arial" pitchFamily="-1" charset="0"/>
                <a:ea typeface="ＭＳ Ｐゴシック" pitchFamily="34" charset="-128"/>
                <a:cs typeface="+mn-cs"/>
              </a:rPr>
              <a:t>Cost effective</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Majority observations funded oceanographic community, </a:t>
            </a:r>
            <a:endParaRPr lang="en-GB" b="1" dirty="0"/>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and complex – many variables, spatial and temporal scales, phenomena to resolve – only getting more complex as approach coast – one system not many</a:t>
            </a:r>
          </a:p>
          <a:p>
            <a:endParaRPr lang="en-GB" dirty="0"/>
          </a:p>
        </p:txBody>
      </p:sp>
      <p:sp>
        <p:nvSpPr>
          <p:cNvPr id="4" name="Slide Number Placeholder 3"/>
          <p:cNvSpPr>
            <a:spLocks noGrp="1"/>
          </p:cNvSpPr>
          <p:nvPr>
            <p:ph type="sldNum" sz="quarter" idx="5"/>
          </p:nvPr>
        </p:nvSpPr>
        <p:spPr/>
        <p:txBody>
          <a:bodyPr/>
          <a:lstStyle/>
          <a:p>
            <a:fld id="{6CB52CEE-C0C1-1145-A83D-34FA36AEC76E}" type="slidenum">
              <a:rPr lang="en-US" smtClean="0"/>
              <a:t>8</a:t>
            </a:fld>
            <a:endParaRPr lang="en-US"/>
          </a:p>
        </p:txBody>
      </p:sp>
    </p:spTree>
    <p:extLst>
      <p:ext uri="{BB962C8B-B14F-4D97-AF65-F5344CB8AC3E}">
        <p14:creationId xmlns:p14="http://schemas.microsoft.com/office/powerpoint/2010/main" val="311052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integration and delivery are the ‘core’ of GOOS ‘business’ today</a:t>
            </a:r>
          </a:p>
          <a:p>
            <a:r>
              <a:rPr lang="en-US" dirty="0"/>
              <a:t>Deepening engagement and impact are key priority areas for work – including developing partnerships for delivery, advocacy and communications</a:t>
            </a:r>
          </a:p>
          <a:p>
            <a:r>
              <a:rPr lang="en-US" dirty="0"/>
              <a:t>Building for the future are about building the additional pieces we need for a fully integrated system, including capacity development and innovation, and leading the development of a governance system for the future system that includes say partners and other stakeholders </a:t>
            </a:r>
          </a:p>
          <a:p>
            <a:endParaRPr lang="en-US" dirty="0"/>
          </a:p>
          <a:p>
            <a:r>
              <a:rPr lang="en-US" dirty="0"/>
              <a:t>IT CAN BE VERY USEFUL TO HIGHLIGHT SOME OF THE STRATEGIC OBJECTIVES FOR SPECIFIC AUDIENCES OR TOPIC FOCUS – e.g. with a circle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5412C4-182E-5D48-ABA1-D5905E140CCB}"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0497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4F9A9E-E0C0-6748-B7C5-DF995ED23A1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A1ECD85A-54AD-DE4E-8D48-1A842C03A509}"/>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11B4E173-0E4F-3647-9572-B6046C70107E}"/>
              </a:ext>
            </a:extLst>
          </p:cNvPr>
          <p:cNvSpPr>
            <a:spLocks noGrp="1" noChangeArrowheads="1"/>
          </p:cNvSpPr>
          <p:nvPr>
            <p:ph type="sldNum" sz="quarter" idx="12"/>
          </p:nvPr>
        </p:nvSpPr>
        <p:spPr>
          <a:ln/>
        </p:spPr>
        <p:txBody>
          <a:bodyPr/>
          <a:lstStyle>
            <a:lvl1pPr>
              <a:defRPr/>
            </a:lvl1pPr>
          </a:lstStyle>
          <a:p>
            <a:pPr>
              <a:defRPr/>
            </a:pPr>
            <a:fld id="{9B052CF6-D5AB-DF4C-B095-492B2918CC5B}" type="slidenum">
              <a:rPr lang="en-US" altLang="en-US"/>
              <a:pPr>
                <a:defRPr/>
              </a:pPr>
              <a:t>‹#›</a:t>
            </a:fld>
            <a:endParaRPr lang="en-US" altLang="en-US"/>
          </a:p>
        </p:txBody>
      </p:sp>
    </p:spTree>
    <p:extLst>
      <p:ext uri="{BB962C8B-B14F-4D97-AF65-F5344CB8AC3E}">
        <p14:creationId xmlns:p14="http://schemas.microsoft.com/office/powerpoint/2010/main" val="16178083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A4F21A-3173-744B-B7D1-A439C366EB0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73C7B263-6920-7546-A650-065E91756A9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A5A35928-3501-8041-9EC8-D0EFE13D1C2D}"/>
              </a:ext>
            </a:extLst>
          </p:cNvPr>
          <p:cNvSpPr>
            <a:spLocks noGrp="1" noChangeArrowheads="1"/>
          </p:cNvSpPr>
          <p:nvPr>
            <p:ph type="sldNum" sz="quarter" idx="12"/>
          </p:nvPr>
        </p:nvSpPr>
        <p:spPr>
          <a:ln/>
        </p:spPr>
        <p:txBody>
          <a:bodyPr/>
          <a:lstStyle>
            <a:lvl1pPr>
              <a:defRPr/>
            </a:lvl1pPr>
          </a:lstStyle>
          <a:p>
            <a:pPr>
              <a:defRPr/>
            </a:pPr>
            <a:fld id="{710CFBA9-E1F7-7E4D-8462-B3FE961D291A}" type="slidenum">
              <a:rPr lang="en-US" altLang="en-US"/>
              <a:pPr>
                <a:defRPr/>
              </a:pPr>
              <a:t>‹#›</a:t>
            </a:fld>
            <a:endParaRPr lang="en-US" altLang="en-US"/>
          </a:p>
        </p:txBody>
      </p:sp>
    </p:spTree>
    <p:extLst>
      <p:ext uri="{BB962C8B-B14F-4D97-AF65-F5344CB8AC3E}">
        <p14:creationId xmlns:p14="http://schemas.microsoft.com/office/powerpoint/2010/main" val="27294708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1"/>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04801"/>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830EC9-B965-DB40-AD3C-7DB949E94D7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2DBFBE2B-9784-2043-A9C0-153044DD38F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9B6533DC-6C0B-9947-87AA-6D21842C0118}"/>
              </a:ext>
            </a:extLst>
          </p:cNvPr>
          <p:cNvSpPr>
            <a:spLocks noGrp="1" noChangeArrowheads="1"/>
          </p:cNvSpPr>
          <p:nvPr>
            <p:ph type="sldNum" sz="quarter" idx="12"/>
          </p:nvPr>
        </p:nvSpPr>
        <p:spPr>
          <a:ln/>
        </p:spPr>
        <p:txBody>
          <a:bodyPr/>
          <a:lstStyle>
            <a:lvl1pPr>
              <a:defRPr/>
            </a:lvl1pPr>
          </a:lstStyle>
          <a:p>
            <a:pPr>
              <a:defRPr/>
            </a:pPr>
            <a:fld id="{7DA5906A-80FE-104F-AF59-3106513090FF}" type="slidenum">
              <a:rPr lang="en-US" altLang="en-US"/>
              <a:pPr>
                <a:defRPr/>
              </a:pPr>
              <a:t>‹#›</a:t>
            </a:fld>
            <a:endParaRPr lang="en-US" altLang="en-US"/>
          </a:p>
        </p:txBody>
      </p:sp>
    </p:spTree>
    <p:extLst>
      <p:ext uri="{BB962C8B-B14F-4D97-AF65-F5344CB8AC3E}">
        <p14:creationId xmlns:p14="http://schemas.microsoft.com/office/powerpoint/2010/main" val="92818859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AAB4-4F5F-5644-91AA-273C656F72E0}"/>
              </a:ext>
            </a:extLst>
          </p:cNvPr>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300" u="sng" kern="1200" cap="small" spc="-150" baseline="0" dirty="0">
                <a:solidFill>
                  <a:srgbClr val="00153A"/>
                </a:solidFill>
                <a:uFill>
                  <a:solidFill>
                    <a:srgbClr val="009EE0"/>
                  </a:solidFill>
                </a:uFill>
                <a:latin typeface="Franklin Gothic Book" panose="020B0503020102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74E352-2D26-3C4A-8EA5-B6AFFA15A495}"/>
              </a:ext>
            </a:extLst>
          </p:cNvPr>
          <p:cNvSpPr>
            <a:spLocks noGrp="1"/>
          </p:cNvSpPr>
          <p:nvPr>
            <p:ph idx="1"/>
          </p:nvPr>
        </p:nvSpPr>
        <p:spPr/>
        <p:txBody>
          <a:bodyPr/>
          <a:lstStyle>
            <a:lvl1pPr marL="228600" indent="-228600">
              <a:defRPr lang="en-US" sz="21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1pPr>
            <a:lvl2pPr marL="685800" indent="-342900">
              <a:defRPr lang="en-US" sz="18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2pPr>
            <a:lvl3pPr marL="1028700" indent="-342900">
              <a:defRPr lang="en-US" sz="15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3pPr>
            <a:lvl4pPr marL="1314450" indent="-285750">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4pPr>
            <a:lvl5pPr marL="1657350" indent="-285750">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5pPr>
          </a:lstStyle>
          <a:p>
            <a:pPr marL="171450" lvl="0" indent="-171450" algn="l" defTabSz="685800" rtl="0" eaLnBrk="1" latinLnBrk="0" hangingPunct="1">
              <a:lnSpc>
                <a:spcPct val="90000"/>
              </a:lnSpc>
              <a:spcBef>
                <a:spcPts val="750"/>
              </a:spcBef>
              <a:buClr>
                <a:srgbClr val="009EE0"/>
              </a:buClr>
              <a:buFont typeface="Wingdings" panose="05000000000000000000" pitchFamily="2" charset="2"/>
              <a:buChar char="§"/>
            </a:pPr>
            <a:r>
              <a:rPr lang="en-US" dirty="0"/>
              <a:t>Edit Master text styles</a:t>
            </a:r>
          </a:p>
          <a:p>
            <a:pPr marL="514350" lvl="1" indent="-171450" algn="l" defTabSz="685800" rtl="0" eaLnBrk="1" latinLnBrk="0" hangingPunct="1">
              <a:lnSpc>
                <a:spcPct val="90000"/>
              </a:lnSpc>
              <a:spcBef>
                <a:spcPts val="375"/>
              </a:spcBef>
              <a:buClr>
                <a:srgbClr val="87888A"/>
              </a:buClr>
              <a:buFont typeface="Wingdings" panose="05000000000000000000" pitchFamily="2" charset="2"/>
              <a:buChar char="§"/>
            </a:pPr>
            <a:r>
              <a:rPr lang="en-US" dirty="0"/>
              <a:t>Second level</a:t>
            </a:r>
          </a:p>
          <a:p>
            <a:pPr marL="857250" lvl="2" indent="-171450" algn="l" defTabSz="685800" rtl="0" eaLnBrk="1" latinLnBrk="0" hangingPunct="1">
              <a:lnSpc>
                <a:spcPct val="90000"/>
              </a:lnSpc>
              <a:spcBef>
                <a:spcPts val="375"/>
              </a:spcBef>
              <a:buClr>
                <a:srgbClr val="87888A"/>
              </a:buClr>
              <a:buFont typeface="Wingdings" panose="05000000000000000000" pitchFamily="2" charset="2"/>
              <a:buChar char="§"/>
            </a:pPr>
            <a:r>
              <a:rPr lang="en-US" dirty="0"/>
              <a:t>Third level</a:t>
            </a:r>
          </a:p>
          <a:p>
            <a:pPr marL="1200150" lvl="3" indent="-171450" algn="l" defTabSz="685800" rtl="0" eaLnBrk="1" latinLnBrk="0" hangingPunct="1">
              <a:lnSpc>
                <a:spcPct val="90000"/>
              </a:lnSpc>
              <a:spcBef>
                <a:spcPts val="375"/>
              </a:spcBef>
              <a:buClr>
                <a:srgbClr val="87888A"/>
              </a:buClr>
              <a:buFont typeface="Wingdings" panose="05000000000000000000" pitchFamily="2" charset="2"/>
              <a:buChar char="§"/>
            </a:pPr>
            <a:r>
              <a:rPr lang="en-US" dirty="0"/>
              <a:t>Fourth level</a:t>
            </a:r>
          </a:p>
          <a:p>
            <a:pPr marL="1543050" lvl="4" indent="-171450" algn="l" defTabSz="685800" rtl="0" eaLnBrk="1" latinLnBrk="0" hangingPunct="1">
              <a:lnSpc>
                <a:spcPct val="90000"/>
              </a:lnSpc>
              <a:spcBef>
                <a:spcPts val="375"/>
              </a:spcBef>
              <a:buClr>
                <a:srgbClr val="87888A"/>
              </a:buClr>
              <a:buFont typeface="Wingdings" panose="05000000000000000000" pitchFamily="2" charset="2"/>
              <a:buChar char="§"/>
            </a:pPr>
            <a:r>
              <a:rPr lang="en-US" dirty="0"/>
              <a:t>Fifth level</a:t>
            </a:r>
          </a:p>
        </p:txBody>
      </p:sp>
      <p:sp>
        <p:nvSpPr>
          <p:cNvPr id="7" name="Text Placeholder 9">
            <a:extLst>
              <a:ext uri="{FF2B5EF4-FFF2-40B4-BE49-F238E27FC236}">
                <a16:creationId xmlns:a16="http://schemas.microsoft.com/office/drawing/2014/main" id="{2124F237-2466-446F-A3C6-CD853108F298}"/>
              </a:ext>
            </a:extLst>
          </p:cNvPr>
          <p:cNvSpPr>
            <a:spLocks noGrp="1"/>
          </p:cNvSpPr>
          <p:nvPr>
            <p:ph type="body" sz="quarter" idx="17" hasCustomPrompt="1"/>
          </p:nvPr>
        </p:nvSpPr>
        <p:spPr>
          <a:xfrm>
            <a:off x="5740400" y="1195388"/>
            <a:ext cx="5613400" cy="495300"/>
          </a:xfrm>
        </p:spPr>
        <p:txBody>
          <a:bodyPr anchor="ctr">
            <a:normAutofit/>
          </a:bodyPr>
          <a:lstStyle>
            <a:lvl1pPr marL="0" indent="0" algn="r">
              <a:buNone/>
              <a:defRPr lang="en-US" sz="2100" i="1" kern="1200" spc="-150" dirty="0">
                <a:solidFill>
                  <a:schemeClr val="bg1">
                    <a:lumMod val="65000"/>
                  </a:schemeClr>
                </a:solidFill>
                <a:latin typeface="Franklin Gothic Book" panose="020B0503020102020204" pitchFamily="34" charset="0"/>
                <a:ea typeface="Open Sans" panose="020B0606030504020204" pitchFamily="34" charset="0"/>
                <a:cs typeface="Segoe UI Semilight" panose="020B0402040204020203" pitchFamily="34" charset="0"/>
              </a:defRPr>
            </a:lvl1pPr>
          </a:lstStyle>
          <a:p>
            <a:pPr marL="0" lvl="0" indent="0" algn="r" defTabSz="685800" rtl="0" eaLnBrk="1" latinLnBrk="0" hangingPunct="1">
              <a:lnSpc>
                <a:spcPct val="90000"/>
              </a:lnSpc>
              <a:spcBef>
                <a:spcPts val="750"/>
              </a:spcBef>
              <a:buFont typeface="Arial" panose="020B0604020202020204" pitchFamily="34" charset="0"/>
              <a:buNone/>
            </a:pPr>
            <a:r>
              <a:rPr lang="en-US" dirty="0"/>
              <a:t>Click to edit the problematic</a:t>
            </a:r>
          </a:p>
        </p:txBody>
      </p:sp>
      <p:sp>
        <p:nvSpPr>
          <p:cNvPr id="8" name="Date Placeholder 3">
            <a:extLst>
              <a:ext uri="{FF2B5EF4-FFF2-40B4-BE49-F238E27FC236}">
                <a16:creationId xmlns:a16="http://schemas.microsoft.com/office/drawing/2014/main" id="{E8C7B783-DB63-48DC-B64C-1B08AFD6699B}"/>
              </a:ext>
            </a:extLst>
          </p:cNvPr>
          <p:cNvSpPr>
            <a:spLocks noGrp="1"/>
          </p:cNvSpPr>
          <p:nvPr>
            <p:ph type="dt" sz="half" idx="2"/>
          </p:nvPr>
        </p:nvSpPr>
        <p:spPr>
          <a:xfrm>
            <a:off x="9448800" y="6465685"/>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pitchFamily="2" charset="0"/>
              </a:defRPr>
            </a:lvl1pPr>
          </a:lstStyle>
          <a:p>
            <a:r>
              <a:rPr lang="fr-FR" dirty="0"/>
              <a:t>Date</a:t>
            </a:r>
            <a:endParaRPr lang="en-US" dirty="0"/>
          </a:p>
        </p:txBody>
      </p:sp>
      <p:sp>
        <p:nvSpPr>
          <p:cNvPr id="9" name="Footer Placeholder 4">
            <a:extLst>
              <a:ext uri="{FF2B5EF4-FFF2-40B4-BE49-F238E27FC236}">
                <a16:creationId xmlns:a16="http://schemas.microsoft.com/office/drawing/2014/main" id="{76D02F45-541F-4E68-A4A4-62C79535E489}"/>
              </a:ext>
            </a:extLst>
          </p:cNvPr>
          <p:cNvSpPr>
            <a:spLocks noGrp="1"/>
          </p:cNvSpPr>
          <p:nvPr>
            <p:ph type="ftr" sz="quarter" idx="3"/>
          </p:nvPr>
        </p:nvSpPr>
        <p:spPr>
          <a:xfrm>
            <a:off x="0" y="6472993"/>
            <a:ext cx="41148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pitchFamily="2" charset="0"/>
              </a:defRPr>
            </a:lvl1pPr>
          </a:lstStyle>
          <a:p>
            <a:r>
              <a:rPr lang="en-US" dirty="0"/>
              <a:t>Place and meeting name</a:t>
            </a:r>
          </a:p>
        </p:txBody>
      </p:sp>
    </p:spTree>
    <p:extLst>
      <p:ext uri="{BB962C8B-B14F-4D97-AF65-F5344CB8AC3E}">
        <p14:creationId xmlns:p14="http://schemas.microsoft.com/office/powerpoint/2010/main" val="1550061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4F9A9E-E0C0-6748-B7C5-DF995ED23A1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A1ECD85A-54AD-DE4E-8D48-1A842C03A509}"/>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11B4E173-0E4F-3647-9572-B6046C70107E}"/>
              </a:ext>
            </a:extLst>
          </p:cNvPr>
          <p:cNvSpPr>
            <a:spLocks noGrp="1" noChangeArrowheads="1"/>
          </p:cNvSpPr>
          <p:nvPr>
            <p:ph type="sldNum" sz="quarter" idx="12"/>
          </p:nvPr>
        </p:nvSpPr>
        <p:spPr>
          <a:ln/>
        </p:spPr>
        <p:txBody>
          <a:bodyPr/>
          <a:lstStyle>
            <a:lvl1pPr>
              <a:defRPr/>
            </a:lvl1pPr>
          </a:lstStyle>
          <a:p>
            <a:pPr>
              <a:defRPr/>
            </a:pPr>
            <a:fld id="{9B052CF6-D5AB-DF4C-B095-492B2918CC5B}" type="slidenum">
              <a:rPr lang="en-US" altLang="en-US"/>
              <a:pPr>
                <a:defRPr/>
              </a:pPr>
              <a:t>‹#›</a:t>
            </a:fld>
            <a:endParaRPr lang="en-US" altLang="en-US"/>
          </a:p>
        </p:txBody>
      </p:sp>
    </p:spTree>
    <p:extLst>
      <p:ext uri="{BB962C8B-B14F-4D97-AF65-F5344CB8AC3E}">
        <p14:creationId xmlns:p14="http://schemas.microsoft.com/office/powerpoint/2010/main" val="36737730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614E4-9AA2-0C47-9B19-C19C79F3F32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B4D587EE-F74D-5645-AF6F-CC8BCDC282C4}"/>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63282A6F-BF43-A843-BA47-7DF0F13C59FA}"/>
              </a:ext>
            </a:extLst>
          </p:cNvPr>
          <p:cNvSpPr>
            <a:spLocks noGrp="1" noChangeArrowheads="1"/>
          </p:cNvSpPr>
          <p:nvPr>
            <p:ph type="sldNum" sz="quarter" idx="12"/>
          </p:nvPr>
        </p:nvSpPr>
        <p:spPr>
          <a:ln/>
        </p:spPr>
        <p:txBody>
          <a:bodyPr/>
          <a:lstStyle>
            <a:lvl1pPr>
              <a:defRPr/>
            </a:lvl1pPr>
          </a:lstStyle>
          <a:p>
            <a:pPr>
              <a:defRPr/>
            </a:pPr>
            <a:fld id="{6E8557B6-149F-3643-AB42-8B42922F656D}" type="slidenum">
              <a:rPr lang="en-US" altLang="en-US"/>
              <a:pPr>
                <a:defRPr/>
              </a:pPr>
              <a:t>‹#›</a:t>
            </a:fld>
            <a:endParaRPr lang="en-US" altLang="en-US"/>
          </a:p>
        </p:txBody>
      </p:sp>
    </p:spTree>
    <p:extLst>
      <p:ext uri="{BB962C8B-B14F-4D97-AF65-F5344CB8AC3E}">
        <p14:creationId xmlns:p14="http://schemas.microsoft.com/office/powerpoint/2010/main" val="19592284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6B2A8D-0404-C742-8F3A-5AD8D845D7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03A0DA42-F50A-ED44-8C54-5666E381466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70FCE390-C314-BD4B-8014-ABB9553E4CF0}"/>
              </a:ext>
            </a:extLst>
          </p:cNvPr>
          <p:cNvSpPr>
            <a:spLocks noGrp="1" noChangeArrowheads="1"/>
          </p:cNvSpPr>
          <p:nvPr>
            <p:ph type="sldNum" sz="quarter" idx="12"/>
          </p:nvPr>
        </p:nvSpPr>
        <p:spPr>
          <a:ln/>
        </p:spPr>
        <p:txBody>
          <a:bodyPr/>
          <a:lstStyle>
            <a:lvl1pPr>
              <a:defRPr/>
            </a:lvl1pPr>
          </a:lstStyle>
          <a:p>
            <a:pPr>
              <a:defRPr/>
            </a:pPr>
            <a:fld id="{DAAA426F-9ECE-0440-A083-B37498AD5DE4}" type="slidenum">
              <a:rPr lang="en-US" altLang="en-US"/>
              <a:pPr>
                <a:defRPr/>
              </a:pPr>
              <a:t>‹#›</a:t>
            </a:fld>
            <a:endParaRPr lang="en-US" altLang="en-US"/>
          </a:p>
        </p:txBody>
      </p:sp>
    </p:spTree>
    <p:extLst>
      <p:ext uri="{BB962C8B-B14F-4D97-AF65-F5344CB8AC3E}">
        <p14:creationId xmlns:p14="http://schemas.microsoft.com/office/powerpoint/2010/main" val="110412382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43FC2-793B-1941-962C-B127C5AD649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DE076A87-F66A-894C-B3FE-C382841D868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301887E9-A066-3644-81BE-00F42118D21B}"/>
              </a:ext>
            </a:extLst>
          </p:cNvPr>
          <p:cNvSpPr>
            <a:spLocks noGrp="1" noChangeArrowheads="1"/>
          </p:cNvSpPr>
          <p:nvPr>
            <p:ph type="sldNum" sz="quarter" idx="12"/>
          </p:nvPr>
        </p:nvSpPr>
        <p:spPr>
          <a:ln/>
        </p:spPr>
        <p:txBody>
          <a:bodyPr/>
          <a:lstStyle>
            <a:lvl1pPr>
              <a:defRPr/>
            </a:lvl1pPr>
          </a:lstStyle>
          <a:p>
            <a:pPr>
              <a:defRPr/>
            </a:pPr>
            <a:fld id="{28EA0B94-CFD5-144D-91BC-DD3F1FCE84FD}" type="slidenum">
              <a:rPr lang="en-US" altLang="en-US"/>
              <a:pPr>
                <a:defRPr/>
              </a:pPr>
              <a:t>‹#›</a:t>
            </a:fld>
            <a:endParaRPr lang="en-US" altLang="en-US"/>
          </a:p>
        </p:txBody>
      </p:sp>
    </p:spTree>
    <p:extLst>
      <p:ext uri="{BB962C8B-B14F-4D97-AF65-F5344CB8AC3E}">
        <p14:creationId xmlns:p14="http://schemas.microsoft.com/office/powerpoint/2010/main" val="300075231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464624-E0DF-9244-BED0-C1F3923EA08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5">
            <a:extLst>
              <a:ext uri="{FF2B5EF4-FFF2-40B4-BE49-F238E27FC236}">
                <a16:creationId xmlns:a16="http://schemas.microsoft.com/office/drawing/2014/main" id="{BF097511-16B3-DB42-B170-841C6C4557A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4F3CD741-3026-B549-8302-2BB6F75A6CF0}"/>
              </a:ext>
            </a:extLst>
          </p:cNvPr>
          <p:cNvSpPr>
            <a:spLocks noGrp="1" noChangeArrowheads="1"/>
          </p:cNvSpPr>
          <p:nvPr>
            <p:ph type="sldNum" sz="quarter" idx="12"/>
          </p:nvPr>
        </p:nvSpPr>
        <p:spPr>
          <a:ln/>
        </p:spPr>
        <p:txBody>
          <a:bodyPr/>
          <a:lstStyle>
            <a:lvl1pPr>
              <a:defRPr/>
            </a:lvl1pPr>
          </a:lstStyle>
          <a:p>
            <a:pPr>
              <a:defRPr/>
            </a:pPr>
            <a:fld id="{8BD0383C-91F5-4B47-91D7-D416335829B6}" type="slidenum">
              <a:rPr lang="en-US" altLang="en-US"/>
              <a:pPr>
                <a:defRPr/>
              </a:pPr>
              <a:t>‹#›</a:t>
            </a:fld>
            <a:endParaRPr lang="en-US" altLang="en-US"/>
          </a:p>
        </p:txBody>
      </p:sp>
    </p:spTree>
    <p:extLst>
      <p:ext uri="{BB962C8B-B14F-4D97-AF65-F5344CB8AC3E}">
        <p14:creationId xmlns:p14="http://schemas.microsoft.com/office/powerpoint/2010/main" val="8828889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14DE28-78CD-6A40-ACC1-1D408FBFE9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5">
            <a:extLst>
              <a:ext uri="{FF2B5EF4-FFF2-40B4-BE49-F238E27FC236}">
                <a16:creationId xmlns:a16="http://schemas.microsoft.com/office/drawing/2014/main" id="{90FC1D7E-343D-3442-ADC4-30FFBBF50AB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16B9F480-F0FA-8A4C-A9D7-6DF8BE72E756}"/>
              </a:ext>
            </a:extLst>
          </p:cNvPr>
          <p:cNvSpPr>
            <a:spLocks noGrp="1" noChangeArrowheads="1"/>
          </p:cNvSpPr>
          <p:nvPr>
            <p:ph type="sldNum" sz="quarter" idx="12"/>
          </p:nvPr>
        </p:nvSpPr>
        <p:spPr>
          <a:ln/>
        </p:spPr>
        <p:txBody>
          <a:bodyPr/>
          <a:lstStyle>
            <a:lvl1pPr>
              <a:defRPr/>
            </a:lvl1pPr>
          </a:lstStyle>
          <a:p>
            <a:pPr>
              <a:defRPr/>
            </a:pPr>
            <a:fld id="{697FC9C2-AD03-5241-AF08-EAD0B0A13951}" type="slidenum">
              <a:rPr lang="en-US" altLang="en-US"/>
              <a:pPr>
                <a:defRPr/>
              </a:pPr>
              <a:t>‹#›</a:t>
            </a:fld>
            <a:endParaRPr lang="en-US" altLang="en-US"/>
          </a:p>
        </p:txBody>
      </p:sp>
    </p:spTree>
    <p:extLst>
      <p:ext uri="{BB962C8B-B14F-4D97-AF65-F5344CB8AC3E}">
        <p14:creationId xmlns:p14="http://schemas.microsoft.com/office/powerpoint/2010/main" val="218502439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AB874B-D1AE-D549-8B69-9DF109B65F0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5">
            <a:extLst>
              <a:ext uri="{FF2B5EF4-FFF2-40B4-BE49-F238E27FC236}">
                <a16:creationId xmlns:a16="http://schemas.microsoft.com/office/drawing/2014/main" id="{090096CC-B70A-BA41-8424-287D9B8B81C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E849C6FF-57CC-CC49-A60D-80DE56D2A76A}"/>
              </a:ext>
            </a:extLst>
          </p:cNvPr>
          <p:cNvSpPr>
            <a:spLocks noGrp="1" noChangeArrowheads="1"/>
          </p:cNvSpPr>
          <p:nvPr>
            <p:ph type="sldNum" sz="quarter" idx="12"/>
          </p:nvPr>
        </p:nvSpPr>
        <p:spPr>
          <a:ln/>
        </p:spPr>
        <p:txBody>
          <a:bodyPr/>
          <a:lstStyle>
            <a:lvl1pPr>
              <a:defRPr/>
            </a:lvl1pPr>
          </a:lstStyle>
          <a:p>
            <a:pPr>
              <a:defRPr/>
            </a:pPr>
            <a:fld id="{C49D12C0-620D-064E-90F4-48F166483BBD}" type="slidenum">
              <a:rPr lang="en-US" altLang="en-US"/>
              <a:pPr>
                <a:defRPr/>
              </a:pPr>
              <a:t>‹#›</a:t>
            </a:fld>
            <a:endParaRPr lang="en-US" altLang="en-US"/>
          </a:p>
        </p:txBody>
      </p:sp>
    </p:spTree>
    <p:extLst>
      <p:ext uri="{BB962C8B-B14F-4D97-AF65-F5344CB8AC3E}">
        <p14:creationId xmlns:p14="http://schemas.microsoft.com/office/powerpoint/2010/main" val="32204548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614E4-9AA2-0C47-9B19-C19C79F3F32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B4D587EE-F74D-5645-AF6F-CC8BCDC282C4}"/>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63282A6F-BF43-A843-BA47-7DF0F13C59FA}"/>
              </a:ext>
            </a:extLst>
          </p:cNvPr>
          <p:cNvSpPr>
            <a:spLocks noGrp="1" noChangeArrowheads="1"/>
          </p:cNvSpPr>
          <p:nvPr>
            <p:ph type="sldNum" sz="quarter" idx="12"/>
          </p:nvPr>
        </p:nvSpPr>
        <p:spPr>
          <a:ln/>
        </p:spPr>
        <p:txBody>
          <a:bodyPr/>
          <a:lstStyle>
            <a:lvl1pPr>
              <a:defRPr/>
            </a:lvl1pPr>
          </a:lstStyle>
          <a:p>
            <a:pPr>
              <a:defRPr/>
            </a:pPr>
            <a:fld id="{6E8557B6-149F-3643-AB42-8B42922F656D}" type="slidenum">
              <a:rPr lang="en-US" altLang="en-US"/>
              <a:pPr>
                <a:defRPr/>
              </a:pPr>
              <a:t>‹#›</a:t>
            </a:fld>
            <a:endParaRPr lang="en-US" altLang="en-US"/>
          </a:p>
        </p:txBody>
      </p:sp>
    </p:spTree>
    <p:extLst>
      <p:ext uri="{BB962C8B-B14F-4D97-AF65-F5344CB8AC3E}">
        <p14:creationId xmlns:p14="http://schemas.microsoft.com/office/powerpoint/2010/main" val="342826608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897086-848F-9040-A3AC-56877C28EF0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CE81148F-0EBE-1F43-ACAB-F838D697C0F2}"/>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BF803AFC-BA1E-6C46-999D-34BD560A9B94}"/>
              </a:ext>
            </a:extLst>
          </p:cNvPr>
          <p:cNvSpPr>
            <a:spLocks noGrp="1" noChangeArrowheads="1"/>
          </p:cNvSpPr>
          <p:nvPr>
            <p:ph type="sldNum" sz="quarter" idx="12"/>
          </p:nvPr>
        </p:nvSpPr>
        <p:spPr>
          <a:ln/>
        </p:spPr>
        <p:txBody>
          <a:bodyPr/>
          <a:lstStyle>
            <a:lvl1pPr>
              <a:defRPr/>
            </a:lvl1pPr>
          </a:lstStyle>
          <a:p>
            <a:pPr>
              <a:defRPr/>
            </a:pPr>
            <a:fld id="{2A218AF7-E1E2-0C49-A726-668BFBE53F8D}" type="slidenum">
              <a:rPr lang="en-US" altLang="en-US"/>
              <a:pPr>
                <a:defRPr/>
              </a:pPr>
              <a:t>‹#›</a:t>
            </a:fld>
            <a:endParaRPr lang="en-US" altLang="en-US"/>
          </a:p>
        </p:txBody>
      </p:sp>
    </p:spTree>
    <p:extLst>
      <p:ext uri="{BB962C8B-B14F-4D97-AF65-F5344CB8AC3E}">
        <p14:creationId xmlns:p14="http://schemas.microsoft.com/office/powerpoint/2010/main" val="154111425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6943-FF27-774C-98D3-3B0AC85E60F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1231D424-4026-2847-B2F7-A5C23F71634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2E07F04B-9E10-824E-9161-9D48BDAFFA4B}"/>
              </a:ext>
            </a:extLst>
          </p:cNvPr>
          <p:cNvSpPr>
            <a:spLocks noGrp="1" noChangeArrowheads="1"/>
          </p:cNvSpPr>
          <p:nvPr>
            <p:ph type="sldNum" sz="quarter" idx="12"/>
          </p:nvPr>
        </p:nvSpPr>
        <p:spPr>
          <a:ln/>
        </p:spPr>
        <p:txBody>
          <a:bodyPr/>
          <a:lstStyle>
            <a:lvl1pPr>
              <a:defRPr/>
            </a:lvl1pPr>
          </a:lstStyle>
          <a:p>
            <a:pPr>
              <a:defRPr/>
            </a:pPr>
            <a:fld id="{9EEF6E0A-9EBA-AD48-952E-134D09C1C2C6}" type="slidenum">
              <a:rPr lang="en-US" altLang="en-US"/>
              <a:pPr>
                <a:defRPr/>
              </a:pPr>
              <a:t>‹#›</a:t>
            </a:fld>
            <a:endParaRPr lang="en-US" altLang="en-US"/>
          </a:p>
        </p:txBody>
      </p:sp>
    </p:spTree>
    <p:extLst>
      <p:ext uri="{BB962C8B-B14F-4D97-AF65-F5344CB8AC3E}">
        <p14:creationId xmlns:p14="http://schemas.microsoft.com/office/powerpoint/2010/main" val="11756449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A4F21A-3173-744B-B7D1-A439C366EB0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73C7B263-6920-7546-A650-065E91756A9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A5A35928-3501-8041-9EC8-D0EFE13D1C2D}"/>
              </a:ext>
            </a:extLst>
          </p:cNvPr>
          <p:cNvSpPr>
            <a:spLocks noGrp="1" noChangeArrowheads="1"/>
          </p:cNvSpPr>
          <p:nvPr>
            <p:ph type="sldNum" sz="quarter" idx="12"/>
          </p:nvPr>
        </p:nvSpPr>
        <p:spPr>
          <a:ln/>
        </p:spPr>
        <p:txBody>
          <a:bodyPr/>
          <a:lstStyle>
            <a:lvl1pPr>
              <a:defRPr/>
            </a:lvl1pPr>
          </a:lstStyle>
          <a:p>
            <a:pPr>
              <a:defRPr/>
            </a:pPr>
            <a:fld id="{710CFBA9-E1F7-7E4D-8462-B3FE961D291A}" type="slidenum">
              <a:rPr lang="en-US" altLang="en-US"/>
              <a:pPr>
                <a:defRPr/>
              </a:pPr>
              <a:t>‹#›</a:t>
            </a:fld>
            <a:endParaRPr lang="en-US" altLang="en-US"/>
          </a:p>
        </p:txBody>
      </p:sp>
    </p:spTree>
    <p:extLst>
      <p:ext uri="{BB962C8B-B14F-4D97-AF65-F5344CB8AC3E}">
        <p14:creationId xmlns:p14="http://schemas.microsoft.com/office/powerpoint/2010/main" val="15689476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1"/>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04801"/>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830EC9-B965-DB40-AD3C-7DB949E94D7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2DBFBE2B-9784-2043-A9C0-153044DD38F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9B6533DC-6C0B-9947-87AA-6D21842C0118}"/>
              </a:ext>
            </a:extLst>
          </p:cNvPr>
          <p:cNvSpPr>
            <a:spLocks noGrp="1" noChangeArrowheads="1"/>
          </p:cNvSpPr>
          <p:nvPr>
            <p:ph type="sldNum" sz="quarter" idx="12"/>
          </p:nvPr>
        </p:nvSpPr>
        <p:spPr>
          <a:ln/>
        </p:spPr>
        <p:txBody>
          <a:bodyPr/>
          <a:lstStyle>
            <a:lvl1pPr>
              <a:defRPr/>
            </a:lvl1pPr>
          </a:lstStyle>
          <a:p>
            <a:pPr>
              <a:defRPr/>
            </a:pPr>
            <a:fld id="{7DA5906A-80FE-104F-AF59-3106513090FF}" type="slidenum">
              <a:rPr lang="en-US" altLang="en-US"/>
              <a:pPr>
                <a:defRPr/>
              </a:pPr>
              <a:t>‹#›</a:t>
            </a:fld>
            <a:endParaRPr lang="en-US" altLang="en-US"/>
          </a:p>
        </p:txBody>
      </p:sp>
    </p:spTree>
    <p:extLst>
      <p:ext uri="{BB962C8B-B14F-4D97-AF65-F5344CB8AC3E}">
        <p14:creationId xmlns:p14="http://schemas.microsoft.com/office/powerpoint/2010/main" val="370488173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489598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802467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1708164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48" b="47620"/>
          <a:stretch/>
        </p:blipFill>
        <p:spPr>
          <a:xfrm>
            <a:off x="-1" y="1513554"/>
            <a:ext cx="12192001" cy="4397389"/>
          </a:xfrm>
          <a:prstGeom prst="rect">
            <a:avLst/>
          </a:prstGeom>
        </p:spPr>
      </p:pic>
      <p:sp>
        <p:nvSpPr>
          <p:cNvPr id="5" name="Rectangle 4"/>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7"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292951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6"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4262330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944288"/>
            <a:ext cx="12192000" cy="5325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34158" t="10599" r="38921" b="25727"/>
          <a:stretch/>
        </p:blipFill>
        <p:spPr>
          <a:xfrm>
            <a:off x="8733108" y="944288"/>
            <a:ext cx="3458892" cy="5325884"/>
          </a:xfrm>
          <a:prstGeom prst="rect">
            <a:avLst/>
          </a:prstGeom>
          <a:solidFill>
            <a:srgbClr val="41B7C8"/>
          </a:solidFill>
          <a:ln w="12700">
            <a:solidFill>
              <a:srgbClr val="41B7C8"/>
            </a:solidFill>
          </a:ln>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5"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7548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6B2A8D-0404-C742-8F3A-5AD8D845D7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03A0DA42-F50A-ED44-8C54-5666E381466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70FCE390-C314-BD4B-8014-ABB9553E4CF0}"/>
              </a:ext>
            </a:extLst>
          </p:cNvPr>
          <p:cNvSpPr>
            <a:spLocks noGrp="1" noChangeArrowheads="1"/>
          </p:cNvSpPr>
          <p:nvPr>
            <p:ph type="sldNum" sz="quarter" idx="12"/>
          </p:nvPr>
        </p:nvSpPr>
        <p:spPr>
          <a:ln/>
        </p:spPr>
        <p:txBody>
          <a:bodyPr/>
          <a:lstStyle>
            <a:lvl1pPr>
              <a:defRPr/>
            </a:lvl1pPr>
          </a:lstStyle>
          <a:p>
            <a:pPr>
              <a:defRPr/>
            </a:pPr>
            <a:fld id="{DAAA426F-9ECE-0440-A083-B37498AD5DE4}" type="slidenum">
              <a:rPr lang="en-US" altLang="en-US"/>
              <a:pPr>
                <a:defRPr/>
              </a:pPr>
              <a:t>‹#›</a:t>
            </a:fld>
            <a:endParaRPr lang="en-US" altLang="en-US"/>
          </a:p>
        </p:txBody>
      </p:sp>
    </p:spTree>
    <p:extLst>
      <p:ext uri="{BB962C8B-B14F-4D97-AF65-F5344CB8AC3E}">
        <p14:creationId xmlns:p14="http://schemas.microsoft.com/office/powerpoint/2010/main" val="19925615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43FC2-793B-1941-962C-B127C5AD649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DE076A87-F66A-894C-B3FE-C382841D868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301887E9-A066-3644-81BE-00F42118D21B}"/>
              </a:ext>
            </a:extLst>
          </p:cNvPr>
          <p:cNvSpPr>
            <a:spLocks noGrp="1" noChangeArrowheads="1"/>
          </p:cNvSpPr>
          <p:nvPr>
            <p:ph type="sldNum" sz="quarter" idx="12"/>
          </p:nvPr>
        </p:nvSpPr>
        <p:spPr>
          <a:ln/>
        </p:spPr>
        <p:txBody>
          <a:bodyPr/>
          <a:lstStyle>
            <a:lvl1pPr>
              <a:defRPr/>
            </a:lvl1pPr>
          </a:lstStyle>
          <a:p>
            <a:pPr>
              <a:defRPr/>
            </a:pPr>
            <a:fld id="{28EA0B94-CFD5-144D-91BC-DD3F1FCE84FD}" type="slidenum">
              <a:rPr lang="en-US" altLang="en-US"/>
              <a:pPr>
                <a:defRPr/>
              </a:pPr>
              <a:t>‹#›</a:t>
            </a:fld>
            <a:endParaRPr lang="en-US" altLang="en-US"/>
          </a:p>
        </p:txBody>
      </p:sp>
    </p:spTree>
    <p:extLst>
      <p:ext uri="{BB962C8B-B14F-4D97-AF65-F5344CB8AC3E}">
        <p14:creationId xmlns:p14="http://schemas.microsoft.com/office/powerpoint/2010/main" val="2996575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464624-E0DF-9244-BED0-C1F3923EA08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5">
            <a:extLst>
              <a:ext uri="{FF2B5EF4-FFF2-40B4-BE49-F238E27FC236}">
                <a16:creationId xmlns:a16="http://schemas.microsoft.com/office/drawing/2014/main" id="{BF097511-16B3-DB42-B170-841C6C4557A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4F3CD741-3026-B549-8302-2BB6F75A6CF0}"/>
              </a:ext>
            </a:extLst>
          </p:cNvPr>
          <p:cNvSpPr>
            <a:spLocks noGrp="1" noChangeArrowheads="1"/>
          </p:cNvSpPr>
          <p:nvPr>
            <p:ph type="sldNum" sz="quarter" idx="12"/>
          </p:nvPr>
        </p:nvSpPr>
        <p:spPr>
          <a:ln/>
        </p:spPr>
        <p:txBody>
          <a:bodyPr/>
          <a:lstStyle>
            <a:lvl1pPr>
              <a:defRPr/>
            </a:lvl1pPr>
          </a:lstStyle>
          <a:p>
            <a:pPr>
              <a:defRPr/>
            </a:pPr>
            <a:fld id="{8BD0383C-91F5-4B47-91D7-D416335829B6}" type="slidenum">
              <a:rPr lang="en-US" altLang="en-US"/>
              <a:pPr>
                <a:defRPr/>
              </a:pPr>
              <a:t>‹#›</a:t>
            </a:fld>
            <a:endParaRPr lang="en-US" altLang="en-US"/>
          </a:p>
        </p:txBody>
      </p:sp>
    </p:spTree>
    <p:extLst>
      <p:ext uri="{BB962C8B-B14F-4D97-AF65-F5344CB8AC3E}">
        <p14:creationId xmlns:p14="http://schemas.microsoft.com/office/powerpoint/2010/main" val="1472121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14DE28-78CD-6A40-ACC1-1D408FBFE9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5">
            <a:extLst>
              <a:ext uri="{FF2B5EF4-FFF2-40B4-BE49-F238E27FC236}">
                <a16:creationId xmlns:a16="http://schemas.microsoft.com/office/drawing/2014/main" id="{90FC1D7E-343D-3442-ADC4-30FFBBF50AB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16B9F480-F0FA-8A4C-A9D7-6DF8BE72E756}"/>
              </a:ext>
            </a:extLst>
          </p:cNvPr>
          <p:cNvSpPr>
            <a:spLocks noGrp="1" noChangeArrowheads="1"/>
          </p:cNvSpPr>
          <p:nvPr>
            <p:ph type="sldNum" sz="quarter" idx="12"/>
          </p:nvPr>
        </p:nvSpPr>
        <p:spPr>
          <a:ln/>
        </p:spPr>
        <p:txBody>
          <a:bodyPr/>
          <a:lstStyle>
            <a:lvl1pPr>
              <a:defRPr/>
            </a:lvl1pPr>
          </a:lstStyle>
          <a:p>
            <a:pPr>
              <a:defRPr/>
            </a:pPr>
            <a:fld id="{697FC9C2-AD03-5241-AF08-EAD0B0A13951}" type="slidenum">
              <a:rPr lang="en-US" altLang="en-US"/>
              <a:pPr>
                <a:defRPr/>
              </a:pPr>
              <a:t>‹#›</a:t>
            </a:fld>
            <a:endParaRPr lang="en-US" altLang="en-US"/>
          </a:p>
        </p:txBody>
      </p:sp>
    </p:spTree>
    <p:extLst>
      <p:ext uri="{BB962C8B-B14F-4D97-AF65-F5344CB8AC3E}">
        <p14:creationId xmlns:p14="http://schemas.microsoft.com/office/powerpoint/2010/main" val="17290293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AB874B-D1AE-D549-8B69-9DF109B65F0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5">
            <a:extLst>
              <a:ext uri="{FF2B5EF4-FFF2-40B4-BE49-F238E27FC236}">
                <a16:creationId xmlns:a16="http://schemas.microsoft.com/office/drawing/2014/main" id="{090096CC-B70A-BA41-8424-287D9B8B81C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E849C6FF-57CC-CC49-A60D-80DE56D2A76A}"/>
              </a:ext>
            </a:extLst>
          </p:cNvPr>
          <p:cNvSpPr>
            <a:spLocks noGrp="1" noChangeArrowheads="1"/>
          </p:cNvSpPr>
          <p:nvPr>
            <p:ph type="sldNum" sz="quarter" idx="12"/>
          </p:nvPr>
        </p:nvSpPr>
        <p:spPr>
          <a:ln/>
        </p:spPr>
        <p:txBody>
          <a:bodyPr/>
          <a:lstStyle>
            <a:lvl1pPr>
              <a:defRPr/>
            </a:lvl1pPr>
          </a:lstStyle>
          <a:p>
            <a:pPr>
              <a:defRPr/>
            </a:pPr>
            <a:fld id="{C49D12C0-620D-064E-90F4-48F166483BBD}" type="slidenum">
              <a:rPr lang="en-US" altLang="en-US"/>
              <a:pPr>
                <a:defRPr/>
              </a:pPr>
              <a:t>‹#›</a:t>
            </a:fld>
            <a:endParaRPr lang="en-US" altLang="en-US"/>
          </a:p>
        </p:txBody>
      </p:sp>
    </p:spTree>
    <p:extLst>
      <p:ext uri="{BB962C8B-B14F-4D97-AF65-F5344CB8AC3E}">
        <p14:creationId xmlns:p14="http://schemas.microsoft.com/office/powerpoint/2010/main" val="6699583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897086-848F-9040-A3AC-56877C28EF0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CE81148F-0EBE-1F43-ACAB-F838D697C0F2}"/>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BF803AFC-BA1E-6C46-999D-34BD560A9B94}"/>
              </a:ext>
            </a:extLst>
          </p:cNvPr>
          <p:cNvSpPr>
            <a:spLocks noGrp="1" noChangeArrowheads="1"/>
          </p:cNvSpPr>
          <p:nvPr>
            <p:ph type="sldNum" sz="quarter" idx="12"/>
          </p:nvPr>
        </p:nvSpPr>
        <p:spPr>
          <a:ln/>
        </p:spPr>
        <p:txBody>
          <a:bodyPr/>
          <a:lstStyle>
            <a:lvl1pPr>
              <a:defRPr/>
            </a:lvl1pPr>
          </a:lstStyle>
          <a:p>
            <a:pPr>
              <a:defRPr/>
            </a:pPr>
            <a:fld id="{2A218AF7-E1E2-0C49-A726-668BFBE53F8D}" type="slidenum">
              <a:rPr lang="en-US" altLang="en-US"/>
              <a:pPr>
                <a:defRPr/>
              </a:pPr>
              <a:t>‹#›</a:t>
            </a:fld>
            <a:endParaRPr lang="en-US" altLang="en-US"/>
          </a:p>
        </p:txBody>
      </p:sp>
    </p:spTree>
    <p:extLst>
      <p:ext uri="{BB962C8B-B14F-4D97-AF65-F5344CB8AC3E}">
        <p14:creationId xmlns:p14="http://schemas.microsoft.com/office/powerpoint/2010/main" val="25881377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6943-FF27-774C-98D3-3B0AC85E60F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1231D424-4026-2847-B2F7-A5C23F71634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2E07F04B-9E10-824E-9161-9D48BDAFFA4B}"/>
              </a:ext>
            </a:extLst>
          </p:cNvPr>
          <p:cNvSpPr>
            <a:spLocks noGrp="1" noChangeArrowheads="1"/>
          </p:cNvSpPr>
          <p:nvPr>
            <p:ph type="sldNum" sz="quarter" idx="12"/>
          </p:nvPr>
        </p:nvSpPr>
        <p:spPr>
          <a:ln/>
        </p:spPr>
        <p:txBody>
          <a:bodyPr/>
          <a:lstStyle>
            <a:lvl1pPr>
              <a:defRPr/>
            </a:lvl1pPr>
          </a:lstStyle>
          <a:p>
            <a:pPr>
              <a:defRPr/>
            </a:pPr>
            <a:fld id="{9EEF6E0A-9EBA-AD48-952E-134D09C1C2C6}" type="slidenum">
              <a:rPr lang="en-US" altLang="en-US"/>
              <a:pPr>
                <a:defRPr/>
              </a:pPr>
              <a:t>‹#›</a:t>
            </a:fld>
            <a:endParaRPr lang="en-US" altLang="en-US"/>
          </a:p>
        </p:txBody>
      </p:sp>
    </p:spTree>
    <p:extLst>
      <p:ext uri="{BB962C8B-B14F-4D97-AF65-F5344CB8AC3E}">
        <p14:creationId xmlns:p14="http://schemas.microsoft.com/office/powerpoint/2010/main" val="10329839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B18ED7-C726-7B49-A3C3-1F5155DA4228}"/>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8EC2D0-8CBA-604E-A85A-15C14E4F62FA}"/>
              </a:ext>
            </a:extLst>
          </p:cNvPr>
          <p:cNvSpPr>
            <a:spLocks noGrp="1" noChangeArrowheads="1"/>
          </p:cNvSpPr>
          <p:nvPr>
            <p:ph type="body" idx="1"/>
          </p:nvPr>
        </p:nvSpPr>
        <p:spPr bwMode="auto">
          <a:xfrm>
            <a:off x="914400" y="1676400"/>
            <a:ext cx="1036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43B891-ACAC-0A41-A02D-9760ACECDA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endParaRPr lang="fr-FR" altLang="en-US"/>
          </a:p>
        </p:txBody>
      </p:sp>
      <p:sp>
        <p:nvSpPr>
          <p:cNvPr id="1029" name="Rectangle 5">
            <a:extLst>
              <a:ext uri="{FF2B5EF4-FFF2-40B4-BE49-F238E27FC236}">
                <a16:creationId xmlns:a16="http://schemas.microsoft.com/office/drawing/2014/main" id="{C0436D1D-E25B-6942-97B7-62B6462280D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34" charset="0"/>
                <a:ea typeface="ＭＳ Ｐゴシック" pitchFamily="34" charset="-128"/>
              </a:defRPr>
            </a:lvl1pPr>
          </a:lstStyle>
          <a:p>
            <a:pPr>
              <a:defRPr/>
            </a:pPr>
            <a:endParaRPr lang="fr-FR" altLang="en-US"/>
          </a:p>
        </p:txBody>
      </p:sp>
      <p:sp>
        <p:nvSpPr>
          <p:cNvPr id="1030" name="Rectangle 6">
            <a:extLst>
              <a:ext uri="{FF2B5EF4-FFF2-40B4-BE49-F238E27FC236}">
                <a16:creationId xmlns:a16="http://schemas.microsoft.com/office/drawing/2014/main" id="{964D3D5D-FB53-384B-A4FB-AEF93E37929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atin typeface="Arial" charset="0"/>
                <a:ea typeface="ＭＳ Ｐゴシック" charset="-128"/>
              </a:defRPr>
            </a:lvl1pPr>
          </a:lstStyle>
          <a:p>
            <a:pPr>
              <a:defRPr/>
            </a:pPr>
            <a:fld id="{C512464E-5796-4D40-B091-66833CA63BBE}" type="slidenum">
              <a:rPr lang="en-US" altLang="en-US"/>
              <a:pPr>
                <a:defRPr/>
              </a:pPr>
              <a:t>‹#›</a:t>
            </a:fld>
            <a:endParaRPr lang="en-US" altLang="en-US"/>
          </a:p>
        </p:txBody>
      </p:sp>
    </p:spTree>
    <p:extLst>
      <p:ext uri="{BB962C8B-B14F-4D97-AF65-F5344CB8AC3E}">
        <p14:creationId xmlns:p14="http://schemas.microsoft.com/office/powerpoint/2010/main" val="1591100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1" r:id="rId12"/>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B18ED7-C726-7B49-A3C3-1F5155DA4228}"/>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8EC2D0-8CBA-604E-A85A-15C14E4F62FA}"/>
              </a:ext>
            </a:extLst>
          </p:cNvPr>
          <p:cNvSpPr>
            <a:spLocks noGrp="1" noChangeArrowheads="1"/>
          </p:cNvSpPr>
          <p:nvPr>
            <p:ph type="body" idx="1"/>
          </p:nvPr>
        </p:nvSpPr>
        <p:spPr bwMode="auto">
          <a:xfrm>
            <a:off x="914400" y="1676400"/>
            <a:ext cx="1036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43B891-ACAC-0A41-A02D-9760ACECDA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endParaRPr lang="fr-FR" altLang="en-US"/>
          </a:p>
        </p:txBody>
      </p:sp>
      <p:sp>
        <p:nvSpPr>
          <p:cNvPr id="1029" name="Rectangle 5">
            <a:extLst>
              <a:ext uri="{FF2B5EF4-FFF2-40B4-BE49-F238E27FC236}">
                <a16:creationId xmlns:a16="http://schemas.microsoft.com/office/drawing/2014/main" id="{C0436D1D-E25B-6942-97B7-62B6462280D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34" charset="0"/>
                <a:ea typeface="ＭＳ Ｐゴシック" pitchFamily="34" charset="-128"/>
              </a:defRPr>
            </a:lvl1pPr>
          </a:lstStyle>
          <a:p>
            <a:pPr>
              <a:defRPr/>
            </a:pPr>
            <a:endParaRPr lang="fr-FR" altLang="en-US"/>
          </a:p>
        </p:txBody>
      </p:sp>
      <p:sp>
        <p:nvSpPr>
          <p:cNvPr id="1030" name="Rectangle 6">
            <a:extLst>
              <a:ext uri="{FF2B5EF4-FFF2-40B4-BE49-F238E27FC236}">
                <a16:creationId xmlns:a16="http://schemas.microsoft.com/office/drawing/2014/main" id="{964D3D5D-FB53-384B-A4FB-AEF93E37929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atin typeface="Arial" charset="0"/>
                <a:ea typeface="ＭＳ Ｐゴシック" charset="-128"/>
              </a:defRPr>
            </a:lvl1pPr>
          </a:lstStyle>
          <a:p>
            <a:pPr>
              <a:defRPr/>
            </a:pPr>
            <a:fld id="{C512464E-5796-4D40-B091-66833CA63BBE}" type="slidenum">
              <a:rPr lang="en-US" altLang="en-US"/>
              <a:pPr>
                <a:defRPr/>
              </a:pPr>
              <a:t>‹#›</a:t>
            </a:fld>
            <a:endParaRPr lang="en-US" altLang="en-US"/>
          </a:p>
        </p:txBody>
      </p:sp>
    </p:spTree>
    <p:extLst>
      <p:ext uri="{BB962C8B-B14F-4D97-AF65-F5344CB8AC3E}">
        <p14:creationId xmlns:p14="http://schemas.microsoft.com/office/powerpoint/2010/main" val="665584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557102" y="773612"/>
            <a:ext cx="2165077" cy="124714"/>
          </a:xfrm>
          <a:prstGeom prst="rect">
            <a:avLst/>
          </a:prstGeom>
          <a:solidFill>
            <a:srgbClr val="41B7C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776197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6.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http://www.ocean-ops.org/reportcard"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hyperlink" Target="http://www.ocean-ops.org/reportcard"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B66D6B13-1436-9144-937C-6572BF00A7FC}"/>
              </a:ext>
            </a:extLst>
          </p:cNvPr>
          <p:cNvSpPr>
            <a:spLocks noGrp="1" noChangeArrowheads="1"/>
          </p:cNvSpPr>
          <p:nvPr>
            <p:ph type="subTitle" idx="1"/>
          </p:nvPr>
        </p:nvSpPr>
        <p:spPr>
          <a:xfrm>
            <a:off x="1775521" y="3902797"/>
            <a:ext cx="7992888" cy="1440160"/>
          </a:xfrm>
          <a:ln w="28575">
            <a:noFill/>
          </a:ln>
        </p:spPr>
        <p:txBody>
          <a:bodyPr/>
          <a:lstStyle/>
          <a:p>
            <a:pPr eaLnBrk="1" hangingPunct="1"/>
            <a:endParaRPr lang="en-US" altLang="en-US" sz="1800" i="1" dirty="0"/>
          </a:p>
          <a:p>
            <a:pPr eaLnBrk="1" hangingPunct="1"/>
            <a:r>
              <a:rPr lang="en-US" altLang="en-US" sz="1800" b="1" i="1" dirty="0"/>
              <a:t>A. Fischer, E. Heslop and the GOOS Team</a:t>
            </a:r>
          </a:p>
          <a:p>
            <a:pPr eaLnBrk="1" hangingPunct="1"/>
            <a:r>
              <a:rPr lang="en-US" altLang="en-US" sz="1600" i="1" dirty="0"/>
              <a:t>Director, GOOS Office</a:t>
            </a:r>
          </a:p>
          <a:p>
            <a:pPr eaLnBrk="1" hangingPunct="1"/>
            <a:r>
              <a:rPr lang="en-US" altLang="en-US" sz="1600" i="1" dirty="0"/>
              <a:t>DBCP PI-5, 27 May 2021</a:t>
            </a:r>
          </a:p>
          <a:p>
            <a:pPr eaLnBrk="1" hangingPunct="1"/>
            <a:endParaRPr lang="en-US" altLang="en-US" sz="1800" i="1" dirty="0"/>
          </a:p>
        </p:txBody>
      </p:sp>
      <p:sp>
        <p:nvSpPr>
          <p:cNvPr id="15363" name="Rectangle 2">
            <a:extLst>
              <a:ext uri="{FF2B5EF4-FFF2-40B4-BE49-F238E27FC236}">
                <a16:creationId xmlns:a16="http://schemas.microsoft.com/office/drawing/2014/main" id="{2E096F77-3E8C-7F42-9282-1A8756134FDB}"/>
              </a:ext>
            </a:extLst>
          </p:cNvPr>
          <p:cNvSpPr>
            <a:spLocks noChangeArrowheads="1"/>
          </p:cNvSpPr>
          <p:nvPr/>
        </p:nvSpPr>
        <p:spPr bwMode="auto">
          <a:xfrm>
            <a:off x="6600826" y="333376"/>
            <a:ext cx="3311525" cy="5746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5364" name="TextBox 1">
            <a:extLst>
              <a:ext uri="{FF2B5EF4-FFF2-40B4-BE49-F238E27FC236}">
                <a16:creationId xmlns:a16="http://schemas.microsoft.com/office/drawing/2014/main" id="{2EB6EA3B-0085-084F-87DD-09EA725857D1}"/>
              </a:ext>
            </a:extLst>
          </p:cNvPr>
          <p:cNvSpPr txBox="1">
            <a:spLocks noChangeArrowheads="1"/>
          </p:cNvSpPr>
          <p:nvPr/>
        </p:nvSpPr>
        <p:spPr bwMode="auto">
          <a:xfrm>
            <a:off x="6600056" y="406405"/>
            <a:ext cx="466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Global Ocean Observing System</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fr-FR" sz="18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www.goosocean.org</a:t>
            </a:r>
            <a:endParaRPr kumimoji="0" lang="en-US" altLang="fr-FR" sz="1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5365" name="Title 3">
            <a:extLst>
              <a:ext uri="{FF2B5EF4-FFF2-40B4-BE49-F238E27FC236}">
                <a16:creationId xmlns:a16="http://schemas.microsoft.com/office/drawing/2014/main" id="{62F764C6-93A7-224D-B3D4-4F8A03E9BD11}"/>
              </a:ext>
            </a:extLst>
          </p:cNvPr>
          <p:cNvSpPr>
            <a:spLocks noGrp="1" noChangeArrowheads="1"/>
          </p:cNvSpPr>
          <p:nvPr>
            <p:ph type="ctrTitle"/>
          </p:nvPr>
        </p:nvSpPr>
        <p:spPr>
          <a:xfrm>
            <a:off x="1991544" y="1700808"/>
            <a:ext cx="7776864" cy="2016224"/>
          </a:xfrm>
        </p:spPr>
        <p:txBody>
          <a:bodyPr/>
          <a:lstStyle/>
          <a:p>
            <a:pPr algn="ctr"/>
            <a:r>
              <a:rPr lang="en-US" altLang="fr-FR" sz="3200" dirty="0"/>
              <a:t>GOOS today,</a:t>
            </a:r>
            <a:br>
              <a:rPr lang="en-US" altLang="fr-FR" sz="3200" dirty="0"/>
            </a:br>
            <a:r>
              <a:rPr lang="en-US" altLang="fr-FR" sz="3200" dirty="0"/>
              <a:t>GOOS at the heart of the Ocean Decade</a:t>
            </a:r>
            <a:endParaRPr lang="en-US" altLang="fr-FR" sz="3200" b="1" dirty="0"/>
          </a:p>
        </p:txBody>
      </p:sp>
      <p:sp>
        <p:nvSpPr>
          <p:cNvPr id="2" name="Rectangle 1">
            <a:extLst>
              <a:ext uri="{FF2B5EF4-FFF2-40B4-BE49-F238E27FC236}">
                <a16:creationId xmlns:a16="http://schemas.microsoft.com/office/drawing/2014/main" id="{9B806912-27FD-984D-93B4-A77691F77D90}"/>
              </a:ext>
            </a:extLst>
          </p:cNvPr>
          <p:cNvSpPr/>
          <p:nvPr/>
        </p:nvSpPr>
        <p:spPr bwMode="auto">
          <a:xfrm>
            <a:off x="3863976" y="6092826"/>
            <a:ext cx="4392613" cy="765175"/>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 charset="0"/>
              <a:ea typeface="ＭＳ Ｐゴシック" pitchFamily="-1" charset="-128"/>
            </a:endParaRPr>
          </a:p>
        </p:txBody>
      </p:sp>
      <p:pic>
        <p:nvPicPr>
          <p:cNvPr id="15367" name="Picture 3">
            <a:extLst>
              <a:ext uri="{FF2B5EF4-FFF2-40B4-BE49-F238E27FC236}">
                <a16:creationId xmlns:a16="http://schemas.microsoft.com/office/drawing/2014/main" id="{9E183756-6BC5-0A43-B6ED-9CBA2FA34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38" y="6021389"/>
            <a:ext cx="4660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7200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rge background image placeholder">
            <a:extLst>
              <a:ext uri="{FF2B5EF4-FFF2-40B4-BE49-F238E27FC236}">
                <a16:creationId xmlns:a16="http://schemas.microsoft.com/office/drawing/2014/main" id="{786A19C6-E002-4933-863A-594D051F37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127121" y="-30723"/>
            <a:ext cx="12502001" cy="6888723"/>
          </a:xfr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a:xfrm>
            <a:off x="276392" y="446939"/>
            <a:ext cx="1155366" cy="2576090"/>
          </a:xfrm>
        </p:spPr>
        <p:txBody>
          <a:bodyPr/>
          <a:lstStyle/>
          <a:p>
            <a:r>
              <a:rPr lang="en-US" dirty="0">
                <a:solidFill>
                  <a:schemeClr val="accent1">
                    <a:lumMod val="60000"/>
                    <a:lumOff val="40000"/>
                  </a:schemeClr>
                </a:solidFill>
              </a:rPr>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5303912" y="891550"/>
            <a:ext cx="6392012" cy="4985980"/>
          </a:xfrm>
          <a:solidFill>
            <a:schemeClr val="tx1">
              <a:alpha val="71000"/>
            </a:schemeClr>
          </a:solidFill>
        </p:spPr>
        <p:txBody>
          <a:bodyPr/>
          <a:lstStyle/>
          <a:p>
            <a:pPr algn="ctr"/>
            <a:r>
              <a:rPr lang="en-GB" sz="3200" i="1" dirty="0">
                <a:solidFill>
                  <a:schemeClr val="accent3">
                    <a:lumMod val="75000"/>
                    <a:lumOff val="25000"/>
                  </a:schemeClr>
                </a:solidFill>
                <a:latin typeface="Roboto Medium" panose="02000000000000000000" pitchFamily="2" charset="0"/>
                <a:ea typeface="Roboto Medium" panose="02000000000000000000" pitchFamily="2" charset="0"/>
              </a:rPr>
              <a:t>Vision</a:t>
            </a:r>
          </a:p>
          <a:p>
            <a:pPr algn="ctr"/>
            <a:r>
              <a:rPr lang="en-GB" sz="2800" i="1" dirty="0">
                <a:latin typeface="Roboto Light" panose="02000000000000000000" pitchFamily="2" charset="0"/>
                <a:ea typeface="Roboto Light" panose="02000000000000000000" pitchFamily="2" charset="0"/>
              </a:rPr>
              <a:t>The science we need for </a:t>
            </a:r>
            <a:br>
              <a:rPr lang="en-GB" sz="2800" i="1" dirty="0">
                <a:latin typeface="Roboto Light" panose="02000000000000000000" pitchFamily="2" charset="0"/>
                <a:ea typeface="Roboto Light" panose="02000000000000000000" pitchFamily="2" charset="0"/>
              </a:rPr>
            </a:br>
            <a:r>
              <a:rPr lang="en-GB" sz="2800" i="1" dirty="0">
                <a:latin typeface="Roboto Light" panose="02000000000000000000" pitchFamily="2" charset="0"/>
                <a:ea typeface="Roboto Light" panose="02000000000000000000" pitchFamily="2" charset="0"/>
              </a:rPr>
              <a:t>the ocean we want</a:t>
            </a:r>
          </a:p>
          <a:p>
            <a:pPr algn="ctr"/>
            <a:endParaRPr lang="en-GB" sz="3200" i="1" dirty="0">
              <a:latin typeface="Roboto Medium" panose="02000000000000000000" pitchFamily="2" charset="0"/>
              <a:ea typeface="Roboto Medium" panose="02000000000000000000" pitchFamily="2" charset="0"/>
            </a:endParaRPr>
          </a:p>
          <a:p>
            <a:pPr algn="ctr"/>
            <a:r>
              <a:rPr lang="en-GB" sz="3200" i="1" dirty="0">
                <a:solidFill>
                  <a:schemeClr val="accent3">
                    <a:lumMod val="75000"/>
                    <a:lumOff val="25000"/>
                  </a:schemeClr>
                </a:solidFill>
                <a:latin typeface="Roboto Medium" panose="02000000000000000000" pitchFamily="2" charset="0"/>
                <a:ea typeface="Roboto Medium" panose="02000000000000000000" pitchFamily="2" charset="0"/>
              </a:rPr>
              <a:t>Mission</a:t>
            </a:r>
          </a:p>
          <a:p>
            <a:pPr algn="ctr"/>
            <a:r>
              <a:rPr lang="en-GB" sz="2800" i="1" dirty="0">
                <a:latin typeface="Roboto Light" panose="02000000000000000000" pitchFamily="2" charset="0"/>
                <a:ea typeface="Roboto Light" panose="02000000000000000000" pitchFamily="2" charset="0"/>
              </a:rPr>
              <a:t>Transformative ocean science solutions for sustainable development, connecting people and our ocean </a:t>
            </a: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ＭＳ Ｐゴシック"/>
              <a:cs typeface="+mn-cs"/>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78048C4E-7BD1-46A5-B2F2-6AD408DAAD47}" type="slidenum">
              <a:rPr kumimoji="0" lang="en-US" sz="1000" b="1" i="0" u="none" strike="noStrike" kern="1200" cap="none" spc="0" normalizeH="0" baseline="0" noProof="0" smtClean="0">
                <a:ln>
                  <a:noFill/>
                </a:ln>
                <a:solidFill>
                  <a:prstClr val="white"/>
                </a:solidFill>
                <a:effectLst/>
                <a:uLnTx/>
                <a:uFillTx/>
                <a:latin typeface="Century Gothic"/>
                <a:ea typeface="ＭＳ Ｐゴシック"/>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10</a:t>
            </a:fld>
            <a:endParaRPr kumimoji="0" lang="en-US" sz="1000" b="1" i="0" u="none" strike="noStrike" kern="1200" cap="none" spc="0" normalizeH="0" baseline="0" noProof="0" dirty="0">
              <a:ln>
                <a:noFill/>
              </a:ln>
              <a:solidFill>
                <a:prstClr val="white"/>
              </a:solidFill>
              <a:effectLst/>
              <a:uLnTx/>
              <a:uFillTx/>
              <a:latin typeface="Century Gothic"/>
              <a:ea typeface="ＭＳ Ｐゴシック"/>
              <a:cs typeface="+mn-cs"/>
            </a:endParaRPr>
          </a:p>
        </p:txBody>
      </p:sp>
      <p:sp>
        <p:nvSpPr>
          <p:cNvPr id="2" name="Rectangle 1">
            <a:extLst>
              <a:ext uri="{FF2B5EF4-FFF2-40B4-BE49-F238E27FC236}">
                <a16:creationId xmlns:a16="http://schemas.microsoft.com/office/drawing/2014/main" id="{F04CBEFB-8090-CA43-B5D5-4C562C350E1D}"/>
              </a:ext>
            </a:extLst>
          </p:cNvPr>
          <p:cNvSpPr>
            <a:spLocks noChangeArrowheads="1"/>
          </p:cNvSpPr>
          <p:nvPr/>
        </p:nvSpPr>
        <p:spPr bwMode="auto">
          <a:xfrm>
            <a:off x="-35851" y="-4741387"/>
            <a:ext cx="3803483" cy="832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a:ln>
                  <a:noFill/>
                </a:ln>
                <a:solidFill>
                  <a:srgbClr val="0C5E70"/>
                </a:solidFill>
                <a:effectLst/>
                <a:uLnTx/>
                <a:uFillTx/>
                <a:latin typeface="Arial" panose="020B0604020202020204" pitchFamily="34" charset="0"/>
                <a:ea typeface="ＭＳ Ｐゴシック" panose="020B0600070205080204" pitchFamily="34" charset="-128"/>
              </a:rPr>
              <a:t>Visual identity guidelines* </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385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1026" name="Picture 2" descr="page1image5980896">
            <a:extLst>
              <a:ext uri="{FF2B5EF4-FFF2-40B4-BE49-F238E27FC236}">
                <a16:creationId xmlns:a16="http://schemas.microsoft.com/office/drawing/2014/main" id="{B5DBA9F7-F724-854A-A3F8-370AC3CF7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76" y="911413"/>
            <a:ext cx="3565256" cy="267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4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291" y="249383"/>
            <a:ext cx="8885382"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a:ea typeface="+mn-ea"/>
                <a:cs typeface="+mn-cs"/>
                <a:sym typeface="Roboto"/>
              </a:rPr>
              <a:t>Overview of Submissions Received</a:t>
            </a:r>
            <a:endParaRPr kumimoji="0" lang="fr-FR" sz="2800" b="0" i="0" u="none" strike="noStrike" kern="1200" cap="none" spc="0" normalizeH="0" baseline="0" noProof="0" dirty="0">
              <a:ln>
                <a:noFill/>
              </a:ln>
              <a:solidFill>
                <a:srgbClr val="002060"/>
              </a:solidFill>
              <a:effectLst/>
              <a:uLnTx/>
              <a:uFillTx/>
              <a:latin typeface="Roboto"/>
              <a:ea typeface="+mn-ea"/>
              <a:cs typeface="+mn-cs"/>
              <a:sym typeface="Roboto"/>
            </a:endParaRPr>
          </a:p>
        </p:txBody>
      </p:sp>
      <p:sp>
        <p:nvSpPr>
          <p:cNvPr id="4" name="TextBox 3"/>
          <p:cNvSpPr txBox="1"/>
          <p:nvPr/>
        </p:nvSpPr>
        <p:spPr>
          <a:xfrm>
            <a:off x="492991" y="1143946"/>
            <a:ext cx="6178738" cy="2593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a:ea typeface="+mn-ea"/>
                <a:cs typeface="Arial" panose="020B0604020202020204" pitchFamily="34" charset="0"/>
                <a:sym typeface="Roboto"/>
              </a:rPr>
              <a:t>214 program submissions and 27 contribution submissions: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Roboto"/>
                <a:ea typeface="+mn-ea"/>
                <a:cs typeface="Arial" panose="020B0604020202020204" pitchFamily="34" charset="0"/>
                <a:sym typeface="Roboto"/>
              </a:rPr>
              <a:t>Very robust and detailed submissions - high understanding of, and alignment with, Decade priorities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Roboto"/>
                <a:ea typeface="+mn-ea"/>
                <a:cs typeface="Arial" panose="020B0604020202020204" pitchFamily="34" charset="0"/>
                <a:sym typeface="Roboto"/>
              </a:rPr>
              <a:t>Diversity of proponents and themes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Roboto"/>
                <a:ea typeface="+mn-ea"/>
                <a:cs typeface="Arial" panose="020B0604020202020204" pitchFamily="34" charset="0"/>
                <a:sym typeface="Roboto"/>
              </a:rPr>
              <a:t>Wide diversity in scale of initiatives being proposed </a:t>
            </a:r>
          </a:p>
        </p:txBody>
      </p:sp>
      <p:graphicFrame>
        <p:nvGraphicFramePr>
          <p:cNvPr id="5" name="Chart 4"/>
          <p:cNvGraphicFramePr>
            <a:graphicFrameLocks/>
          </p:cNvGraphicFramePr>
          <p:nvPr/>
        </p:nvGraphicFramePr>
        <p:xfrm>
          <a:off x="6659029" y="833847"/>
          <a:ext cx="5394425" cy="37635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nvGraphicFramePr>
        <p:xfrm>
          <a:off x="834738" y="3981088"/>
          <a:ext cx="7661562" cy="287691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108A6D7-499F-C241-9451-6D42DE469723}"/>
              </a:ext>
            </a:extLst>
          </p:cNvPr>
          <p:cNvPicPr>
            <a:picLocks noChangeAspect="1"/>
          </p:cNvPicPr>
          <p:nvPr/>
        </p:nvPicPr>
        <p:blipFill>
          <a:blip r:embed="rId4"/>
          <a:stretch>
            <a:fillRect/>
          </a:stretch>
        </p:blipFill>
        <p:spPr>
          <a:xfrm>
            <a:off x="10397120" y="5573664"/>
            <a:ext cx="1794880" cy="1284336"/>
          </a:xfrm>
          <a:prstGeom prst="rect">
            <a:avLst/>
          </a:prstGeom>
        </p:spPr>
      </p:pic>
      <p:sp>
        <p:nvSpPr>
          <p:cNvPr id="9" name="TextBox 8">
            <a:extLst>
              <a:ext uri="{FF2B5EF4-FFF2-40B4-BE49-F238E27FC236}">
                <a16:creationId xmlns:a16="http://schemas.microsoft.com/office/drawing/2014/main" id="{8D3A2C13-6726-194B-9BA2-DEDF261E1466}"/>
              </a:ext>
            </a:extLst>
          </p:cNvPr>
          <p:cNvSpPr txBox="1"/>
          <p:nvPr/>
        </p:nvSpPr>
        <p:spPr>
          <a:xfrm>
            <a:off x="5572820" y="6559987"/>
            <a:ext cx="5677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OBS</a:t>
            </a:r>
          </a:p>
        </p:txBody>
      </p:sp>
    </p:spTree>
    <p:extLst>
      <p:ext uri="{BB962C8B-B14F-4D97-AF65-F5344CB8AC3E}">
        <p14:creationId xmlns:p14="http://schemas.microsoft.com/office/powerpoint/2010/main" val="232979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02395-0B25-7549-95F7-43C0011F1593}"/>
              </a:ext>
            </a:extLst>
          </p:cNvPr>
          <p:cNvSpPr>
            <a:spLocks noGrp="1"/>
          </p:cNvSpPr>
          <p:nvPr>
            <p:ph idx="1"/>
          </p:nvPr>
        </p:nvSpPr>
        <p:spPr>
          <a:xfrm>
            <a:off x="1086909" y="4068577"/>
            <a:ext cx="3616713" cy="3127952"/>
          </a:xfrm>
        </p:spPr>
        <p:txBody>
          <a:bodyPr/>
          <a:lstStyle/>
          <a:p>
            <a:pPr marL="0" lvl="0" indent="0" eaLnBrk="1" fontAlgn="auto" hangingPunct="1">
              <a:spcBef>
                <a:spcPts val="1400"/>
              </a:spcBef>
              <a:spcAft>
                <a:spcPts val="1200"/>
              </a:spcAft>
              <a:buNone/>
            </a:pPr>
            <a:r>
              <a:rPr lang="en-FR" kern="12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Observing Together</a:t>
            </a:r>
          </a:p>
          <a:p>
            <a:pPr marL="0" indent="0">
              <a:lnSpc>
                <a:spcPct val="115000"/>
              </a:lnSpc>
              <a:spcAft>
                <a:spcPts val="0"/>
              </a:spcAft>
              <a:buNone/>
            </a:pPr>
            <a:r>
              <a:rPr lang="en-US" sz="1400" dirty="0">
                <a:solidFill>
                  <a:srgbClr val="0070C0"/>
                </a:solidFill>
                <a:latin typeface="Roboto Light" panose="02000000000000000000" pitchFamily="2" charset="0"/>
                <a:ea typeface="Roboto Light" panose="02000000000000000000" pitchFamily="2" charset="0"/>
              </a:rPr>
              <a:t>Transforming ocean data access and availability by connecting ocean observers and the communities they serve through enhanced support to both new and existing community-scale projects.</a:t>
            </a:r>
          </a:p>
          <a:p>
            <a:pPr marL="0" indent="0">
              <a:lnSpc>
                <a:spcPct val="115000"/>
              </a:lnSpc>
              <a:spcAft>
                <a:spcPts val="0"/>
              </a:spcAft>
              <a:buNone/>
            </a:pPr>
            <a:r>
              <a:rPr lang="en-GB" sz="1400" dirty="0">
                <a:solidFill>
                  <a:schemeClr val="bg2"/>
                </a:solidFill>
                <a:latin typeface="Roboto Light" panose="02000000000000000000" pitchFamily="2" charset="0"/>
                <a:ea typeface="Roboto Light" panose="02000000000000000000" pitchFamily="2" charset="0"/>
              </a:rPr>
              <a:t>leads: Kim Currie and Molly Powers</a:t>
            </a:r>
          </a:p>
        </p:txBody>
      </p:sp>
      <p:sp>
        <p:nvSpPr>
          <p:cNvPr id="9" name="Content Placeholder 2">
            <a:extLst>
              <a:ext uri="{FF2B5EF4-FFF2-40B4-BE49-F238E27FC236}">
                <a16:creationId xmlns:a16="http://schemas.microsoft.com/office/drawing/2014/main" id="{9AF1B5A2-25D6-2E44-872B-A1B75DEFBC43}"/>
              </a:ext>
            </a:extLst>
          </p:cNvPr>
          <p:cNvSpPr txBox="1">
            <a:spLocks/>
          </p:cNvSpPr>
          <p:nvPr/>
        </p:nvSpPr>
        <p:spPr bwMode="auto">
          <a:xfrm>
            <a:off x="1017502" y="1456391"/>
            <a:ext cx="3606327" cy="256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spcBef>
                <a:spcPts val="1400"/>
              </a:spcBef>
              <a:spcAft>
                <a:spcPts val="1200"/>
              </a:spcAft>
              <a:buNone/>
            </a:pPr>
            <a:r>
              <a:rPr lang="en-FR"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Ocean Observing Co-Design</a:t>
            </a: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US" sz="1400" u="none" strike="noStrike" kern="1200" cap="none" spc="0" normalizeH="0" baseline="0" noProof="0" dirty="0">
                <a:ln>
                  <a:noFill/>
                </a:ln>
                <a:solidFill>
                  <a:srgbClr val="002060"/>
                </a:solidFill>
                <a:effectLst/>
                <a:uLnTx/>
                <a:uFillTx/>
                <a:latin typeface="Roboto Light" panose="02000000000000000000" pitchFamily="2" charset="0"/>
                <a:ea typeface="Roboto Light" panose="02000000000000000000" pitchFamily="2" charset="0"/>
              </a:rPr>
              <a:t>Building the process, infrastructure and tools for co-design, creating an international capacity to evolve a truly integrated ocean observing system, matching agile observing and modelling capability with requirements.</a:t>
            </a: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leads: Sabrina </a:t>
            </a:r>
            <a:r>
              <a:rPr kumimoji="0" lang="en-GB" sz="1400" u="none" strike="noStrike" kern="0" cap="none" spc="0" normalizeH="0" baseline="0" noProof="0" dirty="0" err="1">
                <a:ln>
                  <a:noFill/>
                </a:ln>
                <a:solidFill>
                  <a:srgbClr val="808080"/>
                </a:solidFill>
                <a:effectLst/>
                <a:uLnTx/>
                <a:uFillTx/>
                <a:latin typeface="Roboto Light" panose="02000000000000000000" pitchFamily="2" charset="0"/>
                <a:ea typeface="Roboto Light" panose="02000000000000000000" pitchFamily="2" charset="0"/>
              </a:rPr>
              <a:t>Speich</a:t>
            </a: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 David Legler,</a:t>
            </a: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	 Emma Heslop</a:t>
            </a:r>
          </a:p>
        </p:txBody>
      </p:sp>
      <p:sp>
        <p:nvSpPr>
          <p:cNvPr id="10" name="Content Placeholder 2">
            <a:extLst>
              <a:ext uri="{FF2B5EF4-FFF2-40B4-BE49-F238E27FC236}">
                <a16:creationId xmlns:a16="http://schemas.microsoft.com/office/drawing/2014/main" id="{E5DDA7EF-45A0-1846-AA1C-EACBFE110281}"/>
              </a:ext>
            </a:extLst>
          </p:cNvPr>
          <p:cNvSpPr txBox="1">
            <a:spLocks/>
          </p:cNvSpPr>
          <p:nvPr/>
        </p:nvSpPr>
        <p:spPr bwMode="auto">
          <a:xfrm>
            <a:off x="8480502" y="2412353"/>
            <a:ext cx="2559205" cy="31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lnSpc>
                <a:spcPct val="115000"/>
              </a:lnSpc>
              <a:spcAft>
                <a:spcPts val="0"/>
              </a:spcAft>
              <a:buNone/>
            </a:pPr>
            <a:r>
              <a:rPr lang="en-FR"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CoastPredict</a:t>
            </a:r>
            <a:endParaRPr lang="en-FR" sz="1800" dirty="0">
              <a:solidFill>
                <a:srgbClr val="223D7D"/>
              </a:solidFill>
              <a:latin typeface="Barlow Semi Condensed SemiBold" pitchFamily="2" charset="77"/>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ct val="20000"/>
              </a:spcBef>
              <a:spcAft>
                <a:spcPts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GB" sz="1400" u="none" strike="noStrike" kern="0" cap="none" spc="0" normalizeH="0" baseline="0" noProof="0" dirty="0">
                <a:ln>
                  <a:noFill/>
                </a:ln>
                <a:solidFill>
                  <a:srgbClr val="008F00"/>
                </a:solidFill>
                <a:effectLst/>
                <a:uLnTx/>
                <a:uFillTx/>
                <a:latin typeface="Roboto Light" panose="02000000000000000000" pitchFamily="2" charset="0"/>
                <a:ea typeface="Roboto Light" panose="02000000000000000000" pitchFamily="2" charset="0"/>
              </a:rPr>
              <a:t>Redefining the concept of the global coastal ocean, transforming the science of observing and predicting the coast.</a:t>
            </a: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leads: Nadia Pinardi, </a:t>
            </a:r>
            <a:r>
              <a:rPr kumimoji="0" lang="en-GB" sz="1400" u="none" strike="noStrike" kern="0" cap="none" spc="0" normalizeH="0" baseline="0" noProof="0" dirty="0" err="1">
                <a:ln>
                  <a:noFill/>
                </a:ln>
                <a:solidFill>
                  <a:srgbClr val="808080"/>
                </a:solidFill>
                <a:effectLst/>
                <a:uLnTx/>
                <a:uFillTx/>
                <a:latin typeface="Roboto Light" panose="02000000000000000000" pitchFamily="2" charset="0"/>
                <a:ea typeface="Roboto Light" panose="02000000000000000000" pitchFamily="2" charset="0"/>
              </a:rPr>
              <a:t>Villy</a:t>
            </a: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 </a:t>
            </a:r>
            <a:r>
              <a:rPr kumimoji="0" lang="en-GB" sz="1400" u="none" strike="noStrike" kern="0" cap="none" spc="0" normalizeH="0" baseline="0" noProof="0" dirty="0" err="1">
                <a:ln>
                  <a:noFill/>
                </a:ln>
                <a:solidFill>
                  <a:srgbClr val="808080"/>
                </a:solidFill>
                <a:effectLst/>
                <a:uLnTx/>
                <a:uFillTx/>
                <a:latin typeface="Roboto Light" panose="02000000000000000000" pitchFamily="2" charset="0"/>
                <a:ea typeface="Roboto Light" panose="02000000000000000000" pitchFamily="2" charset="0"/>
              </a:rPr>
              <a:t>Kourafalou</a:t>
            </a:r>
            <a:r>
              <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rPr>
              <a:t>, Joaquín </a:t>
            </a:r>
            <a:r>
              <a:rPr kumimoji="0" lang="en-GB" sz="1400" u="none" strike="noStrike" kern="0" cap="none" spc="0" normalizeH="0" baseline="0" noProof="0" dirty="0" err="1">
                <a:ln>
                  <a:noFill/>
                </a:ln>
                <a:solidFill>
                  <a:srgbClr val="808080"/>
                </a:solidFill>
                <a:effectLst/>
                <a:uLnTx/>
                <a:uFillTx/>
                <a:latin typeface="Roboto Light" panose="02000000000000000000" pitchFamily="2" charset="0"/>
                <a:ea typeface="Roboto Light" panose="02000000000000000000" pitchFamily="2" charset="0"/>
              </a:rPr>
              <a:t>Tintoré</a:t>
            </a:r>
            <a:endPar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endParaRPr>
          </a:p>
          <a:p>
            <a:pPr marL="0" marR="0" lvl="0" indent="0" algn="l" defTabSz="914400" rtl="0" eaLnBrk="0" fontAlgn="base" latinLnBrk="0" hangingPunct="0">
              <a:lnSpc>
                <a:spcPct val="115000"/>
              </a:lnSpc>
              <a:spcBef>
                <a:spcPct val="20000"/>
              </a:spcBef>
              <a:spcAft>
                <a:spcPts val="0"/>
              </a:spcAft>
              <a:buClrTx/>
              <a:buSzTx/>
              <a:buFontTx/>
              <a:buNone/>
              <a:tabLst/>
              <a:defRPr/>
            </a:pPr>
            <a:r>
              <a:rPr kumimoji="0" lang="en-GB" sz="1400" u="none" strike="noStrike" kern="0" cap="none" spc="0" normalizeH="0" baseline="0" noProof="0" dirty="0" err="1">
                <a:ln>
                  <a:noFill/>
                </a:ln>
                <a:solidFill>
                  <a:srgbClr val="808080"/>
                </a:solidFill>
                <a:effectLst/>
                <a:uLnTx/>
                <a:uFillTx/>
                <a:latin typeface="Roboto Light" panose="02000000000000000000" pitchFamily="2" charset="0"/>
                <a:ea typeface="Roboto Light" panose="02000000000000000000" pitchFamily="2" charset="0"/>
              </a:rPr>
              <a:t>coastpredict.org</a:t>
            </a:r>
            <a:endParaRPr kumimoji="0" lang="en-GB" sz="1400" u="none" strike="noStrike" kern="0" cap="none" spc="0" normalizeH="0" baseline="0" noProof="0" dirty="0">
              <a:ln>
                <a:noFill/>
              </a:ln>
              <a:solidFill>
                <a:srgbClr val="808080"/>
              </a:solidFill>
              <a:effectLst/>
              <a:uLnTx/>
              <a:uFillTx/>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50C4ABD2-A616-E84E-8B6B-1F73E2E43381}"/>
              </a:ext>
            </a:extLst>
          </p:cNvPr>
          <p:cNvPicPr>
            <a:picLocks noChangeAspect="1"/>
          </p:cNvPicPr>
          <p:nvPr/>
        </p:nvPicPr>
        <p:blipFill>
          <a:blip r:embed="rId3"/>
          <a:srcRect/>
          <a:stretch/>
        </p:blipFill>
        <p:spPr>
          <a:xfrm>
            <a:off x="4704202" y="1700770"/>
            <a:ext cx="3615554" cy="3974097"/>
          </a:xfrm>
          <a:prstGeom prst="rect">
            <a:avLst/>
          </a:prstGeom>
        </p:spPr>
      </p:pic>
      <p:pic>
        <p:nvPicPr>
          <p:cNvPr id="15" name="Picture 14">
            <a:extLst>
              <a:ext uri="{FF2B5EF4-FFF2-40B4-BE49-F238E27FC236}">
                <a16:creationId xmlns:a16="http://schemas.microsoft.com/office/drawing/2014/main" id="{AB8EDF56-4546-2542-BE15-90F7CEA9ECBE}"/>
              </a:ext>
            </a:extLst>
          </p:cNvPr>
          <p:cNvPicPr>
            <a:picLocks noChangeAspect="1"/>
          </p:cNvPicPr>
          <p:nvPr/>
        </p:nvPicPr>
        <p:blipFill>
          <a:blip r:embed="rId4"/>
          <a:stretch>
            <a:fillRect/>
          </a:stretch>
        </p:blipFill>
        <p:spPr>
          <a:xfrm>
            <a:off x="6829341" y="699398"/>
            <a:ext cx="4454687" cy="641475"/>
          </a:xfrm>
          <a:prstGeom prst="rect">
            <a:avLst/>
          </a:prstGeom>
        </p:spPr>
      </p:pic>
    </p:spTree>
    <p:extLst>
      <p:ext uri="{BB962C8B-B14F-4D97-AF65-F5344CB8AC3E}">
        <p14:creationId xmlns:p14="http://schemas.microsoft.com/office/powerpoint/2010/main" val="31820262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2452254"/>
            <a:ext cx="9343869" cy="3423937"/>
          </a:xfrm>
        </p:spPr>
        <p:txBody>
          <a:bodyPr/>
          <a:lstStyle/>
          <a:p>
            <a:pPr marL="0" marR="956945" indent="0">
              <a:spcBef>
                <a:spcPts val="1400"/>
              </a:spcBef>
              <a:spcAft>
                <a:spcPts val="1200"/>
              </a:spcAft>
              <a:buNone/>
            </a:pPr>
            <a:r>
              <a:rPr lang="en-US"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Transforming our ocean observing system assessment and design process</a:t>
            </a:r>
            <a:r>
              <a:rPr lang="en-FR"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a:t>
            </a:r>
            <a:endParaRPr lang="en-US" sz="2000" dirty="0">
              <a:latin typeface="Barlow Semi Condensed SemiBold" pitchFamily="2" charset="77"/>
            </a:endParaRPr>
          </a:p>
          <a:p>
            <a:pPr marL="0" indent="0">
              <a:buNone/>
            </a:pPr>
            <a:r>
              <a:rPr lang="en-US" sz="1600" dirty="0">
                <a:latin typeface="Roboto Light" panose="02000000000000000000" pitchFamily="2" charset="0"/>
                <a:ea typeface="Roboto Light" panose="02000000000000000000" pitchFamily="2" charset="0"/>
              </a:rPr>
              <a:t>Ocean Observing Co-Design will create a system co-designed with observing, modelling and key user stakeholders that will evolve ocean observing.</a:t>
            </a:r>
          </a:p>
          <a:p>
            <a:pPr marL="0" indent="0">
              <a:buNone/>
            </a:pPr>
            <a:endParaRPr lang="en-US" sz="1600" dirty="0">
              <a:latin typeface="Roboto Light" panose="02000000000000000000" pitchFamily="2" charset="0"/>
              <a:ea typeface="Roboto Light" panose="02000000000000000000" pitchFamily="2" charset="0"/>
            </a:endParaRPr>
          </a:p>
          <a:p>
            <a:pPr mar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challenge</a:t>
            </a:r>
          </a:p>
          <a:p>
            <a:pPr marL="0" indent="0">
              <a:buNone/>
            </a:pPr>
            <a:r>
              <a:rPr lang="en-US" sz="1600" dirty="0">
                <a:latin typeface="Roboto Light" panose="02000000000000000000" pitchFamily="2" charset="0"/>
                <a:ea typeface="Roboto Light" panose="02000000000000000000" pitchFamily="2" charset="0"/>
                <a:cs typeface="Times New Roman (Body CS)"/>
              </a:rPr>
              <a:t>Achieving the aims of the Ocean Decade demands readily available, fit for purpose ocean information. But much of the current ocean observing system has been built focusing on scientific and technical capability and attempting to join </a:t>
            </a:r>
            <a:r>
              <a:rPr lang="en-US" sz="1600" dirty="0" err="1">
                <a:latin typeface="Roboto Light" panose="02000000000000000000" pitchFamily="2" charset="0"/>
                <a:ea typeface="Roboto Light" panose="02000000000000000000" pitchFamily="2" charset="0"/>
                <a:cs typeface="Times New Roman (Body CS)"/>
              </a:rPr>
              <a:t>programmes</a:t>
            </a:r>
            <a:r>
              <a:rPr lang="en-US" sz="1600" dirty="0">
                <a:latin typeface="Roboto Light" panose="02000000000000000000" pitchFamily="2" charset="0"/>
                <a:ea typeface="Roboto Light" panose="02000000000000000000" pitchFamily="2" charset="0"/>
                <a:cs typeface="Times New Roman (Body CS)"/>
              </a:rPr>
              <a:t> together. Rather than setting priorities based on what will give the most benefit for cost, scientists have been encouraged to compete with each other</a:t>
            </a:r>
            <a:r>
              <a:rPr lang="en-FR" sz="1600" dirty="0">
                <a:latin typeface="Roboto Light" panose="02000000000000000000" pitchFamily="2" charset="0"/>
                <a:ea typeface="Roboto Light" panose="02000000000000000000" pitchFamily="2" charset="0"/>
              </a:rPr>
              <a:t>.</a:t>
            </a:r>
          </a:p>
          <a:p>
            <a:pPr marL="0" indent="0">
              <a:buNone/>
            </a:pPr>
            <a:endParaRPr lang="en-US" sz="1800" dirty="0">
              <a:latin typeface="Roboto Medium" panose="02000000000000000000" pitchFamily="2" charset="0"/>
              <a:ea typeface="Roboto Medium" panose="02000000000000000000" pitchFamily="2" charset="0"/>
            </a:endParaRPr>
          </a:p>
        </p:txBody>
      </p:sp>
      <p:pic>
        <p:nvPicPr>
          <p:cNvPr id="8" name="Picture 7">
            <a:extLst>
              <a:ext uri="{FF2B5EF4-FFF2-40B4-BE49-F238E27FC236}">
                <a16:creationId xmlns:a16="http://schemas.microsoft.com/office/drawing/2014/main" id="{D1A5A324-9B52-A140-ADF1-CE6D6B6E0C0E}"/>
              </a:ext>
            </a:extLst>
          </p:cNvPr>
          <p:cNvPicPr>
            <a:picLocks noChangeAspect="1"/>
          </p:cNvPicPr>
          <p:nvPr/>
        </p:nvPicPr>
        <p:blipFill>
          <a:blip r:embed="rId3"/>
          <a:srcRect/>
          <a:stretch/>
        </p:blipFill>
        <p:spPr>
          <a:xfrm>
            <a:off x="374753" y="545682"/>
            <a:ext cx="7020371" cy="863392"/>
          </a:xfrm>
          <a:prstGeom prst="rect">
            <a:avLst/>
          </a:prstGeom>
        </p:spPr>
      </p:pic>
    </p:spTree>
    <p:extLst>
      <p:ext uri="{BB962C8B-B14F-4D97-AF65-F5344CB8AC3E}">
        <p14:creationId xmlns:p14="http://schemas.microsoft.com/office/powerpoint/2010/main" val="11256821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1981202"/>
            <a:ext cx="9343869" cy="4723193"/>
          </a:xfrm>
        </p:spPr>
        <p:txBody>
          <a:bodyPr/>
          <a:lstStyle/>
          <a:p>
            <a:pPr marL="0" lv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answer</a:t>
            </a:r>
          </a:p>
          <a:p>
            <a:pPr marL="0" lvl="0" indent="0">
              <a:buNone/>
            </a:pPr>
            <a:r>
              <a:rPr lang="en-US" sz="1600" dirty="0">
                <a:solidFill>
                  <a:srgbClr val="000000"/>
                </a:solidFill>
                <a:latin typeface="Roboto Light" panose="02000000000000000000" pitchFamily="2" charset="0"/>
                <a:ea typeface="Roboto Light" panose="02000000000000000000" pitchFamily="2" charset="0"/>
                <a:cs typeface="Times New Roman (Body CS)"/>
              </a:rPr>
              <a:t>Together, we will build the process, infrastructure and tools for ocean observing co-design necessary to support the Ocean Decade</a:t>
            </a:r>
            <a:r>
              <a:rPr lang="en-FR" sz="1600" dirty="0">
                <a:solidFill>
                  <a:srgbClr val="000000"/>
                </a:solidFill>
                <a:latin typeface="Roboto Light" panose="02000000000000000000" pitchFamily="2" charset="0"/>
                <a:ea typeface="Roboto Light" panose="02000000000000000000" pitchFamily="2" charset="0"/>
                <a:cs typeface="Times New Roman (Body CS)"/>
              </a:rPr>
              <a:t>.</a:t>
            </a:r>
            <a:r>
              <a:rPr lang="en-FR" sz="1600" dirty="0">
                <a:solidFill>
                  <a:srgbClr val="000000"/>
                </a:solidFill>
                <a:latin typeface="Roboto Light" panose="02000000000000000000" pitchFamily="2" charset="0"/>
                <a:ea typeface="Roboto Light" panose="02000000000000000000" pitchFamily="2" charset="0"/>
              </a:rPr>
              <a:t> </a:t>
            </a:r>
          </a:p>
          <a:p>
            <a:pPr marL="0" lv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Objectives of Ocean Observing Co-Design</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Integrate observing and modelling to support a sustainable ocean and society in ways that are measurably better </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Make ocean observing and information appreciably more impactful through transformative co-design with the modelling community and key user stakeholders </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Establish the international capacity and modular infrastructure to co-design and regularly evaluate the observing system </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Entrain new observing and information technology across all elements of the programme. </a:t>
            </a:r>
          </a:p>
          <a:p>
            <a:pPr marL="0" indent="0">
              <a:buNone/>
            </a:pPr>
            <a:br>
              <a:rPr lang="en-US" sz="1800" dirty="0">
                <a:latin typeface="Roboto Medium" panose="02000000000000000000" pitchFamily="2" charset="0"/>
                <a:ea typeface="Roboto Medium" panose="02000000000000000000" pitchFamily="2" charset="0"/>
              </a:rPr>
            </a:br>
            <a:r>
              <a:rPr lang="en-FR" sz="2000" dirty="0">
                <a:solidFill>
                  <a:srgbClr val="223D7D"/>
                </a:solidFill>
                <a:latin typeface="Barlow Semi Condensed SemiBold" pitchFamily="2" charset="77"/>
                <a:ea typeface="Roboto Medium" panose="02000000000000000000" pitchFamily="2" charset="0"/>
                <a:cs typeface="Times New Roman" panose="02020603050405020304" pitchFamily="18" charset="0"/>
              </a:rPr>
              <a:t>Design and implementation through exemplars</a:t>
            </a:r>
            <a:endParaRPr lang="en-FR" sz="1800" dirty="0">
              <a:solidFill>
                <a:srgbClr val="223D7D"/>
              </a:solidFill>
              <a:latin typeface="Barlow Semi Condensed SemiBold" pitchFamily="2" charset="77"/>
              <a:ea typeface="Times New Roman" panose="02020603050405020304" pitchFamily="18" charset="0"/>
              <a:cs typeface="Times New Roman" panose="02020603050405020304" pitchFamily="18" charset="0"/>
            </a:endParaRPr>
          </a:p>
          <a:p>
            <a:pPr marL="0" indent="0">
              <a:buNone/>
            </a:pPr>
            <a:endParaRPr lang="en-US" sz="1800" dirty="0">
              <a:latin typeface="Roboto Medium" panose="02000000000000000000" pitchFamily="2" charset="0"/>
              <a:ea typeface="Roboto Medium" panose="02000000000000000000" pitchFamily="2" charset="0"/>
            </a:endParaRPr>
          </a:p>
        </p:txBody>
      </p:sp>
      <p:pic>
        <p:nvPicPr>
          <p:cNvPr id="8" name="Picture 7">
            <a:extLst>
              <a:ext uri="{FF2B5EF4-FFF2-40B4-BE49-F238E27FC236}">
                <a16:creationId xmlns:a16="http://schemas.microsoft.com/office/drawing/2014/main" id="{D1A5A324-9B52-A140-ADF1-CE6D6B6E0C0E}"/>
              </a:ext>
            </a:extLst>
          </p:cNvPr>
          <p:cNvPicPr>
            <a:picLocks noChangeAspect="1"/>
          </p:cNvPicPr>
          <p:nvPr/>
        </p:nvPicPr>
        <p:blipFill>
          <a:blip r:embed="rId3"/>
          <a:srcRect/>
          <a:stretch/>
        </p:blipFill>
        <p:spPr>
          <a:xfrm>
            <a:off x="374753" y="545682"/>
            <a:ext cx="7020371" cy="863392"/>
          </a:xfrm>
          <a:prstGeom prst="rect">
            <a:avLst/>
          </a:prstGeom>
        </p:spPr>
      </p:pic>
    </p:spTree>
    <p:extLst>
      <p:ext uri="{BB962C8B-B14F-4D97-AF65-F5344CB8AC3E}">
        <p14:creationId xmlns:p14="http://schemas.microsoft.com/office/powerpoint/2010/main" val="107003528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2452254"/>
            <a:ext cx="9343869" cy="3678768"/>
          </a:xfrm>
        </p:spPr>
        <p:txBody>
          <a:bodyPr/>
          <a:lstStyle/>
          <a:p>
            <a:pPr marL="0" marR="956945" indent="0">
              <a:spcBef>
                <a:spcPts val="1400"/>
              </a:spcBef>
              <a:spcAft>
                <a:spcPts val="1200"/>
              </a:spcAft>
              <a:buNone/>
            </a:pPr>
            <a:r>
              <a:rPr lang="en-US" sz="2000" dirty="0" err="1">
                <a:solidFill>
                  <a:srgbClr val="184596"/>
                </a:solidFill>
                <a:latin typeface="Barlow Semi Condensed SemiBold" pitchFamily="2" charset="77"/>
                <a:ea typeface="Times New Roman" panose="02020603050405020304" pitchFamily="18" charset="0"/>
                <a:cs typeface="Times New Roman" panose="02020603050405020304" pitchFamily="18" charset="0"/>
              </a:rPr>
              <a:t>Revolutionising</a:t>
            </a:r>
            <a:r>
              <a:rPr lang="en-US"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 Global Coastal Ocean observation and forecasting and offering open and free access to coastal information</a:t>
            </a:r>
            <a:r>
              <a:rPr lang="en-FR"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a:t>
            </a:r>
            <a:endParaRPr lang="en-US" sz="2000" dirty="0">
              <a:latin typeface="Barlow Semi Condensed SemiBold" pitchFamily="2" charset="77"/>
            </a:endParaRPr>
          </a:p>
          <a:p>
            <a:pPr marL="0" indent="0">
              <a:buNone/>
            </a:pPr>
            <a:r>
              <a:rPr lang="en-US" sz="1600" dirty="0">
                <a:latin typeface="Roboto Light" panose="02000000000000000000" pitchFamily="2" charset="0"/>
                <a:ea typeface="Roboto Light" panose="02000000000000000000" pitchFamily="2" charset="0"/>
              </a:rPr>
              <a:t>CoastPredict will redefine the science of observing and predicting the Global Coastal Ocean.</a:t>
            </a:r>
          </a:p>
          <a:p>
            <a:pPr marL="0" indent="0">
              <a:buNone/>
            </a:pPr>
            <a:endParaRPr lang="en-US" sz="1600" dirty="0">
              <a:latin typeface="Roboto Light" panose="02000000000000000000" pitchFamily="2" charset="0"/>
              <a:ea typeface="Roboto Light" panose="02000000000000000000" pitchFamily="2" charset="0"/>
            </a:endParaRPr>
          </a:p>
          <a:p>
            <a:pPr mar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challenge</a:t>
            </a:r>
          </a:p>
          <a:p>
            <a:pPr marL="0" indent="0">
              <a:buNone/>
            </a:pPr>
            <a:r>
              <a:rPr lang="en-US" sz="1600" dirty="0">
                <a:latin typeface="Roboto Light" panose="02000000000000000000" pitchFamily="2" charset="0"/>
                <a:ea typeface="Roboto Light" panose="02000000000000000000" pitchFamily="2" charset="0"/>
                <a:cs typeface="Times New Roman (Body CS)"/>
              </a:rPr>
              <a:t>Reducing risks and improving lives requires us to understand the coastal natural system as well as respond to ways in which climate change is affecting coastal populations.</a:t>
            </a:r>
          </a:p>
          <a:p>
            <a:pPr marL="0" indent="0">
              <a:buNone/>
            </a:pPr>
            <a:br>
              <a:rPr lang="en-US" sz="1600" dirty="0">
                <a:latin typeface="Roboto Light" panose="02000000000000000000" pitchFamily="2" charset="0"/>
                <a:ea typeface="Roboto Light" panose="02000000000000000000" pitchFamily="2" charset="0"/>
                <a:cs typeface="Times New Roman (Body CS)"/>
              </a:rPr>
            </a:br>
            <a:r>
              <a:rPr lang="en-US" sz="1600" dirty="0">
                <a:latin typeface="Roboto Light" panose="02000000000000000000" pitchFamily="2" charset="0"/>
                <a:ea typeface="Roboto Light" panose="02000000000000000000" pitchFamily="2" charset="0"/>
                <a:cs typeface="Times New Roman (Body CS)"/>
              </a:rPr>
              <a:t>With increasing coastal </a:t>
            </a:r>
            <a:r>
              <a:rPr lang="en-US" sz="1600" dirty="0" err="1">
                <a:latin typeface="Roboto Light" panose="02000000000000000000" pitchFamily="2" charset="0"/>
                <a:ea typeface="Roboto Light" panose="02000000000000000000" pitchFamily="2" charset="0"/>
                <a:cs typeface="Times New Roman (Body CS)"/>
              </a:rPr>
              <a:t>urbanisation</a:t>
            </a:r>
            <a:r>
              <a:rPr lang="en-US" sz="1600" dirty="0">
                <a:latin typeface="Roboto Light" panose="02000000000000000000" pitchFamily="2" charset="0"/>
                <a:ea typeface="Roboto Light" panose="02000000000000000000" pitchFamily="2" charset="0"/>
                <a:cs typeface="Times New Roman (Body CS)"/>
              </a:rPr>
              <a:t>, cities and megacities, there is greater need for advanced monitoring and predictions of extreme events such as flooding as well as pollution, habitat health and other hazards</a:t>
            </a:r>
            <a:r>
              <a:rPr lang="en-FR" sz="1600" dirty="0">
                <a:latin typeface="Roboto Light" panose="02000000000000000000" pitchFamily="2" charset="0"/>
                <a:ea typeface="Roboto Light" panose="02000000000000000000" pitchFamily="2" charset="0"/>
              </a:rPr>
              <a:t>.</a:t>
            </a:r>
          </a:p>
          <a:p>
            <a:pPr marL="0" indent="0">
              <a:buNone/>
            </a:pPr>
            <a:endParaRPr lang="en-US" sz="1800" dirty="0">
              <a:latin typeface="Roboto Medium" panose="02000000000000000000" pitchFamily="2" charset="0"/>
              <a:ea typeface="Roboto Medium" panose="02000000000000000000" pitchFamily="2" charset="0"/>
            </a:endParaRPr>
          </a:p>
        </p:txBody>
      </p:sp>
      <p:pic>
        <p:nvPicPr>
          <p:cNvPr id="8" name="Picture 7">
            <a:extLst>
              <a:ext uri="{FF2B5EF4-FFF2-40B4-BE49-F238E27FC236}">
                <a16:creationId xmlns:a16="http://schemas.microsoft.com/office/drawing/2014/main" id="{D1A5A324-9B52-A140-ADF1-CE6D6B6E0C0E}"/>
              </a:ext>
            </a:extLst>
          </p:cNvPr>
          <p:cNvPicPr>
            <a:picLocks noChangeAspect="1"/>
          </p:cNvPicPr>
          <p:nvPr/>
        </p:nvPicPr>
        <p:blipFill>
          <a:blip r:embed="rId3"/>
          <a:srcRect/>
          <a:stretch/>
        </p:blipFill>
        <p:spPr>
          <a:xfrm>
            <a:off x="654413" y="545682"/>
            <a:ext cx="6461050" cy="863392"/>
          </a:xfrm>
          <a:prstGeom prst="rect">
            <a:avLst/>
          </a:prstGeom>
        </p:spPr>
      </p:pic>
    </p:spTree>
    <p:extLst>
      <p:ext uri="{BB962C8B-B14F-4D97-AF65-F5344CB8AC3E}">
        <p14:creationId xmlns:p14="http://schemas.microsoft.com/office/powerpoint/2010/main" val="31580960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1981202"/>
            <a:ext cx="9343869" cy="4723193"/>
          </a:xfrm>
        </p:spPr>
        <p:txBody>
          <a:bodyPr/>
          <a:lstStyle/>
          <a:p>
            <a:pPr marL="0" lv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answer</a:t>
            </a:r>
          </a:p>
          <a:p>
            <a:pPr marL="0" lvl="0" indent="0">
              <a:buNone/>
            </a:pPr>
            <a:r>
              <a:rPr lang="en-US" sz="1600" dirty="0">
                <a:solidFill>
                  <a:srgbClr val="000000"/>
                </a:solidFill>
                <a:latin typeface="Roboto Light" panose="02000000000000000000" pitchFamily="2" charset="0"/>
                <a:ea typeface="Roboto Light" panose="02000000000000000000" pitchFamily="2" charset="0"/>
                <a:cs typeface="Times New Roman (Body CS)"/>
              </a:rPr>
              <a:t>CoastPredict is a co-designed transformative response to science and societal needs. It is the result of significant input from young scientists, GOOS and global bodies active in international data modelling and best practice systems. </a:t>
            </a:r>
          </a:p>
          <a:p>
            <a:pPr marL="0" lvl="0" indent="0">
              <a:buNone/>
            </a:pPr>
            <a:endParaRPr lang="en-US" sz="1600" dirty="0">
              <a:solidFill>
                <a:srgbClr val="000000"/>
              </a:solidFill>
              <a:latin typeface="Roboto Light" panose="02000000000000000000" pitchFamily="2" charset="0"/>
              <a:ea typeface="Roboto Light" panose="02000000000000000000" pitchFamily="2" charset="0"/>
              <a:cs typeface="Times New Roman (Body CS)"/>
            </a:endParaRPr>
          </a:p>
          <a:p>
            <a:pPr marL="0" lvl="0" indent="0">
              <a:buNone/>
            </a:pPr>
            <a:r>
              <a:rPr lang="en-US" sz="1600" dirty="0">
                <a:solidFill>
                  <a:srgbClr val="000000"/>
                </a:solidFill>
                <a:latin typeface="Roboto Light" panose="02000000000000000000" pitchFamily="2" charset="0"/>
                <a:ea typeface="Roboto Light" panose="02000000000000000000" pitchFamily="2" charset="0"/>
                <a:cs typeface="Times New Roman (Body CS)"/>
              </a:rPr>
              <a:t>The Global Coastal Ocean concept at the </a:t>
            </a:r>
            <a:r>
              <a:rPr lang="en-US" sz="1600" dirty="0" err="1">
                <a:solidFill>
                  <a:srgbClr val="000000"/>
                </a:solidFill>
                <a:latin typeface="Roboto Light" panose="02000000000000000000" pitchFamily="2" charset="0"/>
                <a:ea typeface="Roboto Light" panose="02000000000000000000" pitchFamily="2" charset="0"/>
                <a:cs typeface="Times New Roman (Body CS)"/>
              </a:rPr>
              <a:t>centre</a:t>
            </a:r>
            <a:r>
              <a:rPr lang="en-US" sz="1600" dirty="0">
                <a:solidFill>
                  <a:srgbClr val="000000"/>
                </a:solidFill>
                <a:latin typeface="Roboto Light" panose="02000000000000000000" pitchFamily="2" charset="0"/>
                <a:ea typeface="Roboto Light" panose="02000000000000000000" pitchFamily="2" charset="0"/>
                <a:cs typeface="Times New Roman (Body CS)"/>
              </a:rPr>
              <a:t> of CoastPredict considers all coastal ocean regions as an interface area. Atmosphere, land, ice, hydrology, coastal ecosystems, open ocean and humans interact on a multiplicity of space and time scales that need to be resolved with proper scientific methods and consideration of uncertainties. </a:t>
            </a:r>
          </a:p>
          <a:p>
            <a:pPr marL="0" lvl="0" indent="0">
              <a:buNone/>
            </a:pPr>
            <a:endParaRPr lang="en-US" sz="1600" dirty="0">
              <a:solidFill>
                <a:srgbClr val="000000"/>
              </a:solidFill>
              <a:latin typeface="Roboto Light" panose="02000000000000000000" pitchFamily="2" charset="0"/>
              <a:ea typeface="Roboto Light" panose="02000000000000000000" pitchFamily="2" charset="0"/>
              <a:cs typeface="Times New Roman (Body CS)"/>
            </a:endParaRPr>
          </a:p>
          <a:p>
            <a:pPr marL="0" lvl="0" indent="0">
              <a:buNone/>
            </a:pPr>
            <a:r>
              <a:rPr lang="en-US" sz="1600" dirty="0">
                <a:solidFill>
                  <a:srgbClr val="000000"/>
                </a:solidFill>
                <a:latin typeface="Roboto Light" panose="02000000000000000000" pitchFamily="2" charset="0"/>
                <a:ea typeface="Roboto Light" panose="02000000000000000000" pitchFamily="2" charset="0"/>
                <a:cs typeface="Times New Roman (Body CS)"/>
              </a:rPr>
              <a:t>A coastal focus will engage island nations and indigenous or local people, inspire early career ocean professionals and be embraced by the general public</a:t>
            </a:r>
            <a:r>
              <a:rPr lang="en-FR" sz="1600" dirty="0">
                <a:solidFill>
                  <a:srgbClr val="000000"/>
                </a:solidFill>
                <a:latin typeface="Roboto Light" panose="02000000000000000000" pitchFamily="2" charset="0"/>
                <a:ea typeface="Roboto Light" panose="02000000000000000000" pitchFamily="2" charset="0"/>
                <a:cs typeface="Times New Roman (Body CS)"/>
              </a:rPr>
              <a:t>.</a:t>
            </a:r>
            <a:r>
              <a:rPr lang="en-FR" sz="1600" dirty="0">
                <a:solidFill>
                  <a:srgbClr val="000000"/>
                </a:solidFill>
                <a:latin typeface="Roboto Light" panose="02000000000000000000" pitchFamily="2" charset="0"/>
                <a:ea typeface="Roboto Light" panose="02000000000000000000" pitchFamily="2" charset="0"/>
              </a:rPr>
              <a:t> </a:t>
            </a:r>
          </a:p>
        </p:txBody>
      </p:sp>
      <p:pic>
        <p:nvPicPr>
          <p:cNvPr id="5" name="Picture 4">
            <a:extLst>
              <a:ext uri="{FF2B5EF4-FFF2-40B4-BE49-F238E27FC236}">
                <a16:creationId xmlns:a16="http://schemas.microsoft.com/office/drawing/2014/main" id="{464E0CB3-AF4F-9A42-85AE-26F14CF8E31C}"/>
              </a:ext>
            </a:extLst>
          </p:cNvPr>
          <p:cNvPicPr>
            <a:picLocks noChangeAspect="1"/>
          </p:cNvPicPr>
          <p:nvPr/>
        </p:nvPicPr>
        <p:blipFill>
          <a:blip r:embed="rId3"/>
          <a:srcRect/>
          <a:stretch/>
        </p:blipFill>
        <p:spPr>
          <a:xfrm>
            <a:off x="654413" y="545682"/>
            <a:ext cx="6461050" cy="863392"/>
          </a:xfrm>
          <a:prstGeom prst="rect">
            <a:avLst/>
          </a:prstGeom>
        </p:spPr>
      </p:pic>
    </p:spTree>
    <p:extLst>
      <p:ext uri="{BB962C8B-B14F-4D97-AF65-F5344CB8AC3E}">
        <p14:creationId xmlns:p14="http://schemas.microsoft.com/office/powerpoint/2010/main" val="38297570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2452254"/>
            <a:ext cx="9343869" cy="3423937"/>
          </a:xfrm>
        </p:spPr>
        <p:txBody>
          <a:bodyPr/>
          <a:lstStyle/>
          <a:p>
            <a:pPr marL="0" marR="956945" indent="0">
              <a:spcBef>
                <a:spcPts val="1400"/>
              </a:spcBef>
              <a:spcAft>
                <a:spcPts val="1200"/>
              </a:spcAft>
              <a:buNone/>
            </a:pPr>
            <a:r>
              <a:rPr lang="en-US"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Supporting the Decade of Ocean Science for Sustainable Development by connecting ocean observers and the communities they serve</a:t>
            </a:r>
            <a:r>
              <a:rPr lang="en-FR" sz="2000" dirty="0">
                <a:solidFill>
                  <a:srgbClr val="184596"/>
                </a:solidFill>
                <a:latin typeface="Barlow Semi Condensed SemiBold" pitchFamily="2" charset="77"/>
                <a:ea typeface="Times New Roman" panose="02020603050405020304" pitchFamily="18" charset="0"/>
                <a:cs typeface="Times New Roman" panose="02020603050405020304" pitchFamily="18" charset="0"/>
              </a:rPr>
              <a:t>.</a:t>
            </a:r>
            <a:endParaRPr lang="en-US" sz="2000" dirty="0">
              <a:latin typeface="Barlow Semi Condensed SemiBold" pitchFamily="2" charset="77"/>
            </a:endParaRPr>
          </a:p>
          <a:p>
            <a:pPr marL="0" indent="0">
              <a:buNone/>
            </a:pPr>
            <a:r>
              <a:rPr lang="en-US" sz="1600" dirty="0">
                <a:latin typeface="Roboto Light" panose="02000000000000000000" pitchFamily="2" charset="0"/>
                <a:ea typeface="Roboto Light" panose="02000000000000000000" pitchFamily="2" charset="0"/>
              </a:rPr>
              <a:t>Observing Together will transform ocean data access and availability by connecting ocean observers and the communities they serve through enhanced support to both new and existing community-scale projects.</a:t>
            </a:r>
          </a:p>
          <a:p>
            <a:pPr marL="0" indent="0">
              <a:buNone/>
            </a:pPr>
            <a:endParaRPr lang="en-US" sz="1600" dirty="0">
              <a:latin typeface="Roboto Light" panose="02000000000000000000" pitchFamily="2" charset="0"/>
              <a:ea typeface="Roboto Light" panose="02000000000000000000" pitchFamily="2" charset="0"/>
            </a:endParaRPr>
          </a:p>
          <a:p>
            <a:pPr mar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challenge</a:t>
            </a:r>
          </a:p>
          <a:p>
            <a:pPr marL="0" indent="0">
              <a:buNone/>
            </a:pPr>
            <a:r>
              <a:rPr lang="en-US" sz="1600" dirty="0">
                <a:latin typeface="Roboto Light" panose="02000000000000000000" pitchFamily="2" charset="0"/>
                <a:ea typeface="Roboto Light" panose="02000000000000000000" pitchFamily="2" charset="0"/>
                <a:cs typeface="Times New Roman (Body CS)"/>
              </a:rPr>
              <a:t>Today, many communities around the world are unable to access ocean data in a way that is truly useful and enables them to make informed decisions. They often struggle to see the value of investing in ocean observation</a:t>
            </a:r>
            <a:r>
              <a:rPr lang="en-FR" sz="1600" dirty="0">
                <a:latin typeface="Roboto Light" panose="02000000000000000000" pitchFamily="2" charset="0"/>
                <a:ea typeface="Roboto Light" panose="02000000000000000000" pitchFamily="2" charset="0"/>
              </a:rPr>
              <a:t>.</a:t>
            </a:r>
          </a:p>
          <a:p>
            <a:pPr marL="0" indent="0">
              <a:buNone/>
            </a:pPr>
            <a:endParaRPr lang="en-US" sz="1800" dirty="0">
              <a:latin typeface="Roboto Medium" panose="02000000000000000000" pitchFamily="2" charset="0"/>
              <a:ea typeface="Roboto Medium" panose="02000000000000000000" pitchFamily="2" charset="0"/>
            </a:endParaRPr>
          </a:p>
        </p:txBody>
      </p:sp>
      <p:pic>
        <p:nvPicPr>
          <p:cNvPr id="5" name="Picture 4">
            <a:extLst>
              <a:ext uri="{FF2B5EF4-FFF2-40B4-BE49-F238E27FC236}">
                <a16:creationId xmlns:a16="http://schemas.microsoft.com/office/drawing/2014/main" id="{188C46E1-165D-7C48-90C3-15C82ABD340E}"/>
              </a:ext>
            </a:extLst>
          </p:cNvPr>
          <p:cNvPicPr>
            <a:picLocks noChangeAspect="1"/>
          </p:cNvPicPr>
          <p:nvPr/>
        </p:nvPicPr>
        <p:blipFill>
          <a:blip r:embed="rId3"/>
          <a:srcRect/>
          <a:stretch/>
        </p:blipFill>
        <p:spPr>
          <a:xfrm>
            <a:off x="489280" y="545682"/>
            <a:ext cx="6351053" cy="863392"/>
          </a:xfrm>
          <a:prstGeom prst="rect">
            <a:avLst/>
          </a:prstGeom>
        </p:spPr>
      </p:pic>
    </p:spTree>
    <p:extLst>
      <p:ext uri="{BB962C8B-B14F-4D97-AF65-F5344CB8AC3E}">
        <p14:creationId xmlns:p14="http://schemas.microsoft.com/office/powerpoint/2010/main" val="15480722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A92-7A6B-A347-B9C3-7C2DF77AA087}"/>
              </a:ext>
            </a:extLst>
          </p:cNvPr>
          <p:cNvSpPr/>
          <p:nvPr/>
        </p:nvSpPr>
        <p:spPr bwMode="auto">
          <a:xfrm>
            <a:off x="0" y="6131022"/>
            <a:ext cx="1379095" cy="573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Content Placeholder 5">
            <a:extLst>
              <a:ext uri="{FF2B5EF4-FFF2-40B4-BE49-F238E27FC236}">
                <a16:creationId xmlns:a16="http://schemas.microsoft.com/office/drawing/2014/main" id="{3ACF749F-32A1-CD48-BCD6-F2EC9ABB3733}"/>
              </a:ext>
            </a:extLst>
          </p:cNvPr>
          <p:cNvSpPr>
            <a:spLocks noGrp="1"/>
          </p:cNvSpPr>
          <p:nvPr>
            <p:ph idx="1"/>
          </p:nvPr>
        </p:nvSpPr>
        <p:spPr>
          <a:xfrm>
            <a:off x="1933730" y="1778003"/>
            <a:ext cx="9343869" cy="4723193"/>
          </a:xfrm>
        </p:spPr>
        <p:txBody>
          <a:bodyPr/>
          <a:lstStyle/>
          <a:p>
            <a:pPr marL="0" lv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The answer</a:t>
            </a:r>
          </a:p>
          <a:p>
            <a:pPr marL="0" indent="0">
              <a:buNone/>
            </a:pPr>
            <a:r>
              <a:rPr lang="en-US" sz="1600" dirty="0">
                <a:solidFill>
                  <a:srgbClr val="000000"/>
                </a:solidFill>
                <a:latin typeface="Roboto Light" panose="02000000000000000000" pitchFamily="2" charset="0"/>
                <a:ea typeface="Roboto Light" panose="02000000000000000000" pitchFamily="2" charset="0"/>
                <a:cs typeface="Times New Roman (Body CS)"/>
              </a:rPr>
              <a:t>Observing Together aims to transform ocean data access and availability by connecting ocean observers and the communities they serve, through enhanced support to both new and existing community-scale projects</a:t>
            </a:r>
            <a:r>
              <a:rPr lang="en-FR" sz="1600" dirty="0">
                <a:solidFill>
                  <a:srgbClr val="000000"/>
                </a:solidFill>
                <a:latin typeface="Roboto Light" panose="02000000000000000000" pitchFamily="2" charset="0"/>
                <a:ea typeface="Roboto Light" panose="02000000000000000000" pitchFamily="2" charset="0"/>
                <a:cs typeface="Times New Roman (Body CS)"/>
              </a:rPr>
              <a:t>.</a:t>
            </a:r>
            <a:r>
              <a:rPr lang="en-FR" sz="1600" dirty="0">
                <a:solidFill>
                  <a:srgbClr val="000000"/>
                </a:solidFill>
                <a:latin typeface="Roboto Light" panose="02000000000000000000" pitchFamily="2" charset="0"/>
                <a:ea typeface="Roboto Light" panose="02000000000000000000" pitchFamily="2" charset="0"/>
              </a:rPr>
              <a:t> </a:t>
            </a:r>
          </a:p>
          <a:p>
            <a:pPr marL="0" lvl="0" indent="0">
              <a:spcBef>
                <a:spcPts val="1400"/>
              </a:spcBef>
              <a:spcAft>
                <a:spcPts val="1200"/>
              </a:spcAft>
              <a:buNone/>
            </a:pPr>
            <a:r>
              <a:rPr lang="en-FR" sz="2000" dirty="0">
                <a:solidFill>
                  <a:srgbClr val="223D7D"/>
                </a:solidFill>
                <a:latin typeface="Barlow Semi Condensed SemiBold" pitchFamily="2" charset="77"/>
                <a:ea typeface="Times New Roman" panose="02020603050405020304" pitchFamily="18" charset="0"/>
                <a:cs typeface="Times New Roman" panose="02020603050405020304" pitchFamily="18" charset="0"/>
              </a:rPr>
              <a:t>Objectives of Observing Together</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Equitable and practical access to ocean observations enabled by engagement and co-design with local observation and stakeholder communities.</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A truly Global Ocean Observing System that makes a greater number of global and local observations available, integrated, interoperable and comparable.</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Strengthened connections, mutual understanding, and improved knowledge sharing between ocean observers and the stakeholder communities they serve, globally and locally. </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Increased evidence that ocean observations are applied to solve problems and inform decision-making at community, national, regional, and global levels.</a:t>
            </a:r>
          </a:p>
          <a:p>
            <a:pPr marL="342900" indent="-342900">
              <a:buFont typeface="+mj-lt"/>
              <a:buAutoNum type="arabicPeriod"/>
            </a:pPr>
            <a:r>
              <a:rPr lang="en-US" sz="1600" dirty="0">
                <a:latin typeface="Roboto Light" panose="02000000000000000000" pitchFamily="2" charset="0"/>
                <a:ea typeface="Roboto Light" panose="02000000000000000000" pitchFamily="2" charset="0"/>
              </a:rPr>
              <a:t>Efficient design and use of ocean observations to </a:t>
            </a:r>
            <a:r>
              <a:rPr lang="en-US" sz="1600" dirty="0" err="1">
                <a:latin typeface="Roboto Light" panose="02000000000000000000" pitchFamily="2" charset="0"/>
                <a:ea typeface="Roboto Light" panose="02000000000000000000" pitchFamily="2" charset="0"/>
              </a:rPr>
              <a:t>maximise</a:t>
            </a:r>
            <a:r>
              <a:rPr lang="en-US" sz="1600" dirty="0">
                <a:latin typeface="Roboto Light" panose="02000000000000000000" pitchFamily="2" charset="0"/>
                <a:ea typeface="Roboto Light" panose="02000000000000000000" pitchFamily="2" charset="0"/>
              </a:rPr>
              <a:t> return on investment.</a:t>
            </a:r>
          </a:p>
          <a:p>
            <a:pPr marL="0" indent="0">
              <a:buNone/>
            </a:pPr>
            <a:r>
              <a:rPr lang="en-FR" sz="2000" dirty="0">
                <a:solidFill>
                  <a:srgbClr val="223D7D"/>
                </a:solidFill>
                <a:latin typeface="Barlow Semi Condensed SemiBold" pitchFamily="2" charset="77"/>
                <a:ea typeface="Roboto Medium" panose="02000000000000000000" pitchFamily="2" charset="0"/>
                <a:cs typeface="Times New Roman" panose="02020603050405020304" pitchFamily="18" charset="0"/>
              </a:rPr>
              <a:t>Design and implementation through community scale-projects</a:t>
            </a:r>
            <a:endParaRPr lang="en-FR" sz="1800" dirty="0">
              <a:solidFill>
                <a:srgbClr val="223D7D"/>
              </a:solidFill>
              <a:latin typeface="Barlow Semi Condensed SemiBold" pitchFamily="2" charset="77"/>
              <a:ea typeface="Times New Roman" panose="02020603050405020304" pitchFamily="18" charset="0"/>
              <a:cs typeface="Times New Roman" panose="02020603050405020304" pitchFamily="18" charset="0"/>
            </a:endParaRPr>
          </a:p>
          <a:p>
            <a:pPr marL="0" indent="0">
              <a:buNone/>
            </a:pPr>
            <a:endParaRPr lang="en-US" sz="1800" dirty="0">
              <a:latin typeface="Roboto Medium" panose="02000000000000000000" pitchFamily="2" charset="0"/>
              <a:ea typeface="Roboto Medium" panose="02000000000000000000" pitchFamily="2" charset="0"/>
            </a:endParaRPr>
          </a:p>
        </p:txBody>
      </p:sp>
      <p:pic>
        <p:nvPicPr>
          <p:cNvPr id="8" name="Picture 7">
            <a:extLst>
              <a:ext uri="{FF2B5EF4-FFF2-40B4-BE49-F238E27FC236}">
                <a16:creationId xmlns:a16="http://schemas.microsoft.com/office/drawing/2014/main" id="{D1A5A324-9B52-A140-ADF1-CE6D6B6E0C0E}"/>
              </a:ext>
            </a:extLst>
          </p:cNvPr>
          <p:cNvPicPr>
            <a:picLocks noChangeAspect="1"/>
          </p:cNvPicPr>
          <p:nvPr/>
        </p:nvPicPr>
        <p:blipFill>
          <a:blip r:embed="rId3"/>
          <a:srcRect/>
          <a:stretch/>
        </p:blipFill>
        <p:spPr>
          <a:xfrm>
            <a:off x="489280" y="545682"/>
            <a:ext cx="6351053" cy="863392"/>
          </a:xfrm>
          <a:prstGeom prst="rect">
            <a:avLst/>
          </a:prstGeom>
        </p:spPr>
      </p:pic>
    </p:spTree>
    <p:extLst>
      <p:ext uri="{BB962C8B-B14F-4D97-AF65-F5344CB8AC3E}">
        <p14:creationId xmlns:p14="http://schemas.microsoft.com/office/powerpoint/2010/main" val="17416755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9379-D85B-EB46-A4E4-20941BEA9A7F}"/>
              </a:ext>
            </a:extLst>
          </p:cNvPr>
          <p:cNvSpPr>
            <a:spLocks noGrp="1"/>
          </p:cNvSpPr>
          <p:nvPr>
            <p:ph type="title"/>
          </p:nvPr>
        </p:nvSpPr>
        <p:spPr>
          <a:xfrm>
            <a:off x="914399" y="304800"/>
            <a:ext cx="10752667" cy="1143000"/>
          </a:xfrm>
        </p:spPr>
        <p:txBody>
          <a:bodyPr/>
          <a:lstStyle/>
          <a:p>
            <a:r>
              <a:rPr lang="en-US" sz="3200" dirty="0"/>
              <a:t>“Committed to change” - GOOS 10</a:t>
            </a:r>
            <a:r>
              <a:rPr lang="en-US" sz="3200" baseline="30000" dirty="0"/>
              <a:t>th</a:t>
            </a:r>
            <a:r>
              <a:rPr lang="en-US" sz="3200" dirty="0"/>
              <a:t> Steering Committee</a:t>
            </a:r>
            <a:br>
              <a:rPr lang="en-US" sz="4000" dirty="0"/>
            </a:br>
            <a:r>
              <a:rPr lang="en-US" sz="2000" i="1" dirty="0"/>
              <a:t>26-29 April 2021</a:t>
            </a:r>
            <a:endParaRPr lang="en-US" sz="2400" i="1" dirty="0"/>
          </a:p>
        </p:txBody>
      </p:sp>
      <p:sp>
        <p:nvSpPr>
          <p:cNvPr id="3" name="Content Placeholder 2">
            <a:extLst>
              <a:ext uri="{FF2B5EF4-FFF2-40B4-BE49-F238E27FC236}">
                <a16:creationId xmlns:a16="http://schemas.microsoft.com/office/drawing/2014/main" id="{3D03D739-ED11-4F41-8286-967C9582BEC0}"/>
              </a:ext>
            </a:extLst>
          </p:cNvPr>
          <p:cNvSpPr>
            <a:spLocks noGrp="1"/>
          </p:cNvSpPr>
          <p:nvPr>
            <p:ph idx="1"/>
          </p:nvPr>
        </p:nvSpPr>
        <p:spPr/>
        <p:txBody>
          <a:bodyPr/>
          <a:lstStyle/>
          <a:p>
            <a:r>
              <a:rPr lang="en-US" dirty="0"/>
              <a:t>Structural elements in place: 2030 Strategy, Implementation Plan that looks across the Core Team, stakeholder survey of support structures, Ocean Decade as vehicle for change</a:t>
            </a:r>
          </a:p>
          <a:p>
            <a:endParaRPr lang="en-US" dirty="0"/>
          </a:p>
          <a:p>
            <a:r>
              <a:rPr lang="en-US" b="1" dirty="0"/>
              <a:t>Improving governing and support structures</a:t>
            </a:r>
          </a:p>
          <a:p>
            <a:pPr marL="914400" lvl="1" indent="-457200">
              <a:buFont typeface="+mj-lt"/>
              <a:buAutoNum type="arabicPeriod"/>
            </a:pPr>
            <a:r>
              <a:rPr lang="en-US" sz="2400" dirty="0"/>
              <a:t>Design a process of change with stakeholders</a:t>
            </a:r>
          </a:p>
          <a:p>
            <a:pPr marL="914400" lvl="1" indent="-457200">
              <a:buFont typeface="+mj-lt"/>
              <a:buAutoNum type="arabicPeriod"/>
            </a:pPr>
            <a:r>
              <a:rPr lang="en-US" sz="2400" dirty="0"/>
              <a:t>Critically assessing internal architecture to be aligned with key functions</a:t>
            </a:r>
          </a:p>
          <a:p>
            <a:pPr marL="914400" lvl="1" indent="-457200">
              <a:buFont typeface="+mj-lt"/>
              <a:buAutoNum type="arabicPeriod"/>
            </a:pPr>
            <a:r>
              <a:rPr lang="en-US" sz="2400" dirty="0"/>
              <a:t>Asking co-sponsors (IOC, WMO, UNEP, ISC) to prepare for governance change</a:t>
            </a:r>
          </a:p>
        </p:txBody>
      </p:sp>
    </p:spTree>
    <p:extLst>
      <p:ext uri="{BB962C8B-B14F-4D97-AF65-F5344CB8AC3E}">
        <p14:creationId xmlns:p14="http://schemas.microsoft.com/office/powerpoint/2010/main" val="21912584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B0E42-430D-D64F-B30F-4E3FA6B6BF8B}"/>
              </a:ext>
            </a:extLst>
          </p:cNvPr>
          <p:cNvPicPr>
            <a:picLocks noChangeAspect="1"/>
          </p:cNvPicPr>
          <p:nvPr/>
        </p:nvPicPr>
        <p:blipFill>
          <a:blip r:embed="rId3"/>
          <a:stretch>
            <a:fillRect/>
          </a:stretch>
        </p:blipFill>
        <p:spPr>
          <a:xfrm>
            <a:off x="-731520" y="-340326"/>
            <a:ext cx="8182980" cy="7538651"/>
          </a:xfrm>
          <a:prstGeom prst="rect">
            <a:avLst/>
          </a:prstGeom>
        </p:spPr>
      </p:pic>
      <p:sp>
        <p:nvSpPr>
          <p:cNvPr id="13" name="Content Placeholder 2">
            <a:extLst>
              <a:ext uri="{FF2B5EF4-FFF2-40B4-BE49-F238E27FC236}">
                <a16:creationId xmlns:a16="http://schemas.microsoft.com/office/drawing/2014/main" id="{FF3F3139-70E1-A24D-B773-4BF14AE5FFDA}"/>
              </a:ext>
            </a:extLst>
          </p:cNvPr>
          <p:cNvSpPr txBox="1">
            <a:spLocks/>
          </p:cNvSpPr>
          <p:nvPr/>
        </p:nvSpPr>
        <p:spPr>
          <a:xfrm flipH="1">
            <a:off x="9476262" y="1571349"/>
            <a:ext cx="2596635" cy="464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1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1pPr>
            <a:lvl2pPr marL="685800" indent="-342900" algn="l" defTabSz="914400" rtl="0" eaLnBrk="1" latinLnBrk="0" hangingPunct="1">
              <a:lnSpc>
                <a:spcPct val="90000"/>
              </a:lnSpc>
              <a:spcBef>
                <a:spcPts val="500"/>
              </a:spcBef>
              <a:buFont typeface="Arial" panose="020B0604020202020204" pitchFamily="34" charset="0"/>
              <a:buChar char="•"/>
              <a:defRPr lang="en-US" sz="18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2pPr>
            <a:lvl3pPr marL="1028700" indent="-342900" algn="l" defTabSz="914400" rtl="0" eaLnBrk="1" latinLnBrk="0" hangingPunct="1">
              <a:lnSpc>
                <a:spcPct val="90000"/>
              </a:lnSpc>
              <a:spcBef>
                <a:spcPts val="500"/>
              </a:spcBef>
              <a:buFont typeface="Arial" panose="020B0604020202020204" pitchFamily="34" charset="0"/>
              <a:buChar char="•"/>
              <a:defRPr lang="en-US" sz="15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3pPr>
            <a:lvl4pPr marL="1314450" indent="-285750" algn="l" defTabSz="914400" rtl="0" eaLnBrk="1" latinLnBrk="0" hangingPunct="1">
              <a:lnSpc>
                <a:spcPct val="90000"/>
              </a:lnSpc>
              <a:spcBef>
                <a:spcPts val="500"/>
              </a:spcBef>
              <a:buFont typeface="Arial" panose="020B0604020202020204" pitchFamily="34" charset="0"/>
              <a:buChar char="•"/>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4pPr>
            <a:lvl5pPr marL="1657350" indent="-285750" algn="l" defTabSz="914400" rtl="0" eaLnBrk="1" latinLnBrk="0" hangingPunct="1">
              <a:lnSpc>
                <a:spcPct val="90000"/>
              </a:lnSpc>
              <a:spcBef>
                <a:spcPts val="500"/>
              </a:spcBef>
              <a:buFont typeface="Arial" panose="020B0604020202020204" pitchFamily="34" charset="0"/>
              <a:buChar char="•"/>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2060"/>
                </a:solidFill>
              </a:rPr>
              <a:t>Established arrays (Argo, DBCP), new networks (gliders, HF Radar)</a:t>
            </a:r>
          </a:p>
          <a:p>
            <a:r>
              <a:rPr lang="en-GB" sz="1600" dirty="0">
                <a:solidFill>
                  <a:srgbClr val="002060"/>
                </a:solidFill>
              </a:rPr>
              <a:t>86 countries, 8,933 in situ observing platforms, 170 satellites</a:t>
            </a:r>
          </a:p>
          <a:p>
            <a:r>
              <a:rPr lang="en-GB" sz="1600" dirty="0">
                <a:solidFill>
                  <a:srgbClr val="002060"/>
                </a:solidFill>
              </a:rPr>
              <a:t>Early focus was on climate and operational services - increasing ocean health and human impacts</a:t>
            </a:r>
          </a:p>
          <a:p>
            <a:r>
              <a:rPr lang="en-GB" sz="1600" i="1" dirty="0"/>
              <a:t>in situ </a:t>
            </a:r>
            <a:r>
              <a:rPr lang="en-GB" sz="1600" dirty="0"/>
              <a:t>ocean observations</a:t>
            </a:r>
            <a:r>
              <a:rPr lang="en-GB" sz="1600" dirty="0">
                <a:solidFill>
                  <a:srgbClr val="002060"/>
                </a:solidFill>
              </a:rPr>
              <a:t> – 12 global ocean observing networks</a:t>
            </a:r>
          </a:p>
          <a:p>
            <a:r>
              <a:rPr lang="en-GB" sz="1600" dirty="0">
                <a:solidFill>
                  <a:srgbClr val="002060"/>
                </a:solidFill>
              </a:rPr>
              <a:t>Working towards the – </a:t>
            </a:r>
            <a:r>
              <a:rPr lang="en-GB" sz="1600" b="1" dirty="0">
                <a:solidFill>
                  <a:srgbClr val="002060"/>
                </a:solidFill>
              </a:rPr>
              <a:t>GOOS Vision</a:t>
            </a:r>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p:txBody>
      </p:sp>
      <p:pic>
        <p:nvPicPr>
          <p:cNvPr id="12" name="Picture 11">
            <a:extLst>
              <a:ext uri="{FF2B5EF4-FFF2-40B4-BE49-F238E27FC236}">
                <a16:creationId xmlns:a16="http://schemas.microsoft.com/office/drawing/2014/main" id="{1C607994-DC2E-AE49-B027-5EC5E6AFA945}"/>
              </a:ext>
            </a:extLst>
          </p:cNvPr>
          <p:cNvPicPr>
            <a:picLocks noChangeAspect="1"/>
          </p:cNvPicPr>
          <p:nvPr/>
        </p:nvPicPr>
        <p:blipFill>
          <a:blip r:embed="rId4"/>
          <a:stretch>
            <a:fillRect/>
          </a:stretch>
        </p:blipFill>
        <p:spPr>
          <a:xfrm>
            <a:off x="7826914" y="4149080"/>
            <a:ext cx="1459898" cy="2066127"/>
          </a:xfrm>
          <a:prstGeom prst="rect">
            <a:avLst/>
          </a:prstGeom>
        </p:spPr>
      </p:pic>
      <p:sp>
        <p:nvSpPr>
          <p:cNvPr id="7" name="Title 1">
            <a:extLst>
              <a:ext uri="{FF2B5EF4-FFF2-40B4-BE49-F238E27FC236}">
                <a16:creationId xmlns:a16="http://schemas.microsoft.com/office/drawing/2014/main" id="{B11BA7A3-E9F8-A747-A580-7B70BB9ACFB9}"/>
              </a:ext>
            </a:extLst>
          </p:cNvPr>
          <p:cNvSpPr txBox="1">
            <a:spLocks/>
          </p:cNvSpPr>
          <p:nvPr/>
        </p:nvSpPr>
        <p:spPr bwMode="auto">
          <a:xfrm>
            <a:off x="8174736" y="492421"/>
            <a:ext cx="3898161" cy="101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algn="r"/>
            <a:r>
              <a:rPr lang="en-US" sz="2400" b="1" kern="0" dirty="0"/>
              <a:t>Ocean Observing in 2021</a:t>
            </a:r>
          </a:p>
        </p:txBody>
      </p:sp>
      <p:sp>
        <p:nvSpPr>
          <p:cNvPr id="8" name="Rectangle 7">
            <a:extLst>
              <a:ext uri="{FF2B5EF4-FFF2-40B4-BE49-F238E27FC236}">
                <a16:creationId xmlns:a16="http://schemas.microsoft.com/office/drawing/2014/main" id="{FDB7F549-2D36-7040-9B68-190E632A80C1}"/>
              </a:ext>
            </a:extLst>
          </p:cNvPr>
          <p:cNvSpPr/>
          <p:nvPr/>
        </p:nvSpPr>
        <p:spPr>
          <a:xfrm>
            <a:off x="-4114" y="6371383"/>
            <a:ext cx="3433825" cy="338554"/>
          </a:xfrm>
          <a:prstGeom prst="rect">
            <a:avLst/>
          </a:prstGeom>
        </p:spPr>
        <p:txBody>
          <a:bodyPr wrap="none">
            <a:spAutoFit/>
          </a:bodyPr>
          <a:lstStyle/>
          <a:p>
            <a:pPr marL="0" indent="0" eaLnBrk="1" hangingPunct="1">
              <a:buNone/>
              <a:defRPr/>
            </a:pPr>
            <a:r>
              <a:rPr lang="en-US" sz="1600" dirty="0">
                <a:solidFill>
                  <a:srgbClr val="0070C0"/>
                </a:solidFill>
                <a:hlinkClick r:id="rId5">
                  <a:extLst>
                    <a:ext uri="{A12FA001-AC4F-418D-AE19-62706E023703}">
                      <ahyp:hlinkClr xmlns:ahyp="http://schemas.microsoft.com/office/drawing/2018/hyperlinkcolor" val="tx"/>
                    </a:ext>
                  </a:extLst>
                </a:hlinkClick>
              </a:rPr>
              <a:t>www.ocean-ops.org/reportcard</a:t>
            </a:r>
            <a:r>
              <a:rPr lang="en-US" sz="1600" u="sng" dirty="0">
                <a:solidFill>
                  <a:srgbClr val="0070C0"/>
                </a:solidFill>
              </a:rPr>
              <a:t>2020</a:t>
            </a:r>
            <a:endParaRPr lang="en-GB" altLang="en-US" sz="1600" dirty="0">
              <a:solidFill>
                <a:srgbClr val="0070C0"/>
              </a:solidFill>
              <a:cs typeface="Arial" panose="020B0604020202020204" pitchFamily="34" charset="0"/>
            </a:endParaRPr>
          </a:p>
        </p:txBody>
      </p:sp>
      <p:pic>
        <p:nvPicPr>
          <p:cNvPr id="5" name="Picture 4">
            <a:extLst>
              <a:ext uri="{FF2B5EF4-FFF2-40B4-BE49-F238E27FC236}">
                <a16:creationId xmlns:a16="http://schemas.microsoft.com/office/drawing/2014/main" id="{B285EB8B-6793-A941-84DA-427EAAC79711}"/>
              </a:ext>
            </a:extLst>
          </p:cNvPr>
          <p:cNvPicPr>
            <a:picLocks noChangeAspect="1"/>
          </p:cNvPicPr>
          <p:nvPr/>
        </p:nvPicPr>
        <p:blipFill>
          <a:blip r:embed="rId6"/>
          <a:stretch>
            <a:fillRect/>
          </a:stretch>
        </p:blipFill>
        <p:spPr>
          <a:xfrm>
            <a:off x="7021269" y="1509014"/>
            <a:ext cx="2362200" cy="2120900"/>
          </a:xfrm>
          <a:prstGeom prst="rect">
            <a:avLst/>
          </a:prstGeom>
        </p:spPr>
      </p:pic>
    </p:spTree>
    <p:extLst>
      <p:ext uri="{BB962C8B-B14F-4D97-AF65-F5344CB8AC3E}">
        <p14:creationId xmlns:p14="http://schemas.microsoft.com/office/powerpoint/2010/main" val="126961774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9379-D85B-EB46-A4E4-20941BEA9A7F}"/>
              </a:ext>
            </a:extLst>
          </p:cNvPr>
          <p:cNvSpPr>
            <a:spLocks noGrp="1"/>
          </p:cNvSpPr>
          <p:nvPr>
            <p:ph type="title"/>
          </p:nvPr>
        </p:nvSpPr>
        <p:spPr>
          <a:xfrm>
            <a:off x="914399" y="304800"/>
            <a:ext cx="10752667" cy="1143000"/>
          </a:xfrm>
        </p:spPr>
        <p:txBody>
          <a:bodyPr/>
          <a:lstStyle/>
          <a:p>
            <a:r>
              <a:rPr lang="en-US" sz="3200" dirty="0"/>
              <a:t>“Committed to change” - GOOS 10</a:t>
            </a:r>
            <a:r>
              <a:rPr lang="en-US" sz="3200" baseline="30000" dirty="0"/>
              <a:t>th</a:t>
            </a:r>
            <a:r>
              <a:rPr lang="en-US" sz="3200" dirty="0"/>
              <a:t> Steering Committee</a:t>
            </a:r>
            <a:br>
              <a:rPr lang="en-US" sz="4000" dirty="0"/>
            </a:br>
            <a:r>
              <a:rPr lang="en-US" sz="2000" i="1" dirty="0"/>
              <a:t>26-29 April 2021</a:t>
            </a:r>
            <a:endParaRPr lang="en-US" sz="2400" i="1" dirty="0"/>
          </a:p>
        </p:txBody>
      </p:sp>
      <p:sp>
        <p:nvSpPr>
          <p:cNvPr id="3" name="Content Placeholder 2">
            <a:extLst>
              <a:ext uri="{FF2B5EF4-FFF2-40B4-BE49-F238E27FC236}">
                <a16:creationId xmlns:a16="http://schemas.microsoft.com/office/drawing/2014/main" id="{3D03D739-ED11-4F41-8286-967C9582BEC0}"/>
              </a:ext>
            </a:extLst>
          </p:cNvPr>
          <p:cNvSpPr>
            <a:spLocks noGrp="1"/>
          </p:cNvSpPr>
          <p:nvPr>
            <p:ph idx="1"/>
          </p:nvPr>
        </p:nvSpPr>
        <p:spPr/>
        <p:txBody>
          <a:bodyPr/>
          <a:lstStyle/>
          <a:p>
            <a:r>
              <a:rPr lang="en-GB" b="1" dirty="0"/>
              <a:t>Focus on regional support to GOOS: </a:t>
            </a:r>
            <a:r>
              <a:rPr lang="en-GB" dirty="0"/>
              <a:t>critically looking at GOOS Regional Alliances, GOOS Projects with a regional scope (TPOS, </a:t>
            </a:r>
            <a:r>
              <a:rPr lang="en-GB" dirty="0" err="1"/>
              <a:t>AtlantOS</a:t>
            </a:r>
            <a:r>
              <a:rPr lang="en-GB" dirty="0"/>
              <a:t>), and their connection to both global networks and national focal points and systems</a:t>
            </a:r>
          </a:p>
          <a:p>
            <a:pPr lvl="1"/>
            <a:r>
              <a:rPr lang="en-GB" dirty="0"/>
              <a:t>principles of subsidiarity, resonance to identify best scales to effect change</a:t>
            </a:r>
          </a:p>
          <a:p>
            <a:pPr lvl="1"/>
            <a:r>
              <a:rPr lang="en-GB" dirty="0"/>
              <a:t>connection to regional ocean management structures (LMEs, RFMOs, etc.)</a:t>
            </a:r>
          </a:p>
          <a:p>
            <a:pPr lvl="1"/>
            <a:endParaRPr lang="en-US" dirty="0"/>
          </a:p>
          <a:p>
            <a:r>
              <a:rPr lang="en-US" b="1" dirty="0"/>
              <a:t>Essential Ocean Variables EOVs</a:t>
            </a:r>
          </a:p>
          <a:p>
            <a:pPr lvl="1"/>
            <a:r>
              <a:rPr lang="en-US" dirty="0"/>
              <a:t>improving understanding and use of EOVs as a ‘strategic asset’ of GOOS</a:t>
            </a:r>
          </a:p>
          <a:p>
            <a:pPr lvl="1"/>
            <a:r>
              <a:rPr lang="en-US" dirty="0"/>
              <a:t>Understand and respond to how EOVs (and ECVs) are used</a:t>
            </a:r>
          </a:p>
          <a:p>
            <a:pPr lvl="1"/>
            <a:r>
              <a:rPr lang="en-US" dirty="0"/>
              <a:t>Make them (and connected applications-phenomena-EOV-observing network links) more useful for reviewing observing system development and gaps</a:t>
            </a:r>
          </a:p>
        </p:txBody>
      </p:sp>
    </p:spTree>
    <p:extLst>
      <p:ext uri="{BB962C8B-B14F-4D97-AF65-F5344CB8AC3E}">
        <p14:creationId xmlns:p14="http://schemas.microsoft.com/office/powerpoint/2010/main" val="12922157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31E05-8F64-2049-866A-5D4AF04EC10A}"/>
              </a:ext>
            </a:extLst>
          </p:cNvPr>
          <p:cNvPicPr>
            <a:picLocks noChangeAspect="1"/>
          </p:cNvPicPr>
          <p:nvPr/>
        </p:nvPicPr>
        <p:blipFill>
          <a:blip r:embed="rId2"/>
          <a:stretch>
            <a:fillRect/>
          </a:stretch>
        </p:blipFill>
        <p:spPr>
          <a:xfrm>
            <a:off x="4271211" y="-171400"/>
            <a:ext cx="7920789" cy="6858000"/>
          </a:xfrm>
          <a:prstGeom prst="rect">
            <a:avLst/>
          </a:prstGeom>
        </p:spPr>
      </p:pic>
      <p:sp>
        <p:nvSpPr>
          <p:cNvPr id="3" name="TextBox 2">
            <a:extLst>
              <a:ext uri="{FF2B5EF4-FFF2-40B4-BE49-F238E27FC236}">
                <a16:creationId xmlns:a16="http://schemas.microsoft.com/office/drawing/2014/main" id="{2204C3FF-A9F0-A343-94B8-A3C679ED0A70}"/>
              </a:ext>
            </a:extLst>
          </p:cNvPr>
          <p:cNvSpPr txBox="1"/>
          <p:nvPr/>
        </p:nvSpPr>
        <p:spPr>
          <a:xfrm>
            <a:off x="1127448" y="2041202"/>
            <a:ext cx="2218877" cy="615553"/>
          </a:xfrm>
          <a:prstGeom prst="rect">
            <a:avLst/>
          </a:prstGeom>
          <a:noFill/>
        </p:spPr>
        <p:txBody>
          <a:bodyPr wrap="none" rtlCol="0">
            <a:spAutoFit/>
          </a:bodyPr>
          <a:lstStyle/>
          <a:p>
            <a:r>
              <a:rPr lang="en-US" sz="3400" dirty="0"/>
              <a:t>Thank you</a:t>
            </a:r>
          </a:p>
        </p:txBody>
      </p:sp>
      <p:sp>
        <p:nvSpPr>
          <p:cNvPr id="6" name="TextBox 5">
            <a:extLst>
              <a:ext uri="{FF2B5EF4-FFF2-40B4-BE49-F238E27FC236}">
                <a16:creationId xmlns:a16="http://schemas.microsoft.com/office/drawing/2014/main" id="{6827DBEE-90A1-CB49-A06F-C0423DEEDCE4}"/>
              </a:ext>
            </a:extLst>
          </p:cNvPr>
          <p:cNvSpPr txBox="1"/>
          <p:nvPr/>
        </p:nvSpPr>
        <p:spPr>
          <a:xfrm>
            <a:off x="4511824" y="6021288"/>
            <a:ext cx="1710725" cy="369332"/>
          </a:xfrm>
          <a:prstGeom prst="rect">
            <a:avLst/>
          </a:prstGeom>
          <a:noFill/>
        </p:spPr>
        <p:txBody>
          <a:bodyPr wrap="none" rtlCol="0">
            <a:spAutoFit/>
          </a:bodyPr>
          <a:lstStyle/>
          <a:p>
            <a:r>
              <a:rPr lang="en-US" sz="1800" dirty="0" err="1">
                <a:solidFill>
                  <a:srgbClr val="0070C0"/>
                </a:solidFill>
              </a:rPr>
              <a:t>goosocean.org</a:t>
            </a:r>
            <a:endParaRPr lang="en-US" sz="1800" dirty="0">
              <a:solidFill>
                <a:srgbClr val="0070C0"/>
              </a:solidFill>
            </a:endParaRPr>
          </a:p>
        </p:txBody>
      </p:sp>
    </p:spTree>
    <p:extLst>
      <p:ext uri="{BB962C8B-B14F-4D97-AF65-F5344CB8AC3E}">
        <p14:creationId xmlns:p14="http://schemas.microsoft.com/office/powerpoint/2010/main" val="8657510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DBBF-126B-A445-8974-0531440EA7F7}"/>
              </a:ext>
            </a:extLst>
          </p:cNvPr>
          <p:cNvSpPr>
            <a:spLocks noGrp="1"/>
          </p:cNvSpPr>
          <p:nvPr>
            <p:ph type="title"/>
          </p:nvPr>
        </p:nvSpPr>
        <p:spPr>
          <a:xfrm>
            <a:off x="-240704" y="49530"/>
            <a:ext cx="2520281" cy="1900274"/>
          </a:xfrm>
        </p:spPr>
        <p:txBody>
          <a:bodyPr/>
          <a:lstStyle/>
          <a:p>
            <a:pPr algn="r"/>
            <a:r>
              <a:rPr lang="en-US" sz="2400" dirty="0"/>
              <a:t>Ocean Observing Report Card 2020</a:t>
            </a:r>
          </a:p>
        </p:txBody>
      </p:sp>
      <p:pic>
        <p:nvPicPr>
          <p:cNvPr id="9" name="Content Placeholder 8">
            <a:extLst>
              <a:ext uri="{FF2B5EF4-FFF2-40B4-BE49-F238E27FC236}">
                <a16:creationId xmlns:a16="http://schemas.microsoft.com/office/drawing/2014/main" id="{0559A38B-579A-E44A-826F-F98423445DCE}"/>
              </a:ext>
            </a:extLst>
          </p:cNvPr>
          <p:cNvPicPr>
            <a:picLocks noGrp="1" noChangeAspect="1"/>
          </p:cNvPicPr>
          <p:nvPr>
            <p:ph idx="1"/>
          </p:nvPr>
        </p:nvPicPr>
        <p:blipFill>
          <a:blip r:embed="rId3"/>
          <a:stretch>
            <a:fillRect/>
          </a:stretch>
        </p:blipFill>
        <p:spPr>
          <a:xfrm>
            <a:off x="2279577" y="3560"/>
            <a:ext cx="9912424" cy="6697104"/>
          </a:xfrm>
        </p:spPr>
      </p:pic>
      <p:pic>
        <p:nvPicPr>
          <p:cNvPr id="5" name="Picture 2" descr="DBCP Logo">
            <a:extLst>
              <a:ext uri="{FF2B5EF4-FFF2-40B4-BE49-F238E27FC236}">
                <a16:creationId xmlns:a16="http://schemas.microsoft.com/office/drawing/2014/main" id="{608E46E1-24D2-4649-9F2B-B78FA8295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2600125"/>
            <a:ext cx="657224" cy="65722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OceanSITES ">
            <a:extLst>
              <a:ext uri="{FF2B5EF4-FFF2-40B4-BE49-F238E27FC236}">
                <a16:creationId xmlns:a16="http://schemas.microsoft.com/office/drawing/2014/main" id="{78563F5D-A2B4-CB40-B2D9-78C6BDA67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994" y="4183173"/>
            <a:ext cx="785025" cy="62802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SOT Logo">
            <a:extLst>
              <a:ext uri="{FF2B5EF4-FFF2-40B4-BE49-F238E27FC236}">
                <a16:creationId xmlns:a16="http://schemas.microsoft.com/office/drawing/2014/main" id="{2AA6C1F4-2055-BB4A-ADC5-AFFC4FF72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032" y="2579367"/>
            <a:ext cx="742950" cy="74295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8" descr="GLOSS">
            <a:extLst>
              <a:ext uri="{FF2B5EF4-FFF2-40B4-BE49-F238E27FC236}">
                <a16:creationId xmlns:a16="http://schemas.microsoft.com/office/drawing/2014/main" id="{8BDC34FD-BB1E-C94A-AEB4-9672CDD027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385" y="3375110"/>
            <a:ext cx="665980" cy="63268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Argo Information Centre">
            <a:extLst>
              <a:ext uri="{FF2B5EF4-FFF2-40B4-BE49-F238E27FC236}">
                <a16:creationId xmlns:a16="http://schemas.microsoft.com/office/drawing/2014/main" id="{E1CEDB29-DDEB-1042-BDD1-411B9264C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4293" y="3384774"/>
            <a:ext cx="657224" cy="65722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 ">
            <a:extLst>
              <a:ext uri="{FF2B5EF4-FFF2-40B4-BE49-F238E27FC236}">
                <a16:creationId xmlns:a16="http://schemas.microsoft.com/office/drawing/2014/main" id="{2B8C1CFF-6F29-7941-A9BD-D8743DA84F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083" y="4170501"/>
            <a:ext cx="679551" cy="67155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333B98B-EEFC-9543-B6CC-AC6DA5526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368" y="5017799"/>
            <a:ext cx="1004786" cy="372667"/>
          </a:xfrm>
          <a:prstGeom prst="rect">
            <a:avLst/>
          </a:prstGeom>
        </p:spPr>
      </p:pic>
      <p:pic>
        <p:nvPicPr>
          <p:cNvPr id="13" name="Picture 12">
            <a:extLst>
              <a:ext uri="{FF2B5EF4-FFF2-40B4-BE49-F238E27FC236}">
                <a16:creationId xmlns:a16="http://schemas.microsoft.com/office/drawing/2014/main" id="{D524E79B-72A7-7545-8D40-C005951C1247}"/>
              </a:ext>
            </a:extLst>
          </p:cNvPr>
          <p:cNvPicPr>
            <a:picLocks noChangeAspect="1"/>
          </p:cNvPicPr>
          <p:nvPr/>
        </p:nvPicPr>
        <p:blipFill>
          <a:blip r:embed="rId11"/>
          <a:stretch>
            <a:fillRect/>
          </a:stretch>
        </p:blipFill>
        <p:spPr>
          <a:xfrm>
            <a:off x="211739" y="4995160"/>
            <a:ext cx="788403" cy="589700"/>
          </a:xfrm>
          <a:prstGeom prst="rect">
            <a:avLst/>
          </a:prstGeom>
        </p:spPr>
      </p:pic>
      <p:pic>
        <p:nvPicPr>
          <p:cNvPr id="15" name="Picture 14">
            <a:extLst>
              <a:ext uri="{FF2B5EF4-FFF2-40B4-BE49-F238E27FC236}">
                <a16:creationId xmlns:a16="http://schemas.microsoft.com/office/drawing/2014/main" id="{541BB22E-7262-134B-93E9-A2A7AFAB6951}"/>
              </a:ext>
            </a:extLst>
          </p:cNvPr>
          <p:cNvPicPr>
            <a:picLocks noChangeAspect="1"/>
          </p:cNvPicPr>
          <p:nvPr/>
        </p:nvPicPr>
        <p:blipFill>
          <a:blip r:embed="rId12"/>
          <a:stretch>
            <a:fillRect/>
          </a:stretch>
        </p:blipFill>
        <p:spPr>
          <a:xfrm>
            <a:off x="1323015" y="5582068"/>
            <a:ext cx="608288" cy="583236"/>
          </a:xfrm>
          <a:prstGeom prst="rect">
            <a:avLst/>
          </a:prstGeom>
        </p:spPr>
      </p:pic>
    </p:spTree>
    <p:extLst>
      <p:ext uri="{BB962C8B-B14F-4D97-AF65-F5344CB8AC3E}">
        <p14:creationId xmlns:p14="http://schemas.microsoft.com/office/powerpoint/2010/main" val="9502194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482893-745B-704B-8F04-057AE34C0627}"/>
              </a:ext>
            </a:extLst>
          </p:cNvPr>
          <p:cNvSpPr txBox="1"/>
          <p:nvPr/>
        </p:nvSpPr>
        <p:spPr>
          <a:xfrm>
            <a:off x="10704512" y="6374096"/>
            <a:ext cx="1368385" cy="307777"/>
          </a:xfrm>
          <a:prstGeom prst="rect">
            <a:avLst/>
          </a:prstGeom>
          <a:noFill/>
        </p:spPr>
        <p:txBody>
          <a:bodyPr wrap="square" rtlCol="0">
            <a:spAutoFit/>
          </a:bodyPr>
          <a:lstStyle/>
          <a:p>
            <a:r>
              <a:rPr lang="en-US" sz="1400" i="1" dirty="0">
                <a:solidFill>
                  <a:schemeClr val="bg1"/>
                </a:solidFill>
              </a:rPr>
              <a:t>ocean-</a:t>
            </a:r>
            <a:r>
              <a:rPr lang="en-US" sz="1400" i="1" dirty="0" err="1">
                <a:solidFill>
                  <a:schemeClr val="bg1"/>
                </a:solidFill>
              </a:rPr>
              <a:t>ops.org</a:t>
            </a:r>
            <a:endParaRPr lang="en-US" sz="1400" i="1" dirty="0">
              <a:solidFill>
                <a:schemeClr val="bg1"/>
              </a:solidFill>
            </a:endParaRPr>
          </a:p>
        </p:txBody>
      </p:sp>
      <p:sp>
        <p:nvSpPr>
          <p:cNvPr id="11" name="Title 1">
            <a:extLst>
              <a:ext uri="{FF2B5EF4-FFF2-40B4-BE49-F238E27FC236}">
                <a16:creationId xmlns:a16="http://schemas.microsoft.com/office/drawing/2014/main" id="{492F5A8C-F830-3C49-928E-281FF682EA96}"/>
              </a:ext>
            </a:extLst>
          </p:cNvPr>
          <p:cNvSpPr txBox="1">
            <a:spLocks/>
          </p:cNvSpPr>
          <p:nvPr/>
        </p:nvSpPr>
        <p:spPr bwMode="auto">
          <a:xfrm>
            <a:off x="8729467" y="492421"/>
            <a:ext cx="3343430" cy="137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algn="r"/>
            <a:r>
              <a:rPr lang="en-US" sz="2400" b="1" kern="0" dirty="0"/>
              <a:t>Ocean Observing in 2021</a:t>
            </a:r>
          </a:p>
        </p:txBody>
      </p:sp>
      <p:sp>
        <p:nvSpPr>
          <p:cNvPr id="13" name="Content Placeholder 2">
            <a:extLst>
              <a:ext uri="{FF2B5EF4-FFF2-40B4-BE49-F238E27FC236}">
                <a16:creationId xmlns:a16="http://schemas.microsoft.com/office/drawing/2014/main" id="{FF3F3139-70E1-A24D-B773-4BF14AE5FFDA}"/>
              </a:ext>
            </a:extLst>
          </p:cNvPr>
          <p:cNvSpPr txBox="1">
            <a:spLocks/>
          </p:cNvSpPr>
          <p:nvPr/>
        </p:nvSpPr>
        <p:spPr>
          <a:xfrm flipH="1">
            <a:off x="9406194" y="1730238"/>
            <a:ext cx="2596635" cy="464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1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1pPr>
            <a:lvl2pPr marL="685800" indent="-342900" algn="l" defTabSz="914400" rtl="0" eaLnBrk="1" latinLnBrk="0" hangingPunct="1">
              <a:lnSpc>
                <a:spcPct val="90000"/>
              </a:lnSpc>
              <a:spcBef>
                <a:spcPts val="500"/>
              </a:spcBef>
              <a:buFont typeface="Arial" panose="020B0604020202020204" pitchFamily="34" charset="0"/>
              <a:buChar char="•"/>
              <a:defRPr lang="en-US" sz="18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2pPr>
            <a:lvl3pPr marL="1028700" indent="-342900" algn="l" defTabSz="914400" rtl="0" eaLnBrk="1" latinLnBrk="0" hangingPunct="1">
              <a:lnSpc>
                <a:spcPct val="90000"/>
              </a:lnSpc>
              <a:spcBef>
                <a:spcPts val="500"/>
              </a:spcBef>
              <a:buFont typeface="Arial" panose="020B0604020202020204" pitchFamily="34" charset="0"/>
              <a:buChar char="•"/>
              <a:defRPr lang="en-US" sz="150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3pPr>
            <a:lvl4pPr marL="1314450" indent="-285750" algn="l" defTabSz="914400" rtl="0" eaLnBrk="1" latinLnBrk="0" hangingPunct="1">
              <a:lnSpc>
                <a:spcPct val="90000"/>
              </a:lnSpc>
              <a:spcBef>
                <a:spcPts val="500"/>
              </a:spcBef>
              <a:buFont typeface="Arial" panose="020B0604020202020204" pitchFamily="34" charset="0"/>
              <a:buChar char="•"/>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4pPr>
            <a:lvl5pPr marL="1657350" indent="-285750" algn="l" defTabSz="914400" rtl="0" eaLnBrk="1" latinLnBrk="0" hangingPunct="1">
              <a:lnSpc>
                <a:spcPct val="90000"/>
              </a:lnSpc>
              <a:spcBef>
                <a:spcPts val="500"/>
              </a:spcBef>
              <a:buFont typeface="Arial" panose="020B0604020202020204" pitchFamily="34" charset="0"/>
              <a:buChar char="•"/>
              <a:defRPr lang="en-US" sz="1350" kern="1200" dirty="0">
                <a:solidFill>
                  <a:srgbClr val="00153A"/>
                </a:solidFill>
                <a:latin typeface="Segoe UI Light" panose="020B0502040204020203" pitchFamily="34" charset="0"/>
                <a:ea typeface="Open Sans" panose="020B0606030504020204" pitchFamily="34" charset="0"/>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2060"/>
                </a:solidFill>
              </a:rPr>
              <a:t>203 active long-term biological observing programs*</a:t>
            </a:r>
          </a:p>
          <a:p>
            <a:r>
              <a:rPr lang="en-GB" sz="1600" dirty="0">
                <a:solidFill>
                  <a:srgbClr val="002060"/>
                </a:solidFill>
              </a:rPr>
              <a:t>10 BioEco Essential Ocean Variable (EOV) based observing networks</a:t>
            </a:r>
          </a:p>
          <a:p>
            <a:r>
              <a:rPr lang="en-GB" sz="1600" dirty="0">
                <a:solidFill>
                  <a:srgbClr val="002060"/>
                </a:solidFill>
              </a:rPr>
              <a:t>Working towards the – </a:t>
            </a:r>
            <a:r>
              <a:rPr lang="en-GB" sz="1600" b="1" dirty="0">
                <a:solidFill>
                  <a:srgbClr val="002060"/>
                </a:solidFill>
              </a:rPr>
              <a:t>GOOS Vision</a:t>
            </a:r>
            <a:endParaRPr lang="en-GB" sz="1600" dirty="0">
              <a:solidFill>
                <a:srgbClr val="002060"/>
              </a:solidFill>
            </a:endParaRPr>
          </a:p>
          <a:p>
            <a:r>
              <a:rPr lang="en-GB" sz="1600" dirty="0">
                <a:solidFill>
                  <a:srgbClr val="002060"/>
                </a:solidFill>
              </a:rPr>
              <a:t>Coverage 6 -7% of the global ocean, 93% without known sustained observations </a:t>
            </a: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p:txBody>
      </p:sp>
      <p:pic>
        <p:nvPicPr>
          <p:cNvPr id="3" name="Picture 2">
            <a:extLst>
              <a:ext uri="{FF2B5EF4-FFF2-40B4-BE49-F238E27FC236}">
                <a16:creationId xmlns:a16="http://schemas.microsoft.com/office/drawing/2014/main" id="{5FD7CF5D-8967-B547-B9C2-A14F8BFC599F}"/>
              </a:ext>
            </a:extLst>
          </p:cNvPr>
          <p:cNvPicPr>
            <a:picLocks noChangeAspect="1"/>
          </p:cNvPicPr>
          <p:nvPr/>
        </p:nvPicPr>
        <p:blipFill>
          <a:blip r:embed="rId3"/>
          <a:stretch>
            <a:fillRect/>
          </a:stretch>
        </p:blipFill>
        <p:spPr>
          <a:xfrm>
            <a:off x="-96688" y="44624"/>
            <a:ext cx="8410442" cy="4941985"/>
          </a:xfrm>
          <a:prstGeom prst="rect">
            <a:avLst/>
          </a:prstGeom>
        </p:spPr>
      </p:pic>
      <p:pic>
        <p:nvPicPr>
          <p:cNvPr id="14" name="Picture 13">
            <a:extLst>
              <a:ext uri="{FF2B5EF4-FFF2-40B4-BE49-F238E27FC236}">
                <a16:creationId xmlns:a16="http://schemas.microsoft.com/office/drawing/2014/main" id="{99432B58-41B8-3140-841E-302E1DD40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97" y="5542550"/>
            <a:ext cx="2172271" cy="1129004"/>
          </a:xfrm>
          <a:prstGeom prst="rect">
            <a:avLst/>
          </a:prstGeom>
        </p:spPr>
      </p:pic>
      <p:sp>
        <p:nvSpPr>
          <p:cNvPr id="4" name="TextBox 3">
            <a:extLst>
              <a:ext uri="{FF2B5EF4-FFF2-40B4-BE49-F238E27FC236}">
                <a16:creationId xmlns:a16="http://schemas.microsoft.com/office/drawing/2014/main" id="{37C46635-3CD4-D648-BC98-726E55935004}"/>
              </a:ext>
            </a:extLst>
          </p:cNvPr>
          <p:cNvSpPr txBox="1"/>
          <p:nvPr/>
        </p:nvSpPr>
        <p:spPr>
          <a:xfrm>
            <a:off x="47328" y="4804410"/>
            <a:ext cx="7650306" cy="646331"/>
          </a:xfrm>
          <a:prstGeom prst="rect">
            <a:avLst/>
          </a:prstGeom>
          <a:noFill/>
        </p:spPr>
        <p:txBody>
          <a:bodyPr wrap="square" rtlCol="0">
            <a:spAutoFit/>
          </a:bodyPr>
          <a:lstStyle/>
          <a:p>
            <a:r>
              <a:rPr lang="en-GB" sz="1200" dirty="0">
                <a:solidFill>
                  <a:srgbClr val="002060"/>
                </a:solidFill>
              </a:rPr>
              <a:t>* Survey 643 observing entities identified, 371 responded, 203 programs were active, long-term (5 years or more) and sampled at least EOVs systematically but spatial data were only available for 192 observing programs (Satterthwaite et al. 2020 in prep)</a:t>
            </a:r>
          </a:p>
        </p:txBody>
      </p:sp>
      <p:pic>
        <p:nvPicPr>
          <p:cNvPr id="8" name="Picture 7">
            <a:extLst>
              <a:ext uri="{FF2B5EF4-FFF2-40B4-BE49-F238E27FC236}">
                <a16:creationId xmlns:a16="http://schemas.microsoft.com/office/drawing/2014/main" id="{BDD21FCB-7079-FB41-B16C-12CD7093BADF}"/>
              </a:ext>
            </a:extLst>
          </p:cNvPr>
          <p:cNvPicPr>
            <a:picLocks noChangeAspect="1"/>
          </p:cNvPicPr>
          <p:nvPr/>
        </p:nvPicPr>
        <p:blipFill>
          <a:blip r:embed="rId5"/>
          <a:stretch>
            <a:fillRect/>
          </a:stretch>
        </p:blipFill>
        <p:spPr>
          <a:xfrm>
            <a:off x="7826914" y="4149080"/>
            <a:ext cx="1459898" cy="2066127"/>
          </a:xfrm>
          <a:prstGeom prst="rect">
            <a:avLst/>
          </a:prstGeom>
        </p:spPr>
      </p:pic>
    </p:spTree>
    <p:extLst>
      <p:ext uri="{BB962C8B-B14F-4D97-AF65-F5344CB8AC3E}">
        <p14:creationId xmlns:p14="http://schemas.microsoft.com/office/powerpoint/2010/main" val="185717850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E1ACF0-22BF-D749-B538-8BCE151BDEC1}"/>
              </a:ext>
            </a:extLst>
          </p:cNvPr>
          <p:cNvPicPr>
            <a:picLocks noChangeAspect="1"/>
          </p:cNvPicPr>
          <p:nvPr/>
        </p:nvPicPr>
        <p:blipFill>
          <a:blip r:embed="rId3"/>
          <a:stretch>
            <a:fillRect/>
          </a:stretch>
        </p:blipFill>
        <p:spPr>
          <a:xfrm>
            <a:off x="0" y="-27384"/>
            <a:ext cx="12185104" cy="6418029"/>
          </a:xfrm>
          <a:prstGeom prst="rect">
            <a:avLst/>
          </a:prstGeom>
        </p:spPr>
      </p:pic>
      <p:sp>
        <p:nvSpPr>
          <p:cNvPr id="2" name="Title 1">
            <a:extLst>
              <a:ext uri="{FF2B5EF4-FFF2-40B4-BE49-F238E27FC236}">
                <a16:creationId xmlns:a16="http://schemas.microsoft.com/office/drawing/2014/main" id="{82D283D1-504B-714C-83F2-4C53E893E7FA}"/>
              </a:ext>
            </a:extLst>
          </p:cNvPr>
          <p:cNvSpPr>
            <a:spLocks noGrp="1"/>
          </p:cNvSpPr>
          <p:nvPr>
            <p:ph type="title"/>
          </p:nvPr>
        </p:nvSpPr>
        <p:spPr>
          <a:xfrm>
            <a:off x="4391901" y="476672"/>
            <a:ext cx="7776864" cy="1143000"/>
          </a:xfrm>
        </p:spPr>
        <p:txBody>
          <a:bodyPr/>
          <a:lstStyle/>
          <a:p>
            <a:br>
              <a:rPr lang="en-US" sz="2800" dirty="0">
                <a:solidFill>
                  <a:schemeClr val="bg1"/>
                </a:solidFill>
              </a:rPr>
            </a:br>
            <a:r>
              <a:rPr lang="en-US" sz="2800" dirty="0">
                <a:solidFill>
                  <a:schemeClr val="bg1"/>
                </a:solidFill>
              </a:rPr>
              <a:t>GOOS survey on Covid-19 Impacts April 2020</a:t>
            </a:r>
            <a:br>
              <a:rPr lang="en-US" sz="2800" dirty="0">
                <a:solidFill>
                  <a:schemeClr val="bg1"/>
                </a:solidFill>
              </a:rPr>
            </a:br>
            <a:r>
              <a:rPr lang="en-US" sz="2800" dirty="0">
                <a:solidFill>
                  <a:schemeClr val="bg1"/>
                </a:solidFill>
              </a:rPr>
              <a:t> - across 12 global ocean observing networks </a:t>
            </a:r>
            <a:br>
              <a:rPr lang="en-US" sz="2800" dirty="0">
                <a:solidFill>
                  <a:schemeClr val="bg1"/>
                </a:solidFill>
              </a:rPr>
            </a:br>
            <a:r>
              <a:rPr lang="en-US" sz="2800" dirty="0">
                <a:solidFill>
                  <a:schemeClr val="bg1"/>
                </a:solidFill>
              </a:rPr>
              <a:t> - outlook updated during 2020</a:t>
            </a:r>
            <a:br>
              <a:rPr lang="en-US" sz="2800" dirty="0">
                <a:solidFill>
                  <a:schemeClr val="bg1"/>
                </a:solidFill>
              </a:rPr>
            </a:br>
            <a:br>
              <a:rPr lang="en-US" sz="2800" dirty="0">
                <a:solidFill>
                  <a:schemeClr val="bg1"/>
                </a:solidFill>
              </a:rPr>
            </a:br>
            <a:endParaRPr lang="en-US" sz="2800" dirty="0">
              <a:solidFill>
                <a:schemeClr val="bg1"/>
              </a:solidFill>
            </a:endParaRPr>
          </a:p>
        </p:txBody>
      </p:sp>
      <p:pic>
        <p:nvPicPr>
          <p:cNvPr id="5" name="Content Placeholder 4">
            <a:extLst>
              <a:ext uri="{FF2B5EF4-FFF2-40B4-BE49-F238E27FC236}">
                <a16:creationId xmlns:a16="http://schemas.microsoft.com/office/drawing/2014/main" id="{4730A583-38ED-C949-8EEC-CD7BAA819DDF}"/>
              </a:ext>
            </a:extLst>
          </p:cNvPr>
          <p:cNvPicPr>
            <a:picLocks noGrp="1" noChangeAspect="1"/>
          </p:cNvPicPr>
          <p:nvPr>
            <p:ph idx="1"/>
          </p:nvPr>
        </p:nvPicPr>
        <p:blipFill>
          <a:blip r:embed="rId4"/>
          <a:stretch>
            <a:fillRect/>
          </a:stretch>
        </p:blipFill>
        <p:spPr>
          <a:xfrm>
            <a:off x="5200328" y="4053060"/>
            <a:ext cx="6984776" cy="2653029"/>
          </a:xfrm>
        </p:spPr>
      </p:pic>
      <p:sp>
        <p:nvSpPr>
          <p:cNvPr id="10" name="TextBox 9">
            <a:extLst>
              <a:ext uri="{FF2B5EF4-FFF2-40B4-BE49-F238E27FC236}">
                <a16:creationId xmlns:a16="http://schemas.microsoft.com/office/drawing/2014/main" id="{5B312B9F-2CDF-AE4C-9BDF-002F6616F88E}"/>
              </a:ext>
            </a:extLst>
          </p:cNvPr>
          <p:cNvSpPr txBox="1"/>
          <p:nvPr/>
        </p:nvSpPr>
        <p:spPr>
          <a:xfrm>
            <a:off x="3172193" y="6390645"/>
            <a:ext cx="1819729" cy="276999"/>
          </a:xfrm>
          <a:prstGeom prst="rect">
            <a:avLst/>
          </a:prstGeom>
          <a:noFill/>
        </p:spPr>
        <p:txBody>
          <a:bodyPr wrap="none" rtlCol="0">
            <a:spAutoFit/>
          </a:bodyPr>
          <a:lstStyle/>
          <a:p>
            <a:r>
              <a:rPr lang="en-US" sz="1200" i="1" dirty="0" err="1"/>
              <a:t>goosocean.org</a:t>
            </a:r>
            <a:r>
              <a:rPr lang="en-US" sz="1200" i="1" dirty="0"/>
              <a:t>/covid-19</a:t>
            </a:r>
          </a:p>
        </p:txBody>
      </p:sp>
    </p:spTree>
    <p:extLst>
      <p:ext uri="{BB962C8B-B14F-4D97-AF65-F5344CB8AC3E}">
        <p14:creationId xmlns:p14="http://schemas.microsoft.com/office/powerpoint/2010/main" val="13697329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8526-96BD-4D46-9D7E-CB8BFB946E07}"/>
              </a:ext>
            </a:extLst>
          </p:cNvPr>
          <p:cNvSpPr>
            <a:spLocks noGrp="1"/>
          </p:cNvSpPr>
          <p:nvPr>
            <p:ph type="title"/>
          </p:nvPr>
        </p:nvSpPr>
        <p:spPr>
          <a:xfrm>
            <a:off x="529779" y="250361"/>
            <a:ext cx="10363200" cy="1143000"/>
          </a:xfrm>
        </p:spPr>
        <p:txBody>
          <a:bodyPr/>
          <a:lstStyle/>
          <a:p>
            <a:r>
              <a:rPr lang="en-US" b="1" dirty="0"/>
              <a:t>Evolution end 2020</a:t>
            </a:r>
          </a:p>
        </p:txBody>
      </p:sp>
      <p:sp>
        <p:nvSpPr>
          <p:cNvPr id="8" name="Rectangle 7">
            <a:extLst>
              <a:ext uri="{FF2B5EF4-FFF2-40B4-BE49-F238E27FC236}">
                <a16:creationId xmlns:a16="http://schemas.microsoft.com/office/drawing/2014/main" id="{862D031E-55F5-8D47-863C-BE1A548A2418}"/>
              </a:ext>
            </a:extLst>
          </p:cNvPr>
          <p:cNvSpPr/>
          <p:nvPr/>
        </p:nvSpPr>
        <p:spPr bwMode="auto">
          <a:xfrm>
            <a:off x="5254179" y="1676649"/>
            <a:ext cx="914400" cy="449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 name="Content Placeholder 2">
            <a:extLst>
              <a:ext uri="{FF2B5EF4-FFF2-40B4-BE49-F238E27FC236}">
                <a16:creationId xmlns:a16="http://schemas.microsoft.com/office/drawing/2014/main" id="{2CE2B5E2-B7AD-164B-8C4A-9DC3D1459ED3}"/>
              </a:ext>
            </a:extLst>
          </p:cNvPr>
          <p:cNvSpPr>
            <a:spLocks noGrp="1"/>
          </p:cNvSpPr>
          <p:nvPr>
            <p:ph sz="half" idx="1"/>
          </p:nvPr>
        </p:nvSpPr>
        <p:spPr>
          <a:xfrm>
            <a:off x="263352" y="1540339"/>
            <a:ext cx="6192688" cy="4495800"/>
          </a:xfrm>
          <a:solidFill>
            <a:schemeClr val="bg1"/>
          </a:solidFill>
        </p:spPr>
        <p:txBody>
          <a:bodyPr/>
          <a:lstStyle/>
          <a:p>
            <a:pPr eaLnBrk="1" hangingPunct="1">
              <a:defRPr/>
            </a:pPr>
            <a:r>
              <a:rPr lang="en-GB" altLang="en-US" sz="1800" dirty="0">
                <a:solidFill>
                  <a:srgbClr val="002060"/>
                </a:solidFill>
                <a:latin typeface="Arial" panose="020B0604020202020204" pitchFamily="34" charset="0"/>
                <a:cs typeface="Arial" panose="020B0604020202020204" pitchFamily="34" charset="0"/>
              </a:rPr>
              <a:t>Continue tracking:</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Argo array down 10% to end 2020</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Drifting buoys network back up to operational levels</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50% fewer animals tagged Southern Ocean 2020/2021</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Voluntary Observing Ships – approx. 5% reduction</a:t>
            </a:r>
            <a:endParaRPr lang="en-GB" altLang="en-US" sz="1800" dirty="0">
              <a:solidFill>
                <a:srgbClr val="002060"/>
              </a:solidFill>
              <a:latin typeface="Arial" panose="020B0604020202020204" pitchFamily="34" charset="0"/>
              <a:cs typeface="Arial" panose="020B0604020202020204" pitchFamily="34" charset="0"/>
            </a:endParaRP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Research vessels re-commenced with restricted operations</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Locally and for specific datasets impacts can be higher</a:t>
            </a:r>
          </a:p>
          <a:p>
            <a:pPr eaLnBrk="1" hangingPunct="1">
              <a:defRPr/>
            </a:pPr>
            <a:r>
              <a:rPr lang="en-GB" altLang="en-US" sz="1800" dirty="0">
                <a:solidFill>
                  <a:srgbClr val="002060"/>
                </a:solidFill>
                <a:latin typeface="Arial" panose="020B0604020202020204" pitchFamily="34" charset="0"/>
                <a:cs typeface="Arial" panose="020B0604020202020204" pitchFamily="34" charset="0"/>
              </a:rPr>
              <a:t>Observing system adaptation:</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Ships of Opportunity Programme trained commercial shipping partners crew – now 5/32 lines operational - 15% </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Use of charter vessels and local vessels for re-seeding and mooring turnaround</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Increased cross-network cooperation for operations</a:t>
            </a:r>
          </a:p>
          <a:p>
            <a:pPr lvl="1" eaLnBrk="1" hangingPunct="1">
              <a:defRPr/>
            </a:pPr>
            <a:r>
              <a:rPr lang="en-GB" altLang="en-US" sz="1600" dirty="0">
                <a:solidFill>
                  <a:srgbClr val="002060"/>
                </a:solidFill>
                <a:latin typeface="Arial" panose="020B0604020202020204" pitchFamily="34" charset="0"/>
                <a:cs typeface="Arial" panose="020B0604020202020204" pitchFamily="34" charset="0"/>
              </a:rPr>
              <a:t>Training of local operators to undertake calibration work</a:t>
            </a:r>
          </a:p>
          <a:p>
            <a:pPr eaLnBrk="1" hangingPunct="1">
              <a:defRPr/>
            </a:pPr>
            <a:endParaRPr lang="en-GB" altLang="en-US" sz="1600" dirty="0">
              <a:solidFill>
                <a:srgbClr val="002060"/>
              </a:solidFill>
              <a:latin typeface="Arial" panose="020B0604020202020204" pitchFamily="34" charset="0"/>
              <a:cs typeface="Arial" panose="020B0604020202020204" pitchFamily="34" charset="0"/>
            </a:endParaRPr>
          </a:p>
          <a:p>
            <a:pPr eaLnBrk="1" hangingPunct="1">
              <a:defRPr/>
            </a:pPr>
            <a:endParaRPr lang="en-GB" altLang="en-US" sz="2000" dirty="0">
              <a:solidFill>
                <a:srgbClr val="002060"/>
              </a:solidFill>
              <a:latin typeface="Arial" panose="020B0604020202020204" pitchFamily="34" charset="0"/>
              <a:cs typeface="Arial" panose="020B0604020202020204" pitchFamily="34" charset="0"/>
            </a:endParaRPr>
          </a:p>
          <a:p>
            <a:pPr eaLnBrk="1" hangingPunct="1">
              <a:defRPr/>
            </a:pPr>
            <a:endParaRPr lang="en-US" sz="1600" dirty="0">
              <a:hlinkClick r:id="rId3"/>
            </a:endParaRPr>
          </a:p>
        </p:txBody>
      </p:sp>
      <p:pic>
        <p:nvPicPr>
          <p:cNvPr id="4098" name="Picture 2" descr="/var/folders/j_/jklz95_d6hd0z63w8jhbxxn85_6_gx/T/com.microsoft.Powerpoint/WebArchiveCopyPasteTempFiles/cidimage003.png@01D6A17F.9EA54C80">
            <a:extLst>
              <a:ext uri="{FF2B5EF4-FFF2-40B4-BE49-F238E27FC236}">
                <a16:creationId xmlns:a16="http://schemas.microsoft.com/office/drawing/2014/main" id="{BD5BF048-97AE-014E-81FD-FC142CE14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514" y="1262164"/>
            <a:ext cx="5354372" cy="53223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8EC789-A650-BC45-BDE2-3D49FD3EF618}"/>
              </a:ext>
            </a:extLst>
          </p:cNvPr>
          <p:cNvSpPr/>
          <p:nvPr/>
        </p:nvSpPr>
        <p:spPr>
          <a:xfrm>
            <a:off x="3287688" y="6249828"/>
            <a:ext cx="3433825" cy="338554"/>
          </a:xfrm>
          <a:prstGeom prst="rect">
            <a:avLst/>
          </a:prstGeom>
        </p:spPr>
        <p:txBody>
          <a:bodyPr wrap="none">
            <a:spAutoFit/>
          </a:bodyPr>
          <a:lstStyle/>
          <a:p>
            <a:pPr marL="0" indent="0" eaLnBrk="1" hangingPunct="1">
              <a:buNone/>
              <a:defRPr/>
            </a:pPr>
            <a:r>
              <a:rPr lang="en-US" sz="1600" dirty="0">
                <a:solidFill>
                  <a:srgbClr val="0070C0"/>
                </a:solidFill>
                <a:hlinkClick r:id="rId3">
                  <a:extLst>
                    <a:ext uri="{A12FA001-AC4F-418D-AE19-62706E023703}">
                      <ahyp:hlinkClr xmlns:ahyp="http://schemas.microsoft.com/office/drawing/2018/hyperlinkcolor" val="tx"/>
                    </a:ext>
                  </a:extLst>
                </a:hlinkClick>
              </a:rPr>
              <a:t>www.ocean-ops.org/reportcard</a:t>
            </a:r>
            <a:r>
              <a:rPr lang="en-US" sz="1600" u="sng" dirty="0">
                <a:solidFill>
                  <a:srgbClr val="0070C0"/>
                </a:solidFill>
              </a:rPr>
              <a:t>2020</a:t>
            </a:r>
            <a:endParaRPr lang="en-GB" altLang="en-US" sz="1600" dirty="0">
              <a:solidFill>
                <a:srgbClr val="0070C0"/>
              </a:solidFill>
              <a:cs typeface="Arial" panose="020B0604020202020204" pitchFamily="34" charset="0"/>
            </a:endParaRPr>
          </a:p>
        </p:txBody>
      </p:sp>
    </p:spTree>
    <p:extLst>
      <p:ext uri="{BB962C8B-B14F-4D97-AF65-F5344CB8AC3E}">
        <p14:creationId xmlns:p14="http://schemas.microsoft.com/office/powerpoint/2010/main" val="4404109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8526-96BD-4D46-9D7E-CB8BFB946E07}"/>
              </a:ext>
            </a:extLst>
          </p:cNvPr>
          <p:cNvSpPr>
            <a:spLocks noGrp="1"/>
          </p:cNvSpPr>
          <p:nvPr>
            <p:ph type="title"/>
          </p:nvPr>
        </p:nvSpPr>
        <p:spPr/>
        <p:txBody>
          <a:bodyPr/>
          <a:lstStyle/>
          <a:p>
            <a:r>
              <a:rPr lang="en-US" b="1" dirty="0"/>
              <a:t>Ocean Observing System System resilience</a:t>
            </a:r>
          </a:p>
        </p:txBody>
      </p:sp>
      <p:pic>
        <p:nvPicPr>
          <p:cNvPr id="6" name="Content Placeholder 5">
            <a:extLst>
              <a:ext uri="{FF2B5EF4-FFF2-40B4-BE49-F238E27FC236}">
                <a16:creationId xmlns:a16="http://schemas.microsoft.com/office/drawing/2014/main" id="{55605C09-A1A5-F44A-BAE6-8024E77D249E}"/>
              </a:ext>
            </a:extLst>
          </p:cNvPr>
          <p:cNvPicPr>
            <a:picLocks noGrp="1" noChangeAspect="1"/>
          </p:cNvPicPr>
          <p:nvPr>
            <p:ph sz="half" idx="2"/>
          </p:nvPr>
        </p:nvPicPr>
        <p:blipFill>
          <a:blip r:embed="rId3"/>
          <a:stretch>
            <a:fillRect/>
          </a:stretch>
        </p:blipFill>
        <p:spPr>
          <a:xfrm>
            <a:off x="4511824" y="1530851"/>
            <a:ext cx="6624736" cy="4641350"/>
          </a:xfrm>
        </p:spPr>
      </p:pic>
      <p:sp>
        <p:nvSpPr>
          <p:cNvPr id="8" name="Rectangle 7">
            <a:extLst>
              <a:ext uri="{FF2B5EF4-FFF2-40B4-BE49-F238E27FC236}">
                <a16:creationId xmlns:a16="http://schemas.microsoft.com/office/drawing/2014/main" id="{862D031E-55F5-8D47-863C-BE1A548A2418}"/>
              </a:ext>
            </a:extLst>
          </p:cNvPr>
          <p:cNvSpPr/>
          <p:nvPr/>
        </p:nvSpPr>
        <p:spPr bwMode="auto">
          <a:xfrm>
            <a:off x="5254179" y="1447800"/>
            <a:ext cx="914400" cy="47246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 name="Content Placeholder 2">
            <a:extLst>
              <a:ext uri="{FF2B5EF4-FFF2-40B4-BE49-F238E27FC236}">
                <a16:creationId xmlns:a16="http://schemas.microsoft.com/office/drawing/2014/main" id="{2CE2B5E2-B7AD-164B-8C4A-9DC3D1459ED3}"/>
              </a:ext>
            </a:extLst>
          </p:cNvPr>
          <p:cNvSpPr>
            <a:spLocks noGrp="1"/>
          </p:cNvSpPr>
          <p:nvPr>
            <p:ph sz="half" idx="1"/>
          </p:nvPr>
        </p:nvSpPr>
        <p:spPr>
          <a:xfrm>
            <a:off x="360732" y="1479149"/>
            <a:ext cx="5663260" cy="4693052"/>
          </a:xfrm>
          <a:solidFill>
            <a:schemeClr val="bg1"/>
          </a:solidFill>
        </p:spPr>
        <p:txBody>
          <a:bodyPr/>
          <a:lstStyle/>
          <a:p>
            <a:pPr eaLnBrk="1" hangingPunct="1">
              <a:buFont typeface="Arial" panose="020B0604020202020204" pitchFamily="34" charset="0"/>
              <a:buChar char="•"/>
              <a:defRPr/>
            </a:pPr>
            <a:r>
              <a:rPr lang="en-GB" altLang="en-US" sz="2200" dirty="0">
                <a:solidFill>
                  <a:schemeClr val="accent4"/>
                </a:solidFill>
                <a:latin typeface="Arial" panose="020B0604020202020204" pitchFamily="34" charset="0"/>
                <a:cs typeface="Arial" panose="020B0604020202020204" pitchFamily="34" charset="0"/>
              </a:rPr>
              <a:t>Use of autonomous instruments – delay in impact</a:t>
            </a:r>
          </a:p>
          <a:p>
            <a:pPr eaLnBrk="1" hangingPunct="1">
              <a:buFont typeface="Arial" panose="020B0604020202020204" pitchFamily="34" charset="0"/>
              <a:buChar char="•"/>
              <a:defRPr/>
            </a:pPr>
            <a:r>
              <a:rPr lang="en-GB" altLang="en-US" sz="2200" dirty="0">
                <a:solidFill>
                  <a:schemeClr val="accent4"/>
                </a:solidFill>
                <a:latin typeface="Arial" panose="020B0604020202020204" pitchFamily="34" charset="0"/>
                <a:cs typeface="Arial" panose="020B0604020202020204" pitchFamily="34" charset="0"/>
              </a:rPr>
              <a:t>Commercial ships remained operational</a:t>
            </a:r>
          </a:p>
          <a:p>
            <a:pPr eaLnBrk="1" hangingPunct="1">
              <a:buFont typeface="Arial" panose="020B0604020202020204" pitchFamily="34" charset="0"/>
              <a:buChar char="•"/>
              <a:defRPr/>
            </a:pPr>
            <a:r>
              <a:rPr lang="en-GB" altLang="en-US" sz="2200" dirty="0">
                <a:solidFill>
                  <a:schemeClr val="accent4"/>
                </a:solidFill>
                <a:latin typeface="Arial" panose="020B0604020202020204" pitchFamily="34" charset="0"/>
                <a:cs typeface="Arial" panose="020B0604020202020204" pitchFamily="34" charset="0"/>
              </a:rPr>
              <a:t>Strong effort by operators – working from home, monitoring data flow, work arounds for remote calibration, etc.</a:t>
            </a:r>
          </a:p>
          <a:p>
            <a:pPr eaLnBrk="1" hangingPunct="1">
              <a:buFont typeface="Arial" panose="020B0604020202020204" pitchFamily="34" charset="0"/>
              <a:buChar char="•"/>
              <a:defRPr/>
            </a:pPr>
            <a:r>
              <a:rPr lang="en-GB" altLang="en-US" sz="2200" dirty="0">
                <a:solidFill>
                  <a:schemeClr val="accent4"/>
                </a:solidFill>
                <a:latin typeface="Arial" panose="020B0604020202020204" pitchFamily="34" charset="0"/>
                <a:cs typeface="Arial" panose="020B0604020202020204" pitchFamily="34" charset="0"/>
              </a:rPr>
              <a:t>Community collaboration, with ship operators, across networks, sharing information</a:t>
            </a:r>
          </a:p>
          <a:p>
            <a:pPr eaLnBrk="1" hangingPunct="1">
              <a:buFont typeface="Arial" panose="020B0604020202020204" pitchFamily="34" charset="0"/>
              <a:buChar char="•"/>
              <a:defRPr/>
            </a:pPr>
            <a:r>
              <a:rPr lang="en-GB" altLang="en-US" sz="2200" dirty="0">
                <a:solidFill>
                  <a:schemeClr val="accent4"/>
                </a:solidFill>
                <a:latin typeface="Arial" panose="020B0604020202020204" pitchFamily="34" charset="0"/>
                <a:cs typeface="Arial" panose="020B0604020202020204" pitchFamily="34" charset="0"/>
              </a:rPr>
              <a:t>Identified as essential operations</a:t>
            </a:r>
          </a:p>
        </p:txBody>
      </p:sp>
    </p:spTree>
    <p:extLst>
      <p:ext uri="{BB962C8B-B14F-4D97-AF65-F5344CB8AC3E}">
        <p14:creationId xmlns:p14="http://schemas.microsoft.com/office/powerpoint/2010/main" val="5314054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B708-F4EC-B54B-BE42-BA81C082A1B2}"/>
              </a:ext>
            </a:extLst>
          </p:cNvPr>
          <p:cNvSpPr>
            <a:spLocks noGrp="1"/>
          </p:cNvSpPr>
          <p:nvPr>
            <p:ph type="title"/>
          </p:nvPr>
        </p:nvSpPr>
        <p:spPr/>
        <p:txBody>
          <a:bodyPr/>
          <a:lstStyle/>
          <a:p>
            <a:r>
              <a:rPr lang="en-US" dirty="0"/>
              <a:t>GOOS Today</a:t>
            </a:r>
          </a:p>
        </p:txBody>
      </p:sp>
      <p:sp>
        <p:nvSpPr>
          <p:cNvPr id="9" name="Content Placeholder 8">
            <a:extLst>
              <a:ext uri="{FF2B5EF4-FFF2-40B4-BE49-F238E27FC236}">
                <a16:creationId xmlns:a16="http://schemas.microsoft.com/office/drawing/2014/main" id="{3521C170-ED93-CA4F-93C6-200B35AB72EA}"/>
              </a:ext>
            </a:extLst>
          </p:cNvPr>
          <p:cNvSpPr>
            <a:spLocks noGrp="1"/>
          </p:cNvSpPr>
          <p:nvPr>
            <p:ph idx="1"/>
          </p:nvPr>
        </p:nvSpPr>
        <p:spPr>
          <a:xfrm>
            <a:off x="479376" y="1443546"/>
            <a:ext cx="6480719" cy="4574253"/>
          </a:xfrm>
        </p:spPr>
        <p:txBody>
          <a:bodyPr>
            <a:noAutofit/>
          </a:bodyPr>
          <a:lstStyle/>
          <a:p>
            <a:r>
              <a:rPr lang="en-GB" sz="2200" b="1" dirty="0"/>
              <a:t>Coordinates a system </a:t>
            </a:r>
            <a:r>
              <a:rPr lang="en-GB" sz="2200" dirty="0"/>
              <a:t>across ocean observing at many levels</a:t>
            </a:r>
            <a:r>
              <a:rPr lang="en-GB" sz="2200" b="1" dirty="0"/>
              <a:t>, institutional, national, regional, and global</a:t>
            </a:r>
          </a:p>
          <a:p>
            <a:r>
              <a:rPr lang="en-GB" sz="2200" b="1" dirty="0"/>
              <a:t> 31 Essential Ocean Variables to date </a:t>
            </a:r>
            <a:r>
              <a:rPr lang="en-GB" sz="2200" dirty="0"/>
              <a:t>through</a:t>
            </a:r>
            <a:r>
              <a:rPr lang="en-GB" sz="2200" b="1" dirty="0"/>
              <a:t> </a:t>
            </a:r>
            <a:r>
              <a:rPr lang="en-GB" sz="2200" dirty="0"/>
              <a:t>the GOOS Expert Panels, across physics, biogeochemistry, biology, ecosystems and human impacts</a:t>
            </a:r>
          </a:p>
          <a:p>
            <a:r>
              <a:rPr lang="en-GB" sz="2200" b="1" dirty="0"/>
              <a:t>12 global ocean observing networks </a:t>
            </a:r>
            <a:r>
              <a:rPr lang="en-GB" sz="2200" dirty="0"/>
              <a:t>under the Observation Coordination Group (OCG), regional systems under the GOOS Regional </a:t>
            </a:r>
            <a:r>
              <a:rPr lang="en-GB" sz="2200" dirty="0" err="1"/>
              <a:t>Aliances</a:t>
            </a:r>
            <a:endParaRPr lang="en-GB" sz="2200" dirty="0"/>
          </a:p>
          <a:p>
            <a:r>
              <a:rPr lang="en-GB" sz="2200" b="1" dirty="0"/>
              <a:t>One system </a:t>
            </a:r>
            <a:r>
              <a:rPr lang="en-GB" sz="2200" dirty="0"/>
              <a:t>- delivery across Climate, Operational Services, Ocean Health</a:t>
            </a:r>
          </a:p>
          <a:p>
            <a:r>
              <a:rPr lang="en-GB" sz="2200" b="1" dirty="0"/>
              <a:t>GOOS 2030 Strategy </a:t>
            </a:r>
            <a:r>
              <a:rPr lang="en-GB" sz="2200" dirty="0"/>
              <a:t>– strongly emphasises partnership to deliver services</a:t>
            </a:r>
          </a:p>
          <a:p>
            <a:endParaRPr lang="en-GB" sz="2200" dirty="0"/>
          </a:p>
          <a:p>
            <a:endParaRPr lang="en-GB" sz="1600" dirty="0"/>
          </a:p>
        </p:txBody>
      </p:sp>
      <p:pic>
        <p:nvPicPr>
          <p:cNvPr id="11" name="Picture 3">
            <a:extLst>
              <a:ext uri="{FF2B5EF4-FFF2-40B4-BE49-F238E27FC236}">
                <a16:creationId xmlns:a16="http://schemas.microsoft.com/office/drawing/2014/main" id="{54672ADC-3398-5544-8864-510EAE91E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49" y="568829"/>
            <a:ext cx="2523825" cy="17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0155C71-0ABA-C04E-821A-024F3AFEBE6F}"/>
              </a:ext>
            </a:extLst>
          </p:cNvPr>
          <p:cNvPicPr>
            <a:picLocks noChangeAspect="1"/>
          </p:cNvPicPr>
          <p:nvPr/>
        </p:nvPicPr>
        <p:blipFill>
          <a:blip r:embed="rId4"/>
          <a:stretch>
            <a:fillRect/>
          </a:stretch>
        </p:blipFill>
        <p:spPr>
          <a:xfrm>
            <a:off x="10547651" y="303911"/>
            <a:ext cx="1459898" cy="2066127"/>
          </a:xfrm>
          <a:prstGeom prst="rect">
            <a:avLst/>
          </a:prstGeom>
        </p:spPr>
      </p:pic>
      <p:pic>
        <p:nvPicPr>
          <p:cNvPr id="7" name="Picture 6">
            <a:extLst>
              <a:ext uri="{FF2B5EF4-FFF2-40B4-BE49-F238E27FC236}">
                <a16:creationId xmlns:a16="http://schemas.microsoft.com/office/drawing/2014/main" id="{B843124D-3CA4-294C-82E4-C9CD706D53D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879976" y="1443546"/>
            <a:ext cx="8290259" cy="5832648"/>
          </a:xfrm>
          <a:prstGeom prst="rect">
            <a:avLst/>
          </a:prstGeom>
        </p:spPr>
      </p:pic>
    </p:spTree>
    <p:extLst>
      <p:ext uri="{BB962C8B-B14F-4D97-AF65-F5344CB8AC3E}">
        <p14:creationId xmlns:p14="http://schemas.microsoft.com/office/powerpoint/2010/main" val="26072033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84A0B-0642-3945-A6E8-E919BBB7031D}"/>
              </a:ext>
            </a:extLst>
          </p:cNvPr>
          <p:cNvPicPr>
            <a:picLocks noChangeAspect="1"/>
          </p:cNvPicPr>
          <p:nvPr/>
        </p:nvPicPr>
        <p:blipFill>
          <a:blip r:embed="rId3"/>
          <a:stretch>
            <a:fillRect/>
          </a:stretch>
        </p:blipFill>
        <p:spPr>
          <a:xfrm>
            <a:off x="3171822" y="985838"/>
            <a:ext cx="9092454" cy="7149975"/>
          </a:xfrm>
          <a:prstGeom prst="rect">
            <a:avLst/>
          </a:prstGeom>
        </p:spPr>
      </p:pic>
      <p:pic>
        <p:nvPicPr>
          <p:cNvPr id="15" name="Picture 14">
            <a:extLst>
              <a:ext uri="{FF2B5EF4-FFF2-40B4-BE49-F238E27FC236}">
                <a16:creationId xmlns:a16="http://schemas.microsoft.com/office/drawing/2014/main" id="{25279B18-D125-9C45-AF6D-E0EB64661C2A}"/>
              </a:ext>
            </a:extLst>
          </p:cNvPr>
          <p:cNvPicPr>
            <a:picLocks noChangeAspect="1"/>
          </p:cNvPicPr>
          <p:nvPr/>
        </p:nvPicPr>
        <p:blipFill>
          <a:blip r:embed="rId4"/>
          <a:stretch>
            <a:fillRect/>
          </a:stretch>
        </p:blipFill>
        <p:spPr>
          <a:xfrm>
            <a:off x="290505" y="233360"/>
            <a:ext cx="1922735" cy="2721159"/>
          </a:xfrm>
          <a:prstGeom prst="rect">
            <a:avLst/>
          </a:prstGeom>
        </p:spPr>
      </p:pic>
      <p:sp>
        <p:nvSpPr>
          <p:cNvPr id="16" name="Rectangle 15">
            <a:extLst>
              <a:ext uri="{FF2B5EF4-FFF2-40B4-BE49-F238E27FC236}">
                <a16:creationId xmlns:a16="http://schemas.microsoft.com/office/drawing/2014/main" id="{E1BF53A6-3E62-034C-AD86-9E9C1C81D5EC}"/>
              </a:ext>
            </a:extLst>
          </p:cNvPr>
          <p:cNvSpPr/>
          <p:nvPr/>
        </p:nvSpPr>
        <p:spPr bwMode="auto">
          <a:xfrm>
            <a:off x="-367888" y="1593940"/>
            <a:ext cx="3539710" cy="2109789"/>
          </a:xfrm>
          <a:prstGeom prst="rect">
            <a:avLst/>
          </a:prstGeom>
          <a:solidFill>
            <a:schemeClr val="bg1"/>
          </a:solidFill>
          <a:ln w="101600" cap="flat" cmpd="sng" algn="ctr">
            <a:solidFill>
              <a:schemeClr val="accent1">
                <a:lumMod val="75000"/>
              </a:schemeClr>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1600" b="1" dirty="0">
                <a:latin typeface="+mj-lt"/>
              </a:rPr>
              <a:t>Vision</a:t>
            </a:r>
          </a:p>
          <a:p>
            <a:pPr marL="0" indent="0">
              <a:buNone/>
            </a:pPr>
            <a:r>
              <a:rPr lang="en-US" sz="1400" dirty="0">
                <a:latin typeface="+mj-lt"/>
              </a:rPr>
              <a:t>A truly global ocean observing system that delivers </a:t>
            </a:r>
            <a:br>
              <a:rPr lang="en-US" sz="1400" dirty="0">
                <a:latin typeface="+mj-lt"/>
              </a:rPr>
            </a:br>
            <a:r>
              <a:rPr lang="en-US" sz="1400" dirty="0">
                <a:latin typeface="+mj-lt"/>
              </a:rPr>
              <a:t>the essential information needed for our sustainable development, safety, wellbeing and prosperity </a:t>
            </a:r>
          </a:p>
        </p:txBody>
      </p:sp>
      <p:sp>
        <p:nvSpPr>
          <p:cNvPr id="17" name="Rectangle 16">
            <a:extLst>
              <a:ext uri="{FF2B5EF4-FFF2-40B4-BE49-F238E27FC236}">
                <a16:creationId xmlns:a16="http://schemas.microsoft.com/office/drawing/2014/main" id="{C7288825-5FAD-7A45-BD07-C62048FBCF12}"/>
              </a:ext>
            </a:extLst>
          </p:cNvPr>
          <p:cNvSpPr/>
          <p:nvPr/>
        </p:nvSpPr>
        <p:spPr bwMode="auto">
          <a:xfrm>
            <a:off x="-365291" y="4009974"/>
            <a:ext cx="3537113" cy="2033639"/>
          </a:xfrm>
          <a:prstGeom prst="rect">
            <a:avLst/>
          </a:prstGeom>
          <a:solidFill>
            <a:schemeClr val="bg1"/>
          </a:solidFill>
          <a:ln w="101600" cap="flat" cmpd="sng" algn="ctr">
            <a:solidFill>
              <a:srgbClr val="FF9300"/>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1600" b="1" dirty="0"/>
              <a:t>Mission</a:t>
            </a:r>
          </a:p>
          <a:p>
            <a:pPr marL="0" indent="0">
              <a:buNone/>
            </a:pPr>
            <a:r>
              <a:rPr lang="en-US" sz="1400" dirty="0"/>
              <a:t>To lead the ocean observing community and create the partnerships to grow an integrated, responsive and sustained observing system </a:t>
            </a:r>
          </a:p>
        </p:txBody>
      </p:sp>
      <p:sp>
        <p:nvSpPr>
          <p:cNvPr id="18" name="TextBox 17">
            <a:extLst>
              <a:ext uri="{FF2B5EF4-FFF2-40B4-BE49-F238E27FC236}">
                <a16:creationId xmlns:a16="http://schemas.microsoft.com/office/drawing/2014/main" id="{F86294E0-F153-494D-BF1F-5385FA7A8CD2}"/>
              </a:ext>
            </a:extLst>
          </p:cNvPr>
          <p:cNvSpPr txBox="1"/>
          <p:nvPr/>
        </p:nvSpPr>
        <p:spPr>
          <a:xfrm>
            <a:off x="1221974" y="6349858"/>
            <a:ext cx="2451312" cy="307777"/>
          </a:xfrm>
          <a:prstGeom prst="rect">
            <a:avLst/>
          </a:prstGeom>
          <a:noFill/>
        </p:spPr>
        <p:txBody>
          <a:bodyPr wrap="none" rtlCol="0">
            <a:spAutoFit/>
          </a:bodyPr>
          <a:lstStyle/>
          <a:p>
            <a:r>
              <a:rPr lang="en-US" sz="1400" dirty="0" err="1"/>
              <a:t>goosocean.org</a:t>
            </a:r>
            <a:r>
              <a:rPr lang="en-US" sz="1400" dirty="0"/>
              <a:t>/2030strategy</a:t>
            </a:r>
          </a:p>
        </p:txBody>
      </p:sp>
    </p:spTree>
    <p:extLst>
      <p:ext uri="{BB962C8B-B14F-4D97-AF65-F5344CB8AC3E}">
        <p14:creationId xmlns:p14="http://schemas.microsoft.com/office/powerpoint/2010/main" val="1587186527"/>
      </p:ext>
    </p:extLst>
  </p:cSld>
  <p:clrMapOvr>
    <a:masterClrMapping/>
  </p:clrMapOvr>
  <p:transition>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2166</Words>
  <Application>Microsoft Macintosh PowerPoint</Application>
  <PresentationFormat>Widescreen</PresentationFormat>
  <Paragraphs>193</Paragraphs>
  <Slides>21</Slides>
  <Notes>17</Notes>
  <HiddenSlides>2</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Barlow Semi Condensed SemiBold</vt:lpstr>
      <vt:lpstr>Calibri</vt:lpstr>
      <vt:lpstr>Century Gothic</vt:lpstr>
      <vt:lpstr>Franklin Gothic Book</vt:lpstr>
      <vt:lpstr>Montserrat</vt:lpstr>
      <vt:lpstr>Roboto</vt:lpstr>
      <vt:lpstr>Roboto Light</vt:lpstr>
      <vt:lpstr>Roboto Medium</vt:lpstr>
      <vt:lpstr>Segoe UI Light</vt:lpstr>
      <vt:lpstr>Wingdings</vt:lpstr>
      <vt:lpstr>Blank Presentation</vt:lpstr>
      <vt:lpstr>1_Blank Presentation</vt:lpstr>
      <vt:lpstr>2_Custom Design</vt:lpstr>
      <vt:lpstr>GOOS today, GOOS at the heart of the Ocean Decade</vt:lpstr>
      <vt:lpstr>PowerPoint Presentation</vt:lpstr>
      <vt:lpstr>Ocean Observing Report Card 2020</vt:lpstr>
      <vt:lpstr>PowerPoint Presentation</vt:lpstr>
      <vt:lpstr> GOOS survey on Covid-19 Impacts April 2020  - across 12 global ocean observing networks   - outlook updated during 2020  </vt:lpstr>
      <vt:lpstr>Evolution end 2020</vt:lpstr>
      <vt:lpstr>Ocean Observing System System resilience</vt:lpstr>
      <vt:lpstr>GOOS Today</vt:lpstr>
      <vt:lpstr>PowerPoint Presentation</vt:lpstr>
      <vt:lpstr>Quote and Image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“Committed to change” - GOOS 10th Steering Committee 26-29 April 2021</vt:lpstr>
      <vt:lpstr>“Committed to change” - GOOS 10th Steering Committee 26-29 April 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GOOS</dc:title>
  <dc:creator>Fischer, Albert</dc:creator>
  <cp:lastModifiedBy>Fischer, Albert</cp:lastModifiedBy>
  <cp:revision>56</cp:revision>
  <dcterms:created xsi:type="dcterms:W3CDTF">2020-02-11T12:50:32Z</dcterms:created>
  <dcterms:modified xsi:type="dcterms:W3CDTF">2021-05-26T23:13:12Z</dcterms:modified>
</cp:coreProperties>
</file>