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311" r:id="rId4"/>
    <p:sldId id="257" r:id="rId5"/>
    <p:sldId id="319" r:id="rId6"/>
    <p:sldId id="315" r:id="rId7"/>
    <p:sldId id="316" r:id="rId8"/>
    <p:sldId id="314" r:id="rId9"/>
    <p:sldId id="312" r:id="rId10"/>
    <p:sldId id="313" r:id="rId11"/>
    <p:sldId id="276" r:id="rId12"/>
    <p:sldId id="262" r:id="rId13"/>
    <p:sldId id="263" r:id="rId14"/>
    <p:sldId id="293" r:id="rId15"/>
    <p:sldId id="287" r:id="rId16"/>
    <p:sldId id="307" r:id="rId17"/>
    <p:sldId id="297" r:id="rId18"/>
    <p:sldId id="318" r:id="rId19"/>
    <p:sldId id="323" r:id="rId20"/>
    <p:sldId id="320" r:id="rId21"/>
    <p:sldId id="321" r:id="rId22"/>
    <p:sldId id="322" r:id="rId23"/>
    <p:sldId id="301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65A"/>
    <a:srgbClr val="004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148"/>
    <p:restoredTop sz="94668"/>
  </p:normalViewPr>
  <p:slideViewPr>
    <p:cSldViewPr snapToGrid="0" snapToObjects="1">
      <p:cViewPr>
        <p:scale>
          <a:sx n="80" d="100"/>
          <a:sy n="80" d="100"/>
        </p:scale>
        <p:origin x="77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520A5-41C4-2E4D-81B4-2D85F8151900}" type="datetimeFigureOut">
              <a:rPr lang="en-US" smtClean="0"/>
              <a:t>6/6/21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82798-3FC4-0643-B3C5-DC580868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3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340B-01E7-41B5-BE35-3DD52D3AA5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02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8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7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1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FB6FF-A201-7448-9CCF-75261A4BEE77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jpe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981" y="2021305"/>
            <a:ext cx="10523620" cy="4203029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4F81"/>
                </a:solidFill>
              </a:rPr>
              <a:t>The IOC Ocean </a:t>
            </a:r>
            <a:r>
              <a:rPr lang="en-US" sz="6000" dirty="0" err="1" smtClean="0">
                <a:solidFill>
                  <a:srgbClr val="004F81"/>
                </a:solidFill>
              </a:rPr>
              <a:t>InfoHub</a:t>
            </a:r>
            <a:r>
              <a:rPr lang="en-US" sz="6000" dirty="0" smtClean="0">
                <a:solidFill>
                  <a:srgbClr val="004F81"/>
                </a:solidFill>
              </a:rPr>
              <a:t> Project</a:t>
            </a:r>
          </a:p>
          <a:p>
            <a:endParaRPr lang="en-US" sz="2200" dirty="0" smtClean="0">
              <a:solidFill>
                <a:srgbClr val="004F81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Lucy </a:t>
            </a:r>
            <a:r>
              <a:rPr lang="en-US" dirty="0" smtClean="0">
                <a:solidFill>
                  <a:srgbClr val="002060"/>
                </a:solidFill>
              </a:rPr>
              <a:t>Scott</a:t>
            </a:r>
            <a:endParaRPr lang="en-US" dirty="0" smtClean="0">
              <a:solidFill>
                <a:srgbClr val="02365A"/>
              </a:solidFill>
            </a:endParaRPr>
          </a:p>
          <a:p>
            <a:r>
              <a:rPr lang="en-US" dirty="0" smtClean="0">
                <a:solidFill>
                  <a:srgbClr val="02365A"/>
                </a:solidFill>
              </a:rPr>
              <a:t>UNESCO/IOC </a:t>
            </a:r>
            <a:r>
              <a:rPr lang="en-US" dirty="0">
                <a:solidFill>
                  <a:srgbClr val="02365A"/>
                </a:solidFill>
              </a:rPr>
              <a:t>Project Office for </a:t>
            </a:r>
            <a:r>
              <a:rPr lang="en-US" dirty="0" smtClean="0">
                <a:solidFill>
                  <a:srgbClr val="02365A"/>
                </a:solidFill>
              </a:rPr>
              <a:t>IODE</a:t>
            </a:r>
          </a:p>
          <a:p>
            <a:r>
              <a:rPr lang="en-US" dirty="0" err="1" smtClean="0">
                <a:solidFill>
                  <a:srgbClr val="02365A"/>
                </a:solidFill>
              </a:rPr>
              <a:t>L.Scott@unesco.org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70217" y="3617837"/>
            <a:ext cx="3220278" cy="291547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484087" y="3617837"/>
            <a:ext cx="3220278" cy="291547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31" y="457199"/>
            <a:ext cx="3946434" cy="811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96" y="457199"/>
            <a:ext cx="2190307" cy="902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25" y="187659"/>
            <a:ext cx="1730555" cy="1171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0" y="216591"/>
            <a:ext cx="3863611" cy="12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Ocean Biodiversity Information System (OBIS)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World Ocean Database (WOD)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123" y="3721768"/>
            <a:ext cx="3546428" cy="2948014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</p:spTree>
    <p:extLst>
      <p:ext uri="{BB962C8B-B14F-4D97-AF65-F5344CB8AC3E}">
        <p14:creationId xmlns:p14="http://schemas.microsoft.com/office/powerpoint/2010/main" val="17182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Ocean Biodiversity Information System (OBIS)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World Ocean Database (WOD)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2365A"/>
                </a:solidFill>
              </a:rPr>
              <a:t>extended </a:t>
            </a:r>
            <a:r>
              <a:rPr lang="en-US" sz="2400" dirty="0">
                <a:solidFill>
                  <a:srgbClr val="02365A"/>
                </a:solidFill>
              </a:rPr>
              <a:t>by partnerships with </a:t>
            </a:r>
            <a:r>
              <a:rPr lang="en-US" sz="2400" dirty="0" err="1">
                <a:solidFill>
                  <a:srgbClr val="02365A"/>
                </a:solidFill>
              </a:rPr>
              <a:t>EurOcean</a:t>
            </a:r>
            <a:r>
              <a:rPr lang="en-US" sz="2400" dirty="0">
                <a:solidFill>
                  <a:srgbClr val="02365A"/>
                </a:solidFill>
              </a:rPr>
              <a:t>, </a:t>
            </a:r>
            <a:r>
              <a:rPr lang="en-US" sz="2400" dirty="0" err="1">
                <a:solidFill>
                  <a:srgbClr val="02365A"/>
                </a:solidFill>
              </a:rPr>
              <a:t>Marinetraining.eu</a:t>
            </a:r>
            <a:r>
              <a:rPr lang="en-US" sz="2400" dirty="0">
                <a:solidFill>
                  <a:srgbClr val="02365A"/>
                </a:solidFill>
              </a:rPr>
              <a:t>, EMODNET, and other sources in the IOC ODIS Catalogue of Sources (</a:t>
            </a:r>
            <a:r>
              <a:rPr lang="en-US" sz="2400" dirty="0" err="1">
                <a:solidFill>
                  <a:srgbClr val="02365A"/>
                </a:solidFill>
              </a:rPr>
              <a:t>ODIScat</a:t>
            </a:r>
            <a:r>
              <a:rPr lang="en-US" sz="2400" dirty="0">
                <a:solidFill>
                  <a:srgbClr val="02365A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388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Initial data types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8948"/>
            <a:ext cx="9508958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People and institutions/organizations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Documents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Spatial data/maps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Training opportunities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Vessels (research opportunities)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94" y="3943855"/>
            <a:ext cx="7620000" cy="2914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5094" y="3322267"/>
            <a:ext cx="447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4F81"/>
                </a:solidFill>
              </a:rPr>
              <a:t>Data categories in ODIS-Cat</a:t>
            </a:r>
            <a:endParaRPr lang="en-US" sz="2800" b="1">
              <a:solidFill>
                <a:srgbClr val="004F8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902828" y="232949"/>
            <a:ext cx="3220278" cy="291547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Three pilot regions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2365A"/>
                </a:solidFill>
              </a:rPr>
              <a:t>African region,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2365A"/>
                </a:solidFill>
              </a:rPr>
              <a:t>Latin </a:t>
            </a:r>
            <a:r>
              <a:rPr lang="en-US" sz="2000" dirty="0">
                <a:solidFill>
                  <a:srgbClr val="02365A"/>
                </a:solidFill>
              </a:rPr>
              <a:t>America and </a:t>
            </a:r>
            <a:r>
              <a:rPr lang="en-US" sz="2000" dirty="0" smtClean="0">
                <a:solidFill>
                  <a:srgbClr val="02365A"/>
                </a:solidFill>
              </a:rPr>
              <a:t>Caribbean region, </a:t>
            </a:r>
            <a:r>
              <a:rPr lang="en-US" sz="2000" dirty="0">
                <a:solidFill>
                  <a:srgbClr val="02365A"/>
                </a:solidFill>
              </a:rPr>
              <a:t>and the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2365A"/>
                </a:solidFill>
              </a:rPr>
              <a:t>Pacific </a:t>
            </a:r>
            <a:r>
              <a:rPr lang="en-US" sz="2000" dirty="0">
                <a:solidFill>
                  <a:srgbClr val="02365A"/>
                </a:solidFill>
              </a:rPr>
              <a:t>Small Island </a:t>
            </a:r>
            <a:r>
              <a:rPr lang="en-US" sz="2000" dirty="0" smtClean="0">
                <a:solidFill>
                  <a:srgbClr val="02365A"/>
                </a:solidFill>
              </a:rPr>
              <a:t>Developing States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2365A"/>
                </a:solidFill>
              </a:rPr>
              <a:t>These three regions have participated in the development of the proposal for the </a:t>
            </a:r>
            <a:r>
              <a:rPr lang="en-US" sz="2400" dirty="0" smtClean="0">
                <a:solidFill>
                  <a:srgbClr val="02365A"/>
                </a:solidFill>
              </a:rPr>
              <a:t>Ocean </a:t>
            </a:r>
            <a:r>
              <a:rPr lang="en-US" sz="2400" dirty="0" err="1" smtClean="0">
                <a:solidFill>
                  <a:srgbClr val="02365A"/>
                </a:solidFill>
              </a:rPr>
              <a:t>InfoHub</a:t>
            </a:r>
            <a:r>
              <a:rPr lang="en-US" sz="2400" dirty="0" smtClean="0">
                <a:solidFill>
                  <a:srgbClr val="02365A"/>
                </a:solidFill>
              </a:rPr>
              <a:t> Project </a:t>
            </a:r>
            <a:r>
              <a:rPr lang="en-US" sz="2400" dirty="0">
                <a:solidFill>
                  <a:srgbClr val="02365A"/>
                </a:solidFill>
              </a:rPr>
              <a:t>and will take a lead on </a:t>
            </a:r>
            <a:r>
              <a:rPr lang="en-US" sz="2400" b="1" dirty="0" smtClean="0">
                <a:solidFill>
                  <a:srgbClr val="02365A"/>
                </a:solidFill>
              </a:rPr>
              <a:t>pilot projects </a:t>
            </a:r>
            <a:r>
              <a:rPr lang="en-US" sz="2400" b="1" dirty="0">
                <a:solidFill>
                  <a:srgbClr val="02365A"/>
                </a:solidFill>
              </a:rPr>
              <a:t>to test interoperability</a:t>
            </a:r>
            <a:r>
              <a:rPr lang="en-US" sz="2400" dirty="0">
                <a:solidFill>
                  <a:srgbClr val="02365A"/>
                </a:solidFill>
              </a:rPr>
              <a:t> between existing information </a:t>
            </a:r>
            <a:r>
              <a:rPr lang="en-US" sz="2400" dirty="0" smtClean="0">
                <a:solidFill>
                  <a:srgbClr val="02365A"/>
                </a:solidFill>
              </a:rPr>
              <a:t>hubs. </a:t>
            </a:r>
          </a:p>
        </p:txBody>
      </p:sp>
    </p:spTree>
    <p:extLst>
      <p:ext uri="{BB962C8B-B14F-4D97-AF65-F5344CB8AC3E}">
        <p14:creationId xmlns:p14="http://schemas.microsoft.com/office/powerpoint/2010/main" val="209607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676" y="-1792389"/>
            <a:ext cx="11469914" cy="11469914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285439" y="3541022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646153" y="3942568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Regional </a:t>
            </a:r>
            <a:r>
              <a:rPr lang="en-US" sz="1100" b="1" dirty="0" smtClean="0">
                <a:solidFill>
                  <a:srgbClr val="02365A"/>
                </a:solidFill>
              </a:rPr>
              <a:t>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83973" y="4156794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25999" y="5110452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4664" y="5743358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449302" y="5478111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51075" y="5755276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431082" y="4001851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09048" y="5277144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21780" y="1647785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World Ocean Database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530532" y="2136889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Docs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67407" y="2201043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Expert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8934" y="1319474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Best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Practices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27526" y="201775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OBIS</a:t>
            </a:r>
          </a:p>
        </p:txBody>
      </p:sp>
      <p:sp>
        <p:nvSpPr>
          <p:cNvPr id="49" name="Oval 48"/>
          <p:cNvSpPr/>
          <p:nvPr/>
        </p:nvSpPr>
        <p:spPr>
          <a:xfrm>
            <a:off x="187797" y="23557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Portal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8434752" y="815920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0524" y="121767"/>
            <a:ext cx="50122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ODIS-Architecture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926319" y="1252609"/>
            <a:ext cx="921657" cy="893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OIH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Global Hub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9404" y="2461533"/>
            <a:ext cx="3742944" cy="40934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global ODIS (Ocean Data and Information System) architecture will be developed to enable </a:t>
            </a:r>
            <a:r>
              <a:rPr lang="en-US" sz="2000" b="1" dirty="0" smtClean="0">
                <a:solidFill>
                  <a:schemeClr val="bg1"/>
                </a:solidFill>
              </a:rPr>
              <a:t>interoperability</a:t>
            </a:r>
            <a:r>
              <a:rPr lang="en-US" sz="2000" dirty="0" smtClean="0">
                <a:solidFill>
                  <a:schemeClr val="bg1"/>
                </a:solidFill>
              </a:rPr>
              <a:t> with local, regional and thematic infrastructures.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This </a:t>
            </a:r>
            <a:r>
              <a:rPr lang="en-US" sz="2000" b="1" dirty="0">
                <a:solidFill>
                  <a:schemeClr val="bg1"/>
                </a:solidFill>
              </a:rPr>
              <a:t>will be developed with willing and able </a:t>
            </a:r>
            <a:r>
              <a:rPr lang="en-US" sz="2000" b="1" dirty="0" err="1">
                <a:solidFill>
                  <a:schemeClr val="bg1"/>
                </a:solidFill>
              </a:rPr>
              <a:t>OceanInfoHub</a:t>
            </a:r>
            <a:r>
              <a:rPr lang="en-US" sz="2000" b="1" dirty="0">
                <a:solidFill>
                  <a:schemeClr val="bg1"/>
                </a:solidFill>
              </a:rPr>
              <a:t> early adopters (co-design</a:t>
            </a:r>
            <a:r>
              <a:rPr lang="en-US" sz="2000" b="1" dirty="0" smtClean="0">
                <a:solidFill>
                  <a:schemeClr val="bg1"/>
                </a:solidFill>
              </a:rPr>
              <a:t>)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Lightweight </a:t>
            </a:r>
            <a:r>
              <a:rPr lang="en-US" sz="2000" dirty="0" err="1" smtClean="0">
                <a:solidFill>
                  <a:schemeClr val="bg1"/>
                </a:solidFill>
              </a:rPr>
              <a:t>schema.org</a:t>
            </a:r>
            <a:r>
              <a:rPr lang="en-US" sz="2000" dirty="0" smtClean="0">
                <a:solidFill>
                  <a:schemeClr val="bg1"/>
                </a:solidFill>
              </a:rPr>
              <a:t> based implementation patterns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8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387" y="-1840860"/>
            <a:ext cx="11469914" cy="11469914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768599" y="4861160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07158" y="602777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4962" y="117902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78376" y="1906624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65506" y="1498930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190689" y="3787782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78692" y="5568480"/>
            <a:ext cx="1398132" cy="125283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782728" y="5084768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85439" y="3541022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646153" y="3942568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Regional </a:t>
            </a:r>
            <a:r>
              <a:rPr lang="en-US" sz="1100" b="1" dirty="0" smtClean="0">
                <a:solidFill>
                  <a:srgbClr val="02365A"/>
                </a:solidFill>
              </a:rPr>
              <a:t>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83973" y="4156794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25999" y="5110452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4664" y="5743358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449302" y="5478111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51075" y="5755276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431082" y="4001851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09048" y="5277144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21780" y="1647785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World Ocean Database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530532" y="2136889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Docs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67407" y="2201043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Expert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8934" y="1319474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Best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Practices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27526" y="201775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OBIS</a:t>
            </a:r>
          </a:p>
        </p:txBody>
      </p:sp>
      <p:sp>
        <p:nvSpPr>
          <p:cNvPr id="49" name="Oval 48"/>
          <p:cNvSpPr/>
          <p:nvPr/>
        </p:nvSpPr>
        <p:spPr>
          <a:xfrm>
            <a:off x="187797" y="23557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Portal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48810" y="2631354"/>
            <a:ext cx="25690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Finding specific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77326" y="116102"/>
            <a:ext cx="700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OIH SERVICES </a:t>
            </a:r>
            <a:r>
              <a:rPr lang="mr-IN" sz="3200" b="1" dirty="0" smtClean="0">
                <a:solidFill>
                  <a:schemeClr val="bg1"/>
                </a:solidFill>
              </a:rPr>
              <a:t>–</a:t>
            </a:r>
            <a:r>
              <a:rPr lang="en-US" sz="3200" b="1" dirty="0" smtClean="0">
                <a:solidFill>
                  <a:schemeClr val="bg1"/>
                </a:solidFill>
              </a:rPr>
              <a:t> global demonstration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48810" y="3306414"/>
            <a:ext cx="25690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Finding vessel based training opportunities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278490" y="4336088"/>
            <a:ext cx="280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Peer-to-peer collaboration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09765" y="5201949"/>
            <a:ext cx="280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Finding data / information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818347" y="5938940"/>
            <a:ext cx="32682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Finding spatial data / metadata</a:t>
            </a:r>
          </a:p>
        </p:txBody>
      </p:sp>
      <p:sp>
        <p:nvSpPr>
          <p:cNvPr id="56" name="Oval 55"/>
          <p:cNvSpPr/>
          <p:nvPr/>
        </p:nvSpPr>
        <p:spPr>
          <a:xfrm>
            <a:off x="8434752" y="815920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9926319" y="1252609"/>
            <a:ext cx="921657" cy="893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OIH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Global Hub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support for the IOC’s </a:t>
            </a:r>
            <a:r>
              <a:rPr lang="en-US" sz="480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CD Strategy</a:t>
            </a:r>
            <a:endParaRPr lang="en-US" sz="48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These services would all be in support of the </a:t>
            </a:r>
            <a:r>
              <a:rPr lang="en-US" sz="2000" dirty="0">
                <a:solidFill>
                  <a:srgbClr val="02365A"/>
                </a:solidFill>
              </a:rPr>
              <a:t>IOC Capacity Development strategy.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The </a:t>
            </a:r>
            <a:r>
              <a:rPr lang="en-US" sz="2000" dirty="0">
                <a:solidFill>
                  <a:srgbClr val="02365A"/>
                </a:solidFill>
              </a:rPr>
              <a:t>project will also focus on the transfer of </a:t>
            </a:r>
            <a:r>
              <a:rPr lang="en-US" sz="2000" b="1" dirty="0">
                <a:solidFill>
                  <a:srgbClr val="02365A"/>
                </a:solidFill>
              </a:rPr>
              <a:t>local knowledge</a:t>
            </a:r>
            <a:r>
              <a:rPr lang="en-US" sz="2000" dirty="0">
                <a:solidFill>
                  <a:srgbClr val="02365A"/>
                </a:solidFill>
              </a:rPr>
              <a:t>,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on </a:t>
            </a:r>
            <a:r>
              <a:rPr lang="en-US" sz="2000" dirty="0">
                <a:solidFill>
                  <a:srgbClr val="02365A"/>
                </a:solidFill>
              </a:rPr>
              <a:t>supporting </a:t>
            </a:r>
            <a:r>
              <a:rPr lang="en-US" sz="2000" b="1" dirty="0">
                <a:solidFill>
                  <a:srgbClr val="02365A"/>
                </a:solidFill>
              </a:rPr>
              <a:t>early career scientist</a:t>
            </a:r>
            <a:r>
              <a:rPr lang="en-US" sz="2000" dirty="0">
                <a:solidFill>
                  <a:srgbClr val="02365A"/>
                </a:solidFill>
              </a:rPr>
              <a:t>s,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and </a:t>
            </a:r>
            <a:r>
              <a:rPr lang="en-US" sz="2000" dirty="0">
                <a:solidFill>
                  <a:srgbClr val="02365A"/>
                </a:solidFill>
              </a:rPr>
              <a:t>on </a:t>
            </a:r>
            <a:r>
              <a:rPr lang="en-US" sz="2000" b="1" dirty="0">
                <a:solidFill>
                  <a:srgbClr val="02365A"/>
                </a:solidFill>
              </a:rPr>
              <a:t>remedying gender disparity </a:t>
            </a:r>
            <a:r>
              <a:rPr lang="en-US" sz="2000" dirty="0">
                <a:solidFill>
                  <a:srgbClr val="02365A"/>
                </a:solidFill>
              </a:rPr>
              <a:t>by increasing access to information, technologies and </a:t>
            </a:r>
            <a:r>
              <a:rPr lang="en-US" sz="2000" dirty="0" smtClean="0">
                <a:solidFill>
                  <a:srgbClr val="02365A"/>
                </a:solidFill>
              </a:rPr>
              <a:t>opportunities.</a:t>
            </a:r>
            <a:endParaRPr lang="en-US" sz="2000" dirty="0">
              <a:solidFill>
                <a:srgbClr val="02365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02365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992297" y="3682005"/>
            <a:ext cx="3220278" cy="291547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support for global reporting</a:t>
            </a:r>
            <a:endParaRPr lang="en-US" sz="48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2365A"/>
                </a:solidFill>
              </a:rPr>
              <a:t>The OIH will assist countries in their reporting requirements for the </a:t>
            </a:r>
            <a:r>
              <a:rPr lang="en-US" b="1" dirty="0" smtClean="0">
                <a:solidFill>
                  <a:srgbClr val="02365A"/>
                </a:solidFill>
              </a:rPr>
              <a:t>Sustainable Development Goals </a:t>
            </a:r>
            <a:r>
              <a:rPr lang="en-US" dirty="0" smtClean="0">
                <a:solidFill>
                  <a:srgbClr val="02365A"/>
                </a:solidFill>
              </a:rPr>
              <a:t>(particularly goals 4,9, 14 and 17), contribute to key aims of the UN </a:t>
            </a:r>
            <a:r>
              <a:rPr lang="en-US" b="1" dirty="0" smtClean="0">
                <a:solidFill>
                  <a:srgbClr val="02365A"/>
                </a:solidFill>
              </a:rPr>
              <a:t>Decade of Ocean Science </a:t>
            </a:r>
            <a:r>
              <a:rPr lang="en-US" dirty="0" smtClean="0">
                <a:solidFill>
                  <a:srgbClr val="02365A"/>
                </a:solidFill>
              </a:rPr>
              <a:t>for Sustainable Development, the </a:t>
            </a:r>
            <a:r>
              <a:rPr lang="en-US" b="1" dirty="0" smtClean="0">
                <a:solidFill>
                  <a:srgbClr val="02365A"/>
                </a:solidFill>
              </a:rPr>
              <a:t>Paris Agreement</a:t>
            </a:r>
            <a:r>
              <a:rPr lang="en-US" dirty="0" smtClean="0">
                <a:solidFill>
                  <a:srgbClr val="02365A"/>
                </a:solidFill>
              </a:rPr>
              <a:t>, the </a:t>
            </a:r>
            <a:r>
              <a:rPr lang="en-US" b="1" dirty="0" smtClean="0">
                <a:solidFill>
                  <a:srgbClr val="02365A"/>
                </a:solidFill>
              </a:rPr>
              <a:t>Sendai Framework</a:t>
            </a:r>
            <a:r>
              <a:rPr lang="en-US" dirty="0" smtClean="0">
                <a:solidFill>
                  <a:srgbClr val="02365A"/>
                </a:solidFill>
              </a:rPr>
              <a:t> for disaster Risk Reduction and </a:t>
            </a:r>
            <a:r>
              <a:rPr lang="en-US" b="1" dirty="0" smtClean="0">
                <a:solidFill>
                  <a:srgbClr val="02365A"/>
                </a:solidFill>
              </a:rPr>
              <a:t>Marine Biological Diversity of Areas Beyond National Jurisdiction</a:t>
            </a:r>
            <a:r>
              <a:rPr lang="en-US" dirty="0" smtClean="0">
                <a:solidFill>
                  <a:srgbClr val="02365A"/>
                </a:solidFill>
              </a:rPr>
              <a:t>. The OIH will also assist IOC member states to report on ocean science capacities through the </a:t>
            </a:r>
            <a:r>
              <a:rPr lang="en-US" b="1" dirty="0" smtClean="0">
                <a:solidFill>
                  <a:srgbClr val="02365A"/>
                </a:solidFill>
              </a:rPr>
              <a:t>Global Ocean Science Report </a:t>
            </a:r>
            <a:r>
              <a:rPr lang="en-US" dirty="0" smtClean="0">
                <a:solidFill>
                  <a:srgbClr val="02365A"/>
                </a:solidFill>
              </a:rPr>
              <a:t>(GOSR).</a:t>
            </a:r>
            <a:endParaRPr lang="en-US" dirty="0">
              <a:solidFill>
                <a:srgbClr val="023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</a:t>
            </a:r>
            <a:r>
              <a:rPr lang="en-US" dirty="0" smtClean="0">
                <a:solidFill>
                  <a:schemeClr val="bg1"/>
                </a:solidFill>
              </a:rPr>
              <a:t>) 70 members from all over the world, over 2600 posts in the Slack forum.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45" y="2605004"/>
            <a:ext cx="5505952" cy="3485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2" y="2605004"/>
            <a:ext cx="6015789" cy="34857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</p:spTree>
    <p:extLst>
      <p:ext uri="{BB962C8B-B14F-4D97-AF65-F5344CB8AC3E}">
        <p14:creationId xmlns:p14="http://schemas.microsoft.com/office/powerpoint/2010/main" val="738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073" y="2817959"/>
            <a:ext cx="5903495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2365A"/>
                </a:solidFill>
              </a:rPr>
              <a:t>The IOC Ocean InfoHub Project (OIH) is a global initiative to </a:t>
            </a:r>
            <a:r>
              <a:rPr lang="en-US" dirty="0">
                <a:solidFill>
                  <a:srgbClr val="02365A"/>
                </a:solidFill>
              </a:rPr>
              <a:t>improve access to marine and coastal data and information. </a:t>
            </a:r>
          </a:p>
          <a:p>
            <a:r>
              <a:rPr lang="en-US" dirty="0">
                <a:solidFill>
                  <a:srgbClr val="02365A"/>
                </a:solidFill>
              </a:rPr>
              <a:t>It is a three year </a:t>
            </a:r>
            <a:r>
              <a:rPr lang="en-US" dirty="0" smtClean="0">
                <a:solidFill>
                  <a:srgbClr val="02365A"/>
                </a:solidFill>
              </a:rPr>
              <a:t>project that commenced in </a:t>
            </a:r>
            <a:r>
              <a:rPr lang="en-US" dirty="0">
                <a:solidFill>
                  <a:srgbClr val="02365A"/>
                </a:solidFill>
              </a:rPr>
              <a:t>April 2020</a:t>
            </a:r>
          </a:p>
          <a:p>
            <a:r>
              <a:rPr lang="en-US" dirty="0">
                <a:solidFill>
                  <a:srgbClr val="02365A"/>
                </a:solidFill>
              </a:rPr>
              <a:t>The project is funded by the Government of Flanders (Kingdom of Belgium</a:t>
            </a:r>
            <a:r>
              <a:rPr lang="en-US" dirty="0" smtClean="0">
                <a:solidFill>
                  <a:srgbClr val="02365A"/>
                </a:solidFill>
              </a:rPr>
              <a:t>) </a:t>
            </a:r>
          </a:p>
          <a:p>
            <a:r>
              <a:rPr lang="en-US" dirty="0">
                <a:solidFill>
                  <a:srgbClr val="02365A"/>
                </a:solidFill>
              </a:rPr>
              <a:t>The </a:t>
            </a:r>
            <a:r>
              <a:rPr lang="en-US" dirty="0" smtClean="0">
                <a:solidFill>
                  <a:srgbClr val="02365A"/>
                </a:solidFill>
              </a:rPr>
              <a:t>objective of the project </a:t>
            </a:r>
            <a:r>
              <a:rPr lang="en-US" dirty="0">
                <a:solidFill>
                  <a:srgbClr val="02365A"/>
                </a:solidFill>
              </a:rPr>
              <a:t>is </a:t>
            </a:r>
            <a:r>
              <a:rPr lang="en-US" dirty="0" smtClean="0">
                <a:solidFill>
                  <a:srgbClr val="02365A"/>
                </a:solidFill>
              </a:rPr>
              <a:t>to </a:t>
            </a:r>
            <a:r>
              <a:rPr lang="en-US" b="1" dirty="0" smtClean="0">
                <a:solidFill>
                  <a:srgbClr val="02365A"/>
                </a:solidFill>
              </a:rPr>
              <a:t>develop </a:t>
            </a:r>
            <a:r>
              <a:rPr lang="en-US" b="1" dirty="0">
                <a:solidFill>
                  <a:srgbClr val="02365A"/>
                </a:solidFill>
              </a:rPr>
              <a:t>interoperability between existing information systems</a:t>
            </a:r>
            <a:r>
              <a:rPr lang="en-US" dirty="0">
                <a:solidFill>
                  <a:srgbClr val="02365A"/>
                </a:solidFill>
              </a:rPr>
              <a:t>, thus improving the flow of information to end users. </a:t>
            </a:r>
          </a:p>
          <a:p>
            <a:endParaRPr lang="en-US" dirty="0">
              <a:solidFill>
                <a:srgbClr val="02365A"/>
              </a:solidFill>
            </a:endParaRPr>
          </a:p>
          <a:p>
            <a:endParaRPr lang="en-US" dirty="0">
              <a:solidFill>
                <a:srgbClr val="023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Proof-of concept for the ODIS-architecture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99" y="3635368"/>
            <a:ext cx="4204389" cy="19508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483" y="3635368"/>
            <a:ext cx="2903829" cy="19508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25" y="3635368"/>
            <a:ext cx="3625516" cy="1950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8935" y="5586184"/>
            <a:ext cx="258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Marinetraining.eu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2942" y="5560758"/>
            <a:ext cx="258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OceanExpert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5790" y="5592785"/>
            <a:ext cx="258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OBIS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1304" y="6192253"/>
            <a:ext cx="700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One search returns </a:t>
            </a:r>
            <a:r>
              <a:rPr lang="en-US" sz="2800" b="1" smtClean="0">
                <a:solidFill>
                  <a:srgbClr val="FFFF00"/>
                </a:solidFill>
              </a:rPr>
              <a:t>results from all 3 systems</a:t>
            </a:r>
            <a:endParaRPr lang="en-US" sz="2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Proof-of concept for the ODIS-architecture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Three regional communities of practice implementing one or more of the patterns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69" y="5801881"/>
            <a:ext cx="2029328" cy="875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84" y="5611245"/>
            <a:ext cx="1923410" cy="111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5" y="5428201"/>
            <a:ext cx="1297970" cy="1297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16" y="5617047"/>
            <a:ext cx="1103321" cy="1103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02" y="4370807"/>
            <a:ext cx="3113065" cy="10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2" y="4587846"/>
            <a:ext cx="5506651" cy="689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92" y="5647473"/>
            <a:ext cx="1613997" cy="9963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C:\Users\m_odido\Documents\FILES 2012-2020\2020\UN OCEAN DECADE\Decade regional workshops\CO-DESIGN AFRICA\Codesign announcement\CORDIO-EA-colours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897" y="4377723"/>
            <a:ext cx="2024398" cy="104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Nairobi Conventio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33" y="5587567"/>
            <a:ext cx="1075679" cy="111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5934" y="5672445"/>
            <a:ext cx="1832140" cy="102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Proof-of concept for the ODIS-architecture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Three regional communities of practice implementing one or more of the patterns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Increasing visibility and interest from                                                 around the world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661" y="4055864"/>
            <a:ext cx="4647164" cy="275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 conclusion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OIH will facilitate better access to </a:t>
            </a:r>
            <a:r>
              <a:rPr lang="en-US" dirty="0">
                <a:solidFill>
                  <a:srgbClr val="FFFF00"/>
                </a:solidFill>
              </a:rPr>
              <a:t>global</a:t>
            </a:r>
            <a:r>
              <a:rPr lang="en-US" dirty="0">
                <a:solidFill>
                  <a:schemeClr val="bg1"/>
                </a:solidFill>
              </a:rPr>
              <a:t> databases, but also better visibility of </a:t>
            </a:r>
            <a:r>
              <a:rPr lang="en-US" dirty="0">
                <a:solidFill>
                  <a:srgbClr val="FFFF00"/>
                </a:solidFill>
              </a:rPr>
              <a:t>national and regional </a:t>
            </a:r>
            <a:r>
              <a:rPr lang="en-US" dirty="0">
                <a:solidFill>
                  <a:schemeClr val="bg1"/>
                </a:solidFill>
              </a:rPr>
              <a:t>data holdings.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Regions </a:t>
            </a:r>
            <a:r>
              <a:rPr lang="en-US" dirty="0">
                <a:solidFill>
                  <a:schemeClr val="bg1"/>
                </a:solidFill>
              </a:rPr>
              <a:t>and countries can learn from each other; </a:t>
            </a:r>
            <a:r>
              <a:rPr lang="en-US" dirty="0">
                <a:solidFill>
                  <a:srgbClr val="FFFF00"/>
                </a:solidFill>
              </a:rPr>
              <a:t>Africa, Pacific and LAC regions all have success stories </a:t>
            </a:r>
            <a:r>
              <a:rPr lang="en-US" dirty="0">
                <a:solidFill>
                  <a:schemeClr val="bg1"/>
                </a:solidFill>
              </a:rPr>
              <a:t>that will be useful to share.</a:t>
            </a:r>
          </a:p>
          <a:p>
            <a:r>
              <a:rPr lang="en-US" dirty="0">
                <a:solidFill>
                  <a:schemeClr val="bg1"/>
                </a:solidFill>
              </a:rPr>
              <a:t>The OIH development and implementation principles will be fully based on </a:t>
            </a:r>
            <a:r>
              <a:rPr lang="en-US" dirty="0">
                <a:solidFill>
                  <a:srgbClr val="FFFF00"/>
                </a:solidFill>
              </a:rPr>
              <a:t>co-design</a:t>
            </a:r>
            <a:r>
              <a:rPr lang="en-US" dirty="0">
                <a:solidFill>
                  <a:schemeClr val="bg1"/>
                </a:solidFill>
              </a:rPr>
              <a:t>: the project seeks the participation of a wide range of partners and end user communities that are involved in the sustainable use and management of marine areas.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 smtClean="0">
                <a:solidFill>
                  <a:srgbClr val="FFFF00"/>
                </a:solidFill>
              </a:rPr>
              <a:t>welcome involvement </a:t>
            </a:r>
            <a:r>
              <a:rPr lang="en-US" dirty="0" smtClean="0">
                <a:solidFill>
                  <a:schemeClr val="bg1"/>
                </a:solidFill>
              </a:rPr>
              <a:t>from additional partners.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Thank you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248970" y="1690688"/>
            <a:ext cx="3643745" cy="342674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97228" y="5530632"/>
            <a:ext cx="512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4F81"/>
                </a:solidFill>
              </a:rPr>
              <a:t>https://</a:t>
            </a:r>
            <a:r>
              <a:rPr lang="en-US" sz="3600" dirty="0" err="1" smtClean="0">
                <a:solidFill>
                  <a:srgbClr val="004F81"/>
                </a:solidFill>
              </a:rPr>
              <a:t>oceaninfohub.org</a:t>
            </a:r>
            <a:endParaRPr lang="en-US" sz="3600" dirty="0">
              <a:solidFill>
                <a:srgbClr val="004F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12534" y="636639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9340B-01E7-41B5-BE35-3DD52D3AA59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0E1AF9-CDEF-9242-A0AE-7E08EB86F6BA}"/>
              </a:ext>
            </a:extLst>
          </p:cNvPr>
          <p:cNvSpPr txBox="1"/>
          <p:nvPr/>
        </p:nvSpPr>
        <p:spPr>
          <a:xfrm>
            <a:off x="1967023" y="1531088"/>
            <a:ext cx="962756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2365A"/>
                </a:solidFill>
              </a:rPr>
              <a:t>The </a:t>
            </a:r>
            <a:r>
              <a:rPr lang="en-US" sz="2400" dirty="0" smtClean="0">
                <a:solidFill>
                  <a:srgbClr val="02365A"/>
                </a:solidFill>
              </a:rPr>
              <a:t>OIH/ODIS </a:t>
            </a:r>
            <a:r>
              <a:rPr lang="en-US" sz="2400" dirty="0">
                <a:solidFill>
                  <a:srgbClr val="02365A"/>
                </a:solidFill>
              </a:rPr>
              <a:t>will </a:t>
            </a:r>
            <a:r>
              <a:rPr lang="en-US" sz="2400" dirty="0" smtClean="0">
                <a:solidFill>
                  <a:srgbClr val="02365A"/>
                </a:solidFill>
              </a:rPr>
              <a:t>link </a:t>
            </a:r>
            <a:r>
              <a:rPr lang="en-US" sz="2400" dirty="0">
                <a:solidFill>
                  <a:srgbClr val="02365A"/>
                </a:solidFill>
              </a:rPr>
              <a:t>a </a:t>
            </a:r>
            <a:r>
              <a:rPr lang="en-US" sz="2400" b="1" dirty="0">
                <a:solidFill>
                  <a:srgbClr val="02365A"/>
                </a:solidFill>
              </a:rPr>
              <a:t>network of hubs </a:t>
            </a:r>
            <a:r>
              <a:rPr lang="en-US" sz="2400" dirty="0">
                <a:solidFill>
                  <a:srgbClr val="02365A"/>
                </a:solidFill>
              </a:rPr>
              <a:t>that will </a:t>
            </a:r>
            <a:r>
              <a:rPr lang="en-US" sz="2400" dirty="0" smtClean="0">
                <a:solidFill>
                  <a:srgbClr val="02365A"/>
                </a:solidFill>
              </a:rPr>
              <a:t>be able to exchange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2365A"/>
                </a:solidFill>
              </a:rPr>
              <a:t>data and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solidFill>
                  <a:srgbClr val="02365A"/>
                </a:solidFill>
              </a:rPr>
              <a:t>Thus contributing </a:t>
            </a:r>
            <a:r>
              <a:rPr lang="en-US" sz="2400" dirty="0">
                <a:solidFill>
                  <a:srgbClr val="02365A"/>
                </a:solidFill>
              </a:rPr>
              <a:t>to the transfer of marine technology, by enhancing shared scientific and technical capacities to render a wide range of data and information products and services </a:t>
            </a:r>
            <a:r>
              <a:rPr lang="en-US" sz="2400" dirty="0" smtClean="0">
                <a:solidFill>
                  <a:srgbClr val="02365A"/>
                </a:solidFill>
              </a:rPr>
              <a:t>available</a:t>
            </a: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2365A"/>
                </a:solidFill>
              </a:rPr>
              <a:t>The OIH will develop a proof-of-concept for an underlying </a:t>
            </a:r>
            <a:r>
              <a:rPr lang="en-US" sz="2400" b="1" dirty="0">
                <a:solidFill>
                  <a:srgbClr val="02365A"/>
                </a:solidFill>
              </a:rPr>
              <a:t>Ocean Data and Information System (ODIS) architecture</a:t>
            </a:r>
            <a:r>
              <a:rPr lang="en-US" sz="2400" dirty="0">
                <a:solidFill>
                  <a:srgbClr val="02365A"/>
                </a:solidFill>
              </a:rPr>
              <a:t> </a:t>
            </a:r>
            <a:r>
              <a:rPr lang="en-US" sz="2400" dirty="0" smtClean="0">
                <a:solidFill>
                  <a:srgbClr val="02365A"/>
                </a:solidFill>
              </a:rPr>
              <a:t>together with partners, in a co-design process.</a:t>
            </a: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2365A"/>
                </a:solidFill>
              </a:rPr>
              <a:t>The OIH will </a:t>
            </a:r>
            <a:r>
              <a:rPr lang="en-US" sz="2400" dirty="0" smtClean="0">
                <a:solidFill>
                  <a:srgbClr val="02365A"/>
                </a:solidFill>
              </a:rPr>
              <a:t>develop </a:t>
            </a:r>
            <a:r>
              <a:rPr lang="en-US" sz="2400" b="1" dirty="0" smtClean="0">
                <a:solidFill>
                  <a:srgbClr val="02365A"/>
                </a:solidFill>
              </a:rPr>
              <a:t>regional or thematic end user communities </a:t>
            </a:r>
            <a:r>
              <a:rPr lang="en-US" sz="2400" dirty="0" smtClean="0">
                <a:solidFill>
                  <a:srgbClr val="02365A"/>
                </a:solidFill>
              </a:rPr>
              <a:t>of practice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solidFill>
                  <a:srgbClr val="02365A"/>
                </a:solidFill>
              </a:rPr>
              <a:t>To promote </a:t>
            </a:r>
            <a:r>
              <a:rPr lang="en-US" sz="2400" dirty="0">
                <a:solidFill>
                  <a:srgbClr val="02365A"/>
                </a:solidFill>
              </a:rPr>
              <a:t>and foster awareness and collaboration with established organizations and systems providing </a:t>
            </a:r>
            <a:r>
              <a:rPr lang="en-US" sz="2400" dirty="0" smtClean="0">
                <a:solidFill>
                  <a:srgbClr val="02365A"/>
                </a:solidFill>
              </a:rPr>
              <a:t>information, </a:t>
            </a:r>
            <a:r>
              <a:rPr lang="en-US" sz="2400" dirty="0">
                <a:solidFill>
                  <a:srgbClr val="02365A"/>
                </a:solidFill>
              </a:rPr>
              <a:t>connecting contributors and users with the resources to support their </a:t>
            </a:r>
            <a:r>
              <a:rPr lang="en-US" sz="2400" dirty="0" smtClean="0">
                <a:solidFill>
                  <a:srgbClr val="02365A"/>
                </a:solidFill>
              </a:rPr>
              <a:t>efforts.</a:t>
            </a: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Objectives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819149" y="1604964"/>
            <a:ext cx="900000" cy="9001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8199" y="3505590"/>
            <a:ext cx="900000" cy="9001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19149" y="5324484"/>
            <a:ext cx="900000" cy="90011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Three </a:t>
            </a:r>
            <a:r>
              <a:rPr lang="en-US" sz="540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related initiatives</a:t>
            </a:r>
            <a:endParaRPr lang="en-US" sz="54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694" y="1901444"/>
            <a:ext cx="7487653" cy="495655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2365A"/>
                </a:solidFill>
              </a:rPr>
              <a:t>The </a:t>
            </a:r>
            <a:r>
              <a:rPr lang="en-US" b="1" dirty="0" smtClean="0">
                <a:solidFill>
                  <a:srgbClr val="02365A"/>
                </a:solidFill>
              </a:rPr>
              <a:t>Ocean </a:t>
            </a:r>
            <a:r>
              <a:rPr lang="en-US" b="1" dirty="0" err="1" smtClean="0">
                <a:solidFill>
                  <a:srgbClr val="02365A"/>
                </a:solidFill>
              </a:rPr>
              <a:t>InfoHub</a:t>
            </a:r>
            <a:r>
              <a:rPr lang="en-US" b="1" dirty="0" smtClean="0">
                <a:solidFill>
                  <a:srgbClr val="02365A"/>
                </a:solidFill>
              </a:rPr>
              <a:t>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2365A"/>
                </a:solidFill>
              </a:rPr>
              <a:t>IOC </a:t>
            </a:r>
            <a:r>
              <a:rPr lang="en-US" b="1" dirty="0">
                <a:solidFill>
                  <a:srgbClr val="02365A"/>
                </a:solidFill>
              </a:rPr>
              <a:t>Ocean and Data information system Catalogue of data sources </a:t>
            </a:r>
            <a:r>
              <a:rPr lang="en-US" dirty="0">
                <a:solidFill>
                  <a:srgbClr val="02365A"/>
                </a:solidFill>
              </a:rPr>
              <a:t>(ODISCAT), </a:t>
            </a:r>
            <a:r>
              <a:rPr lang="en-US" dirty="0" smtClean="0">
                <a:solidFill>
                  <a:srgbClr val="02365A"/>
                </a:solidFill>
              </a:rPr>
              <a:t>currently </a:t>
            </a:r>
            <a:r>
              <a:rPr lang="en-US" dirty="0">
                <a:solidFill>
                  <a:srgbClr val="02365A"/>
                </a:solidFill>
              </a:rPr>
              <a:t>describes </a:t>
            </a:r>
            <a:r>
              <a:rPr lang="en-US" dirty="0" smtClean="0">
                <a:solidFill>
                  <a:srgbClr val="02365A"/>
                </a:solidFill>
              </a:rPr>
              <a:t>over 2000 </a:t>
            </a:r>
            <a:r>
              <a:rPr lang="en-US" dirty="0">
                <a:solidFill>
                  <a:srgbClr val="02365A"/>
                </a:solidFill>
              </a:rPr>
              <a:t>online sources of marine &amp; coastal data </a:t>
            </a:r>
            <a:r>
              <a:rPr lang="en-US" dirty="0" smtClean="0">
                <a:solidFill>
                  <a:srgbClr val="02365A"/>
                </a:solidFill>
              </a:rPr>
              <a:t>in 16 categories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2365A"/>
                </a:solidFill>
              </a:rPr>
              <a:t>The </a:t>
            </a:r>
            <a:r>
              <a:rPr lang="en-US" b="1" dirty="0" smtClean="0">
                <a:solidFill>
                  <a:srgbClr val="02365A"/>
                </a:solidFill>
              </a:rPr>
              <a:t>Ocean Data and Information System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2365A"/>
                </a:solidFill>
              </a:rPr>
              <a:t>The three projects are very closely linked.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2365A"/>
                </a:solidFill>
              </a:rPr>
              <a:t>The OIH Project has developed the first phase of the </a:t>
            </a:r>
            <a:r>
              <a:rPr lang="en-US" dirty="0" smtClean="0">
                <a:solidFill>
                  <a:srgbClr val="FF0000"/>
                </a:solidFill>
              </a:rPr>
              <a:t>architecture</a:t>
            </a:r>
            <a:r>
              <a:rPr lang="en-US" dirty="0" smtClean="0">
                <a:solidFill>
                  <a:srgbClr val="02365A"/>
                </a:solidFill>
              </a:rPr>
              <a:t> underpinning ODIS, and is concerned with involving </a:t>
            </a:r>
            <a:r>
              <a:rPr lang="en-US" dirty="0" smtClean="0">
                <a:solidFill>
                  <a:srgbClr val="FF0000"/>
                </a:solidFill>
              </a:rPr>
              <a:t>user communities </a:t>
            </a:r>
            <a:r>
              <a:rPr lang="en-US" dirty="0" smtClean="0">
                <a:solidFill>
                  <a:srgbClr val="02365A"/>
                </a:solidFill>
              </a:rPr>
              <a:t>and establishing </a:t>
            </a:r>
            <a:r>
              <a:rPr lang="en-US" dirty="0" smtClean="0">
                <a:solidFill>
                  <a:srgbClr val="FF0000"/>
                </a:solidFill>
              </a:rPr>
              <a:t>proof-of-concept</a:t>
            </a:r>
            <a:r>
              <a:rPr lang="en-US" dirty="0" smtClean="0">
                <a:solidFill>
                  <a:srgbClr val="02365A"/>
                </a:solidFill>
              </a:rPr>
              <a:t> of ODIS. </a:t>
            </a:r>
            <a:endParaRPr lang="en-US" dirty="0">
              <a:solidFill>
                <a:srgbClr val="02365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502313" y="1864406"/>
            <a:ext cx="2021305" cy="1822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472862" y="3010770"/>
            <a:ext cx="2021305" cy="1822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33347" y="3047239"/>
            <a:ext cx="2021305" cy="1822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97626" y="225170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OIH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7873" y="3741864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ODIS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50983" y="3495642"/>
            <a:ext cx="1146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ODIS-</a:t>
            </a:r>
          </a:p>
          <a:p>
            <a:r>
              <a:rPr lang="en-US" sz="3200" b="1" dirty="0" smtClean="0">
                <a:solidFill>
                  <a:srgbClr val="002060"/>
                </a:solidFill>
              </a:rPr>
              <a:t>CAT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</a:t>
            </a:r>
            <a:r>
              <a:rPr lang="en-US" sz="2400" dirty="0" smtClean="0">
                <a:solidFill>
                  <a:srgbClr val="02365A"/>
                </a:solidFill>
              </a:rPr>
              <a:t>resources</a:t>
            </a:r>
            <a:endParaRPr lang="en-US" sz="2400" dirty="0">
              <a:solidFill>
                <a:srgbClr val="023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 smtClean="0">
                <a:solidFill>
                  <a:srgbClr val="02365A"/>
                </a:solidFill>
              </a:rPr>
              <a:t>People</a:t>
            </a:r>
            <a:r>
              <a:rPr lang="en-US" dirty="0" smtClean="0">
                <a:solidFill>
                  <a:srgbClr val="02365A"/>
                </a:solidFill>
              </a:rPr>
              <a:t> </a:t>
            </a:r>
            <a:endParaRPr lang="en-US" dirty="0">
              <a:solidFill>
                <a:srgbClr val="02365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21" y="3339628"/>
            <a:ext cx="7237042" cy="3357952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</p:spTree>
    <p:extLst>
      <p:ext uri="{BB962C8B-B14F-4D97-AF65-F5344CB8AC3E}">
        <p14:creationId xmlns:p14="http://schemas.microsoft.com/office/powerpoint/2010/main" val="4439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</a:t>
            </a:r>
            <a:r>
              <a:rPr lang="en-US" i="1" dirty="0" smtClean="0">
                <a:solidFill>
                  <a:srgbClr val="02365A"/>
                </a:solidFill>
              </a:rPr>
              <a:t>Publications</a:t>
            </a:r>
            <a:endParaRPr lang="en-US" i="1" dirty="0">
              <a:solidFill>
                <a:srgbClr val="02365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272" y="3377516"/>
            <a:ext cx="5089151" cy="3304020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</p:spTree>
    <p:extLst>
      <p:ext uri="{BB962C8B-B14F-4D97-AF65-F5344CB8AC3E}">
        <p14:creationId xmlns:p14="http://schemas.microsoft.com/office/powerpoint/2010/main" val="5036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78927"/>
            <a:ext cx="5886892" cy="2470527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</p:spTree>
    <p:extLst>
      <p:ext uri="{BB962C8B-B14F-4D97-AF65-F5344CB8AC3E}">
        <p14:creationId xmlns:p14="http://schemas.microsoft.com/office/powerpoint/2010/main" val="6525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Ocean Biodiversity Information System (OBIS)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50" y="4267200"/>
            <a:ext cx="3552974" cy="23869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</p:spTree>
    <p:extLst>
      <p:ext uri="{BB962C8B-B14F-4D97-AF65-F5344CB8AC3E}">
        <p14:creationId xmlns:p14="http://schemas.microsoft.com/office/powerpoint/2010/main" val="15139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</TotalTime>
  <Words>1187</Words>
  <Application>Microsoft Macintosh PowerPoint</Application>
  <PresentationFormat>Widescreen</PresentationFormat>
  <Paragraphs>193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Mangal</vt:lpstr>
      <vt:lpstr>Arial</vt:lpstr>
      <vt:lpstr>Office Theme</vt:lpstr>
      <vt:lpstr>PowerPoint Presentation</vt:lpstr>
      <vt:lpstr>Introduction</vt:lpstr>
      <vt:lpstr>PowerPoint Presentation</vt:lpstr>
      <vt:lpstr>Three related initiatives</vt:lpstr>
      <vt:lpstr>OIH links IOC databases</vt:lpstr>
      <vt:lpstr>OIH links IOC databases</vt:lpstr>
      <vt:lpstr>OIH links IOC databases</vt:lpstr>
      <vt:lpstr>OIH links IOC databases</vt:lpstr>
      <vt:lpstr>OIH links IOC databases</vt:lpstr>
      <vt:lpstr>OIH links IOC databases</vt:lpstr>
      <vt:lpstr>OIH links IOC databases</vt:lpstr>
      <vt:lpstr>Initial data types</vt:lpstr>
      <vt:lpstr>Three pilot regions</vt:lpstr>
      <vt:lpstr>PowerPoint Presentation</vt:lpstr>
      <vt:lpstr>PowerPoint Presentation</vt:lpstr>
      <vt:lpstr>OIH support for the IOC’s CD Strategy</vt:lpstr>
      <vt:lpstr>OIH support for global reporting</vt:lpstr>
      <vt:lpstr>Achievements to date</vt:lpstr>
      <vt:lpstr>Achievements to date</vt:lpstr>
      <vt:lpstr>Achievements to date</vt:lpstr>
      <vt:lpstr>Achievements to date</vt:lpstr>
      <vt:lpstr>Achievements to date</vt:lpstr>
      <vt:lpstr>In conclusion</vt:lpstr>
      <vt:lpstr>Thank you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Scott</dc:creator>
  <cp:lastModifiedBy>Lucy Scott</cp:lastModifiedBy>
  <cp:revision>61</cp:revision>
  <dcterms:created xsi:type="dcterms:W3CDTF">2020-06-08T13:24:03Z</dcterms:created>
  <dcterms:modified xsi:type="dcterms:W3CDTF">2021-06-06T18:29:54Z</dcterms:modified>
</cp:coreProperties>
</file>