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311" r:id="rId4"/>
    <p:sldId id="312" r:id="rId5"/>
    <p:sldId id="31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65A"/>
    <a:srgbClr val="00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68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infohub.org/" TargetMode="External"/><Relationship Id="rId2" Type="http://schemas.openxmlformats.org/officeDocument/2006/relationships/hyperlink" Target="mailto:L.Scott@unesco.org)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981" y="2021305"/>
            <a:ext cx="10523620" cy="42030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4F81"/>
                </a:solidFill>
              </a:rPr>
              <a:t>The IOC Ocean InfoHub Project: Training courses 2021</a:t>
            </a:r>
          </a:p>
          <a:p>
            <a:endParaRPr lang="en-US" sz="2200" dirty="0">
              <a:solidFill>
                <a:srgbClr val="004F81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Lucy Scott</a:t>
            </a:r>
            <a:endParaRPr lang="en-US" dirty="0">
              <a:solidFill>
                <a:srgbClr val="02365A"/>
              </a:solidFill>
            </a:endParaRPr>
          </a:p>
          <a:p>
            <a:r>
              <a:rPr lang="en-US" dirty="0">
                <a:solidFill>
                  <a:srgbClr val="02365A"/>
                </a:solidFill>
              </a:rPr>
              <a:t>UNESCO/IOC Project Office for IODE</a:t>
            </a:r>
          </a:p>
          <a:p>
            <a:r>
              <a:rPr lang="en-US" dirty="0" err="1">
                <a:solidFill>
                  <a:srgbClr val="02365A"/>
                </a:solidFill>
              </a:rPr>
              <a:t>L.Scott@unesco.org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0217" y="3617837"/>
            <a:ext cx="3220278" cy="291547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84087" y="3617837"/>
            <a:ext cx="3220278" cy="291547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1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6" y="457199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25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" y="216591"/>
            <a:ext cx="3863611" cy="12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365A"/>
                </a:solidFill>
              </a:rPr>
              <a:t>The Ocean InfoHub, together with the </a:t>
            </a:r>
            <a:r>
              <a:rPr lang="en-US">
                <a:solidFill>
                  <a:srgbClr val="02365A"/>
                </a:solidFill>
              </a:rPr>
              <a:t>OceanTeacher</a:t>
            </a:r>
            <a:r>
              <a:rPr lang="en-US" dirty="0">
                <a:solidFill>
                  <a:srgbClr val="02365A"/>
                </a:solidFill>
              </a:rPr>
              <a:t> Global Academy and other partners, is developing a training course (2021)</a:t>
            </a:r>
          </a:p>
          <a:p>
            <a:r>
              <a:rPr lang="en-US" dirty="0">
                <a:solidFill>
                  <a:srgbClr val="02365A"/>
                </a:solidFill>
              </a:rPr>
              <a:t>Online</a:t>
            </a:r>
          </a:p>
          <a:p>
            <a:r>
              <a:rPr lang="en-US" dirty="0">
                <a:solidFill>
                  <a:srgbClr val="02365A"/>
                </a:solidFill>
              </a:rPr>
              <a:t>First course in English, thereafter Spanish and French language versions.</a:t>
            </a:r>
          </a:p>
          <a:p>
            <a:r>
              <a:rPr lang="en-US" dirty="0">
                <a:solidFill>
                  <a:srgbClr val="02365A"/>
                </a:solidFill>
              </a:rPr>
              <a:t>Between September and December 2021, repeated / extended in 2022.</a:t>
            </a:r>
          </a:p>
          <a:p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2365A"/>
                </a:solidFill>
              </a:rPr>
              <a:t>Title: Implementing the Ocean Data and Information System (ODIS) architecture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2365A"/>
                </a:solidFill>
              </a:rPr>
              <a:t>Objectives</a:t>
            </a:r>
            <a:r>
              <a:rPr lang="en-US" dirty="0">
                <a:solidFill>
                  <a:srgbClr val="02365A"/>
                </a:solidFill>
              </a:rPr>
              <a:t>: The course’s central aims are to: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Equip participants with a conceptual understanding of what ODIS is, why it has been created, and how it works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Equip participants with conceptual and practical understandings of the technical components of ODIS, including its use of </a:t>
            </a:r>
            <a:r>
              <a:rPr lang="en-US" dirty="0" err="1">
                <a:solidFill>
                  <a:srgbClr val="02365A"/>
                </a:solidFill>
              </a:rPr>
              <a:t>schema.org</a:t>
            </a:r>
            <a:r>
              <a:rPr lang="en-US" dirty="0">
                <a:solidFill>
                  <a:srgbClr val="02365A"/>
                </a:solidFill>
              </a:rPr>
              <a:t> patterns and web-based publishing and harvesting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Provide participants with the tools they need to describe their (meta)data and publish it </a:t>
            </a:r>
          </a:p>
          <a:p>
            <a:pPr marL="0" indent="0">
              <a:buNone/>
            </a:pPr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Expected learning outcomes: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the Ocean InfoHub project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the Ocean Data and Information System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how to incorporate ODIS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patterns into existing online databases or websites.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Target audience and prerequisites </a:t>
            </a:r>
            <a:r>
              <a:rPr lang="en-US" sz="2400" i="1" dirty="0">
                <a:solidFill>
                  <a:srgbClr val="02365A"/>
                </a:solidFill>
              </a:rPr>
              <a:t>(Who should attend? What prerequisite knowledge is required)</a:t>
            </a:r>
          </a:p>
          <a:p>
            <a:r>
              <a:rPr lang="en-US" sz="2400" dirty="0">
                <a:solidFill>
                  <a:srgbClr val="02365A"/>
                </a:solidFill>
              </a:rPr>
              <a:t>The target audience should have an understanding of: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JSON and the HTML Document Object Model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How to configure extensions to their web framework (DKAN, CKAN, </a:t>
            </a:r>
            <a:r>
              <a:rPr lang="en-US" sz="2400" dirty="0" err="1">
                <a:solidFill>
                  <a:srgbClr val="02365A"/>
                </a:solidFill>
              </a:rPr>
              <a:t>geonetwork</a:t>
            </a:r>
            <a:r>
              <a:rPr lang="en-US" sz="2400" dirty="0">
                <a:solidFill>
                  <a:srgbClr val="02365A"/>
                </a:solidFill>
              </a:rPr>
              <a:t> or others), if a framework is being used.</a:t>
            </a:r>
          </a:p>
          <a:p>
            <a:pPr marL="0" indent="0">
              <a:buNone/>
            </a:pPr>
            <a:endParaRPr lang="en-US" sz="2400" dirty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Course content: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1. High-level concepts of OIH/ODIS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2. General introduction to our use of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3. ODIS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patterns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4. Setting up the standard publishing/contribution environment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5. Harvesting patterns in JSON/RDF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6. Querying harvested material </a:t>
            </a:r>
          </a:p>
          <a:p>
            <a:pPr marL="0" indent="0">
              <a:buNone/>
            </a:pPr>
            <a:endParaRPr lang="en-US" sz="2400" dirty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For more information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Subscribe to our mailing list</a:t>
            </a:r>
          </a:p>
          <a:p>
            <a:pPr marL="0" indent="0">
              <a:buNone/>
            </a:pPr>
            <a:endParaRPr lang="en-US" sz="1200" b="1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OR</a:t>
            </a:r>
          </a:p>
          <a:p>
            <a:pPr marL="0" indent="0">
              <a:buNone/>
            </a:pPr>
            <a:endParaRPr lang="en-US" sz="1200" b="1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Send me an email (</a:t>
            </a:r>
            <a:r>
              <a:rPr lang="en-US" sz="2400" b="1" dirty="0">
                <a:solidFill>
                  <a:srgbClr val="02365A"/>
                </a:solidFill>
                <a:hlinkClick r:id="rId2"/>
              </a:rPr>
              <a:t>L.Scott@unesco.org)</a:t>
            </a:r>
            <a:r>
              <a:rPr lang="en-US" sz="2400" b="1" dirty="0">
                <a:solidFill>
                  <a:srgbClr val="02365A"/>
                </a:solidFill>
              </a:rPr>
              <a:t> to be informed personally, when the course is announced.</a:t>
            </a: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							</a:t>
            </a:r>
            <a:r>
              <a:rPr lang="en-US" sz="2400" dirty="0">
                <a:solidFill>
                  <a:srgbClr val="004F81"/>
                </a:solidFill>
                <a:hlinkClick r:id="rId3"/>
              </a:rPr>
              <a:t>https://oceaninfohub.org</a:t>
            </a:r>
            <a:endParaRPr lang="en-US" sz="2400" dirty="0">
              <a:solidFill>
                <a:srgbClr val="004F8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F8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F81"/>
                </a:solidFill>
              </a:rPr>
              <a:t>							</a:t>
            </a:r>
          </a:p>
          <a:p>
            <a:pPr marL="0" indent="0">
              <a:buNone/>
            </a:pPr>
            <a:endParaRPr lang="en-US" sz="2400" dirty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803" y="4411183"/>
            <a:ext cx="2260688" cy="213777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47232" y="365125"/>
            <a:ext cx="2408502" cy="21485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370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De Baenst, Sofie</cp:lastModifiedBy>
  <cp:revision>67</cp:revision>
  <dcterms:created xsi:type="dcterms:W3CDTF">2020-06-08T13:24:03Z</dcterms:created>
  <dcterms:modified xsi:type="dcterms:W3CDTF">2021-06-08T20:41:09Z</dcterms:modified>
</cp:coreProperties>
</file>