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title>
      <c:tx>
        <c:rich>
          <a:bodyPr rot="0"/>
          <a:lstStyle/>
          <a:p>
            <a:pPr>
              <a:defRPr sz="1800" b="1" i="0" u="none" strike="noStrike">
                <a:solidFill>
                  <a:srgbClr val="404040"/>
                </a:solidFill>
                <a:latin typeface="Arial"/>
              </a:defRPr>
            </a:pPr>
            <a:r>
              <a:rPr lang="en-PH" sz="1800" b="1" i="0" u="none" strike="noStrike">
                <a:solidFill>
                  <a:srgbClr val="404040"/>
                </a:solidFill>
                <a:latin typeface="Arial"/>
              </a:rPr>
              <a:t>Gender Breakdown</a:t>
            </a:r>
          </a:p>
        </c:rich>
      </c:tx>
      <c:layout>
        <c:manualLayout>
          <c:xMode val="edge"/>
          <c:yMode val="edge"/>
          <c:x val="4.8538199999999997E-2"/>
          <c:y val="0"/>
          <c:w val="0.48882900000000001"/>
          <c:h val="0.14932000000000001"/>
        </c:manualLayout>
      </c:layout>
      <c:overlay val="1"/>
      <c:spPr>
        <a:noFill/>
        <a:effectLst/>
      </c:spPr>
    </c:title>
    <c:autoTitleDeleted val="0"/>
    <c:plotArea>
      <c:layout>
        <c:manualLayout>
          <c:layoutTarget val="inner"/>
          <c:xMode val="edge"/>
          <c:yMode val="edge"/>
          <c:x val="3.90046E-2"/>
          <c:y val="0.14932000000000001"/>
          <c:w val="0.50789600000000001"/>
          <c:h val="0.77751000000000003"/>
        </c:manualLayout>
      </c:layout>
      <c:pieChart>
        <c:varyColors val="0"/>
        <c:ser>
          <c:idx val="0"/>
          <c:order val="0"/>
          <c:tx>
            <c:strRef>
              <c:f>Sheet1!$A$2</c:f>
              <c:strCache>
                <c:ptCount val="1"/>
                <c:pt idx="0">
                  <c:v>Total</c:v>
                </c:pt>
              </c:strCache>
            </c:strRef>
          </c:tx>
          <c:spPr>
            <a:solidFill>
              <a:schemeClr val="accent1"/>
            </a:solidFill>
            <a:ln w="12700" cap="flat">
              <a:noFill/>
              <a:miter lim="400000"/>
            </a:ln>
            <a:effectLst>
              <a:outerShdw blurRad="254000" algn="tl">
                <a:srgbClr val="000000">
                  <a:alpha val="20000"/>
                </a:srgbClr>
              </a:outerShdw>
            </a:effectLst>
          </c:spPr>
          <c:dPt>
            <c:idx val="0"/>
            <c:bubble3D val="0"/>
          </c:dPt>
          <c:dPt>
            <c:idx val="1"/>
            <c:bubble3D val="0"/>
            <c:spPr>
              <a:solidFill>
                <a:schemeClr val="accent2"/>
              </a:solidFill>
              <a:ln w="12700" cap="flat">
                <a:noFill/>
                <a:miter lim="400000"/>
              </a:ln>
              <a:effectLst>
                <a:outerShdw blurRad="254000" algn="tl">
                  <a:srgbClr val="000000">
                    <a:alpha val="20000"/>
                  </a:srgbClr>
                </a:outerShdw>
              </a:effectLst>
            </c:spPr>
          </c:dPt>
          <c:dPt>
            <c:idx val="2"/>
            <c:bubble3D val="0"/>
            <c:spPr>
              <a:solidFill>
                <a:schemeClr val="accent3"/>
              </a:solidFill>
              <a:ln w="12700" cap="flat">
                <a:noFill/>
                <a:miter lim="400000"/>
              </a:ln>
              <a:effectLst>
                <a:outerShdw blurRad="254000" algn="tl">
                  <a:srgbClr val="000000">
                    <a:alpha val="20000"/>
                  </a:srgbClr>
                </a:outerShdw>
              </a:effectLst>
            </c:spPr>
          </c:dPt>
          <c:dPt>
            <c:idx val="3"/>
            <c:bubble3D val="0"/>
            <c:spPr>
              <a:solidFill>
                <a:schemeClr val="accent4"/>
              </a:solidFill>
              <a:ln w="12700" cap="flat">
                <a:noFill/>
                <a:miter lim="400000"/>
              </a:ln>
              <a:effectLst>
                <a:outerShdw blurRad="254000" algn="tl">
                  <a:srgbClr val="000000">
                    <a:alpha val="20000"/>
                  </a:srgbClr>
                </a:outerShdw>
              </a:effectLst>
            </c:spPr>
          </c:dPt>
          <c:dLbls>
            <c:dLbl>
              <c:idx val="0"/>
              <c:numFmt formatCode="0%" sourceLinked="0"/>
              <c:spPr/>
              <c:txPr>
                <a:bodyPr/>
                <a:lstStyle/>
                <a:p>
                  <a:pPr>
                    <a:defRPr sz="1000" b="1" i="0" u="none" strike="noStrike">
                      <a:solidFill>
                        <a:srgbClr val="FFFFFF"/>
                      </a:solidFill>
                      <a:latin typeface="Arial"/>
                    </a:defRPr>
                  </a:pPr>
                  <a:endParaRPr lang="en-US"/>
                </a:p>
              </c:txPr>
              <c:dLblPos val="ctr"/>
              <c:showLegendKey val="0"/>
              <c:showVal val="0"/>
              <c:showCatName val="0"/>
              <c:showSerName val="0"/>
              <c:showPercent val="1"/>
              <c:showBubbleSize val="0"/>
            </c:dLbl>
            <c:dLbl>
              <c:idx val="1"/>
              <c:numFmt formatCode="0%" sourceLinked="0"/>
              <c:spPr/>
              <c:txPr>
                <a:bodyPr/>
                <a:lstStyle/>
                <a:p>
                  <a:pPr>
                    <a:defRPr sz="1000" b="1" i="0" u="none" strike="noStrike">
                      <a:solidFill>
                        <a:srgbClr val="FFFFFF"/>
                      </a:solidFill>
                      <a:latin typeface="Arial"/>
                    </a:defRPr>
                  </a:pPr>
                  <a:endParaRPr lang="en-US"/>
                </a:p>
              </c:txPr>
              <c:dLblPos val="ctr"/>
              <c:showLegendKey val="0"/>
              <c:showVal val="0"/>
              <c:showCatName val="0"/>
              <c:showSerName val="0"/>
              <c:showPercent val="1"/>
              <c:showBubbleSize val="0"/>
            </c:dLbl>
            <c:dLbl>
              <c:idx val="2"/>
              <c:layout/>
              <c:numFmt formatCode="0%" sourceLinked="0"/>
              <c:spPr/>
              <c:txPr>
                <a:bodyPr/>
                <a:lstStyle/>
                <a:p>
                  <a:pPr>
                    <a:defRPr sz="1000" b="1" i="0" u="none" strike="noStrike">
                      <a:solidFill>
                        <a:srgbClr val="FFFFFF"/>
                      </a:solidFill>
                      <a:latin typeface="Arial"/>
                    </a:defRPr>
                  </a:pPr>
                  <a:endParaRPr lang="en-US"/>
                </a:p>
              </c:txPr>
              <c:dLblPos val="inEnd"/>
              <c:showLegendKey val="0"/>
              <c:showVal val="0"/>
              <c:showCatName val="0"/>
              <c:showSerName val="0"/>
              <c:showPercent val="1"/>
              <c:showBubbleSize val="0"/>
              <c:extLst>
                <c:ext xmlns:c15="http://schemas.microsoft.com/office/drawing/2012/chart" uri="{CE6537A1-D6FC-4f65-9D91-7224C49458BB}">
                  <c15:layout/>
                </c:ext>
              </c:extLst>
            </c:dLbl>
            <c:dLbl>
              <c:idx val="3"/>
              <c:layout/>
              <c:numFmt formatCode="0%" sourceLinked="0"/>
              <c:spPr/>
              <c:txPr>
                <a:bodyPr/>
                <a:lstStyle/>
                <a:p>
                  <a:pPr>
                    <a:defRPr sz="1000" b="1" i="0" u="none" strike="noStrike">
                      <a:solidFill>
                        <a:srgbClr val="FFFFFF"/>
                      </a:solidFill>
                      <a:latin typeface="Arial"/>
                    </a:defRPr>
                  </a:pPr>
                  <a:endParaRPr lang="en-US"/>
                </a:p>
              </c:txPr>
              <c:dLblPos val="inEnd"/>
              <c:showLegendKey val="0"/>
              <c:showVal val="0"/>
              <c:showCatName val="0"/>
              <c:showSerName val="0"/>
              <c:showPercent val="1"/>
              <c:showBubbleSize val="0"/>
              <c:extLst>
                <c:ext xmlns:c15="http://schemas.microsoft.com/office/drawing/2012/chart" uri="{CE6537A1-D6FC-4f65-9D91-7224C49458BB}">
                  <c15:layout/>
                </c:ext>
              </c:extLst>
            </c:dLbl>
            <c:numFmt formatCode="0%" sourceLinked="0"/>
            <c:spPr>
              <a:noFill/>
              <a:ln>
                <a:noFill/>
              </a:ln>
              <a:effectLst/>
            </c:spPr>
            <c:txPr>
              <a:bodyPr/>
              <a:lstStyle/>
              <a:p>
                <a:pPr>
                  <a:defRPr sz="1000" b="1" i="0" u="none" strike="noStrike">
                    <a:solidFill>
                      <a:srgbClr val="FFFFFF"/>
                    </a:solidFill>
                    <a:latin typeface="Arial"/>
                  </a:defRPr>
                </a:pPr>
                <a:endParaRPr lang="en-US"/>
              </a:p>
            </c:txPr>
            <c:dLblPos val="ctr"/>
            <c:showLegendKey val="0"/>
            <c:showVal val="0"/>
            <c:showCatName val="0"/>
            <c:showSerName val="0"/>
            <c:showPercent val="1"/>
            <c:showBubbleSize val="0"/>
            <c:showLeaderLines val="1"/>
            <c:leaderLines>
              <c:spPr>
                <a:ln w="9525" cap="flat">
                  <a:solidFill>
                    <a:srgbClr val="808080"/>
                  </a:solidFill>
                  <a:prstDash val="solid"/>
                  <a:round/>
                </a:ln>
                <a:effectLst/>
              </c:spPr>
            </c:leaderLines>
            <c:extLst>
              <c:ext xmlns:c15="http://schemas.microsoft.com/office/drawing/2012/chart" uri="{CE6537A1-D6FC-4f65-9D91-7224C49458BB}"/>
            </c:extLst>
          </c:dLbls>
          <c:cat>
            <c:strRef>
              <c:f>Sheet1!$B$1:$E$1</c:f>
              <c:strCache>
                <c:ptCount val="4"/>
                <c:pt idx="0">
                  <c:v>Female</c:v>
                </c:pt>
                <c:pt idx="1">
                  <c:v>Male</c:v>
                </c:pt>
                <c:pt idx="2">
                  <c:v>Prefer not to say</c:v>
                </c:pt>
                <c:pt idx="3">
                  <c:v>(blank)</c:v>
                </c:pt>
              </c:strCache>
            </c:strRef>
          </c:cat>
          <c:val>
            <c:numRef>
              <c:f>Sheet1!$B$2:$E$2</c:f>
              <c:numCache>
                <c:formatCode>General</c:formatCode>
                <c:ptCount val="4"/>
                <c:pt idx="0">
                  <c:v>369</c:v>
                </c:pt>
                <c:pt idx="1">
                  <c:v>596</c:v>
                </c:pt>
                <c:pt idx="2">
                  <c:v>7</c:v>
                </c:pt>
                <c:pt idx="3">
                  <c:v>8</c:v>
                </c:pt>
              </c:numCache>
            </c:numRef>
          </c:val>
        </c:ser>
        <c:dLbls>
          <c:showLegendKey val="0"/>
          <c:showVal val="0"/>
          <c:showCatName val="0"/>
          <c:showSerName val="0"/>
          <c:showPercent val="0"/>
          <c:showBubbleSize val="0"/>
          <c:showLeaderLines val="1"/>
        </c:dLbls>
        <c:firstSliceAng val="0"/>
      </c:pieChart>
      <c:spPr>
        <a:noFill/>
        <a:ln w="12700" cap="flat">
          <a:noFill/>
          <a:miter lim="400000"/>
        </a:ln>
        <a:effectLst/>
      </c:spPr>
    </c:plotArea>
    <c:legend>
      <c:legendPos val="r"/>
      <c:layout>
        <c:manualLayout>
          <c:xMode val="edge"/>
          <c:yMode val="edge"/>
          <c:x val="0.552759"/>
          <c:y val="0.38595699999999999"/>
          <c:w val="0.447241"/>
          <c:h val="0.32923599999999997"/>
        </c:manualLayout>
      </c:layout>
      <c:overlay val="1"/>
      <c:spPr>
        <a:solidFill>
          <a:srgbClr val="F2F2F2">
            <a:alpha val="39000"/>
          </a:srgbClr>
        </a:solidFill>
        <a:ln w="12700" cap="flat">
          <a:noFill/>
          <a:miter lim="400000"/>
        </a:ln>
        <a:effectLst/>
      </c:spPr>
      <c:txPr>
        <a:bodyPr rot="0"/>
        <a:lstStyle/>
        <a:p>
          <a:pPr>
            <a:defRPr sz="1500" b="0" i="0" u="none" strike="noStrike">
              <a:solidFill>
                <a:srgbClr val="404040"/>
              </a:solidFill>
              <a:latin typeface="Arial"/>
            </a:defRPr>
          </a:pPr>
          <a:endParaRPr lang="en-US"/>
        </a:p>
      </c:txPr>
    </c:legend>
    <c:plotVisOnly val="1"/>
    <c:dispBlanksAs val="gap"/>
    <c:showDLblsOverMax val="1"/>
  </c:chart>
  <c:spPr>
    <a:gradFill flip="none" rotWithShape="1">
      <a:gsLst>
        <a:gs pos="0">
          <a:srgbClr val="FFFFFF"/>
        </a:gs>
        <a:gs pos="39000">
          <a:srgbClr val="FFFFFF"/>
        </a:gs>
        <a:gs pos="100000">
          <a:srgbClr val="BFBFBF"/>
        </a:gs>
      </a:gsLst>
      <a:path path="circle">
        <a:fillToRect l="37721" t="-19636" r="62278" b="119636"/>
      </a:path>
    </a:gradFill>
    <a:ln w="12700" cap="flat">
      <a:solidFill>
        <a:srgbClr val="BFBFBF"/>
      </a:solidFill>
      <a:prstDash val="solid"/>
      <a:round/>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xfrm>
            <a:off x="1143000" y="685800"/>
            <a:ext cx="4572000" cy="3429000"/>
          </a:xfrm>
          <a:prstGeom prst="rect">
            <a:avLst/>
          </a:prstGeom>
        </p:spPr>
        <p:txBody>
          <a:bodyPr/>
          <a:lstStyle/>
          <a:p>
            <a:endParaRPr/>
          </a:p>
        </p:txBody>
      </p:sp>
      <p:sp>
        <p:nvSpPr>
          <p:cNvPr id="317" name="Shape 3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983375108"/>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noRot="1" noChangeAspect="1"/>
          </p:cNvSpPr>
          <p:nvPr>
            <p:ph type="sldImg"/>
          </p:nvPr>
        </p:nvSpPr>
        <p:spPr>
          <a:xfrm>
            <a:off x="381000" y="685800"/>
            <a:ext cx="6096000" cy="3429000"/>
          </a:xfrm>
          <a:prstGeom prst="rect">
            <a:avLst/>
          </a:prstGeom>
        </p:spPr>
        <p:txBody>
          <a:bodyPr/>
          <a:lstStyle/>
          <a:p>
            <a:endParaRPr/>
          </a:p>
        </p:txBody>
      </p:sp>
      <p:sp>
        <p:nvSpPr>
          <p:cNvPr id="333" name="Shape 333"/>
          <p:cNvSpPr>
            <a:spLocks noGrp="1"/>
          </p:cNvSpPr>
          <p:nvPr>
            <p:ph type="body" sz="quarter" idx="1"/>
          </p:nvPr>
        </p:nvSpPr>
        <p:spPr>
          <a:prstGeom prst="rect">
            <a:avLst/>
          </a:prstGeom>
        </p:spPr>
        <p:txBody>
          <a:bodyPr/>
          <a:lstStyle/>
          <a:p>
            <a:r>
              <a:t>Large group of responses from practitioners group, such as ocean researchers, academic staff, students (63%)</a:t>
            </a:r>
          </a:p>
          <a:p>
            <a:r>
              <a:t>Small response size from national coordinated authorities through focal points</a:t>
            </a:r>
          </a:p>
        </p:txBody>
      </p:sp>
    </p:spTree>
    <p:extLst>
      <p:ext uri="{BB962C8B-B14F-4D97-AF65-F5344CB8AC3E}">
        <p14:creationId xmlns:p14="http://schemas.microsoft.com/office/powerpoint/2010/main" val="1260357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Shape 487"/>
          <p:cNvSpPr>
            <a:spLocks noGrp="1" noRot="1" noChangeAspect="1"/>
          </p:cNvSpPr>
          <p:nvPr>
            <p:ph type="sldImg"/>
          </p:nvPr>
        </p:nvSpPr>
        <p:spPr>
          <a:xfrm>
            <a:off x="381000" y="685800"/>
            <a:ext cx="6096000" cy="3429000"/>
          </a:xfrm>
          <a:prstGeom prst="rect">
            <a:avLst/>
          </a:prstGeom>
        </p:spPr>
        <p:txBody>
          <a:bodyPr/>
          <a:lstStyle/>
          <a:p>
            <a:endParaRPr/>
          </a:p>
        </p:txBody>
      </p:sp>
      <p:sp>
        <p:nvSpPr>
          <p:cNvPr id="488" name="Shape 488"/>
          <p:cNvSpPr>
            <a:spLocks noGrp="1"/>
          </p:cNvSpPr>
          <p:nvPr>
            <p:ph type="body" sz="quarter" idx="1"/>
          </p:nvPr>
        </p:nvSpPr>
        <p:spPr>
          <a:prstGeom prst="rect">
            <a:avLst/>
          </a:prstGeom>
        </p:spPr>
        <p:txBody>
          <a:bodyPr/>
          <a:lstStyle/>
          <a:p>
            <a:r>
              <a:t>Contrasting access to best </a:t>
            </a:r>
          </a:p>
        </p:txBody>
      </p:sp>
    </p:spTree>
    <p:extLst>
      <p:ext uri="{BB962C8B-B14F-4D97-AF65-F5344CB8AC3E}">
        <p14:creationId xmlns:p14="http://schemas.microsoft.com/office/powerpoint/2010/main" val="2484996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Shape 511"/>
          <p:cNvSpPr>
            <a:spLocks noGrp="1" noRot="1" noChangeAspect="1"/>
          </p:cNvSpPr>
          <p:nvPr>
            <p:ph type="sldImg"/>
          </p:nvPr>
        </p:nvSpPr>
        <p:spPr>
          <a:prstGeom prst="rect">
            <a:avLst/>
          </a:prstGeom>
        </p:spPr>
        <p:txBody>
          <a:bodyPr/>
          <a:lstStyle/>
          <a:p>
            <a:endParaRPr/>
          </a:p>
        </p:txBody>
      </p:sp>
      <p:sp>
        <p:nvSpPr>
          <p:cNvPr id="512" name="Shape 512"/>
          <p:cNvSpPr>
            <a:spLocks noGrp="1"/>
          </p:cNvSpPr>
          <p:nvPr>
            <p:ph type="body" sz="quarter" idx="1"/>
          </p:nvPr>
        </p:nvSpPr>
        <p:spPr>
          <a:prstGeom prst="rect">
            <a:avLst/>
          </a:prstGeom>
        </p:spPr>
        <p:txBody>
          <a:bodyPr/>
          <a:lstStyle/>
          <a:p>
            <a:r>
              <a:t>Challenge 4  - highest for personal group</a:t>
            </a:r>
          </a:p>
        </p:txBody>
      </p:sp>
    </p:spTree>
    <p:extLst>
      <p:ext uri="{BB962C8B-B14F-4D97-AF65-F5344CB8AC3E}">
        <p14:creationId xmlns:p14="http://schemas.microsoft.com/office/powerpoint/2010/main" val="3791702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noRot="1" noChangeAspect="1"/>
          </p:cNvSpPr>
          <p:nvPr>
            <p:ph type="sldImg"/>
          </p:nvPr>
        </p:nvSpPr>
        <p:spPr>
          <a:xfrm>
            <a:off x="381000" y="685800"/>
            <a:ext cx="6096000" cy="3429000"/>
          </a:xfrm>
          <a:prstGeom prst="rect">
            <a:avLst/>
          </a:prstGeom>
        </p:spPr>
        <p:txBody>
          <a:bodyPr/>
          <a:lstStyle/>
          <a:p>
            <a:endParaRPr/>
          </a:p>
        </p:txBody>
      </p:sp>
      <p:sp>
        <p:nvSpPr>
          <p:cNvPr id="339" name="Shape 339"/>
          <p:cNvSpPr>
            <a:spLocks noGrp="1"/>
          </p:cNvSpPr>
          <p:nvPr>
            <p:ph type="body" sz="quarter" idx="1"/>
          </p:nvPr>
        </p:nvSpPr>
        <p:spPr>
          <a:prstGeom prst="rect">
            <a:avLst/>
          </a:prstGeom>
        </p:spPr>
        <p:txBody>
          <a:bodyPr/>
          <a:lstStyle/>
          <a:p>
            <a:r>
              <a:t>Some observations from the survey based on the overall analysis and regional reporting highlights </a:t>
            </a:r>
          </a:p>
          <a:p>
            <a:endParaRPr/>
          </a:p>
          <a:p>
            <a:r>
              <a:t>Due to the relatively small size of responses, care must be taken when interpreting the results and making assumptions based on the data presented</a:t>
            </a:r>
          </a:p>
        </p:txBody>
      </p:sp>
    </p:spTree>
    <p:extLst>
      <p:ext uri="{BB962C8B-B14F-4D97-AF65-F5344CB8AC3E}">
        <p14:creationId xmlns:p14="http://schemas.microsoft.com/office/powerpoint/2010/main" val="4033445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xfrm>
            <a:off x="381000" y="685800"/>
            <a:ext cx="6096000" cy="3429000"/>
          </a:xfrm>
          <a:prstGeom prst="rect">
            <a:avLst/>
          </a:prstGeom>
        </p:spPr>
        <p:txBody>
          <a:bodyPr/>
          <a:lstStyle/>
          <a:p>
            <a:endParaRPr/>
          </a:p>
        </p:txBody>
      </p:sp>
      <p:sp>
        <p:nvSpPr>
          <p:cNvPr id="353" name="Shape 353"/>
          <p:cNvSpPr>
            <a:spLocks noGrp="1"/>
          </p:cNvSpPr>
          <p:nvPr>
            <p:ph type="body" sz="quarter" idx="1"/>
          </p:nvPr>
        </p:nvSpPr>
        <p:spPr>
          <a:prstGeom prst="rect">
            <a:avLst/>
          </a:prstGeom>
        </p:spPr>
        <p:txBody>
          <a:bodyPr/>
          <a:lstStyle/>
          <a:p>
            <a:r>
              <a:t>Challenge 7: Ensure a sustainable ocean observing system across all ocean basins that delivers accessible, timely, and actionable data and information to all users as the Ocean Decade Challenges where capacity development needs were identified greatest, the practitioners group consistently ranked Challenge 2: Understand the effects of multiple stressors on ocean ecosystems, and develop solutions to monitor, protect, manage and restore ecosystems and their biodiversity under changing environmental, social and climate conditions where CD needs were greatest. As for the Ocean Decade objectives, all the objectives were considered highly relevant, most especially Objective 3: Increase the use of ocean knowledge and understanding, and develop capacity to contribute to sustainable development solutions  which was ranked consistently as greatest capacity development needs across regions and groups.</a:t>
            </a:r>
          </a:p>
        </p:txBody>
      </p:sp>
    </p:spTree>
    <p:extLst>
      <p:ext uri="{BB962C8B-B14F-4D97-AF65-F5344CB8AC3E}">
        <p14:creationId xmlns:p14="http://schemas.microsoft.com/office/powerpoint/2010/main" val="3622398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xfrm>
            <a:off x="381000" y="685800"/>
            <a:ext cx="6096000" cy="3429000"/>
          </a:xfrm>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p>
            <a:r>
              <a:t>Almost all the focal points (96%) who responded to </a:t>
            </a:r>
          </a:p>
          <a:p>
            <a:r>
              <a:t>questions related to SDG14 in Subset 2A of the questionnaire confirmed that </a:t>
            </a:r>
          </a:p>
          <a:p>
            <a:r>
              <a:t>SDG14 is a national priority in their countries. More than half believed that their </a:t>
            </a:r>
          </a:p>
          <a:p>
            <a:r>
              <a:t>countries and institutions have significant and partial capacity to achieve SDG </a:t>
            </a:r>
          </a:p>
          <a:p>
            <a:r>
              <a:t>14. As to capacity lacking to achieve SDG 14, the respondents consistently </a:t>
            </a:r>
          </a:p>
          <a:p>
            <a:r>
              <a:t>answered ‘capacity to translate science to policy’ as most lacking.</a:t>
            </a:r>
          </a:p>
        </p:txBody>
      </p:sp>
    </p:spTree>
    <p:extLst>
      <p:ext uri="{BB962C8B-B14F-4D97-AF65-F5344CB8AC3E}">
        <p14:creationId xmlns:p14="http://schemas.microsoft.com/office/powerpoint/2010/main" val="1359401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xfrm>
            <a:off x="381000" y="685800"/>
            <a:ext cx="6096000" cy="3429000"/>
          </a:xfrm>
          <a:prstGeom prst="rect">
            <a:avLst/>
          </a:prstGeom>
        </p:spPr>
        <p:txBody>
          <a:bodyPr/>
          <a:lstStyle/>
          <a:p>
            <a:endParaRPr/>
          </a:p>
        </p:txBody>
      </p:sp>
      <p:sp>
        <p:nvSpPr>
          <p:cNvPr id="371" name="Shape 371"/>
          <p:cNvSpPr>
            <a:spLocks noGrp="1"/>
          </p:cNvSpPr>
          <p:nvPr>
            <p:ph type="body" sz="quarter" idx="1"/>
          </p:nvPr>
        </p:nvSpPr>
        <p:spPr>
          <a:prstGeom prst="rect">
            <a:avLst/>
          </a:prstGeom>
        </p:spPr>
        <p:txBody>
          <a:bodyPr/>
          <a:lstStyle/>
          <a:p>
            <a:r>
              <a:t>More than half (54%) of the focal points respondents indicated the absence of a national ocean science capacity development strategy. More than half (63%) of the focal points respondents answered that there has not been any capacity needs assessment conducted in their country. </a:t>
            </a:r>
          </a:p>
        </p:txBody>
      </p:sp>
    </p:spTree>
    <p:extLst>
      <p:ext uri="{BB962C8B-B14F-4D97-AF65-F5344CB8AC3E}">
        <p14:creationId xmlns:p14="http://schemas.microsoft.com/office/powerpoint/2010/main" val="648359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noRot="1" noChangeAspect="1"/>
          </p:cNvSpPr>
          <p:nvPr>
            <p:ph type="sldImg"/>
          </p:nvPr>
        </p:nvSpPr>
        <p:spPr>
          <a:xfrm>
            <a:off x="381000" y="685800"/>
            <a:ext cx="6096000" cy="3429000"/>
          </a:xfrm>
          <a:prstGeom prst="rect">
            <a:avLst/>
          </a:prstGeom>
        </p:spPr>
        <p:txBody>
          <a:bodyPr/>
          <a:lstStyle/>
          <a:p>
            <a:endParaRPr/>
          </a:p>
        </p:txBody>
      </p:sp>
      <p:sp>
        <p:nvSpPr>
          <p:cNvPr id="379" name="Shape 379"/>
          <p:cNvSpPr>
            <a:spLocks noGrp="1"/>
          </p:cNvSpPr>
          <p:nvPr>
            <p:ph type="body" sz="quarter" idx="1"/>
          </p:nvPr>
        </p:nvSpPr>
        <p:spPr>
          <a:prstGeom prst="rect">
            <a:avLst/>
          </a:prstGeom>
        </p:spPr>
        <p:txBody>
          <a:bodyPr/>
          <a:lstStyle/>
          <a:p>
            <a:r>
              <a:t>Two questions regarding the impact of Covid19 to the implementation and support to IOC CD activities yielded negative impact among the majority of the respondents, as expected. </a:t>
            </a:r>
          </a:p>
        </p:txBody>
      </p:sp>
    </p:spTree>
    <p:extLst>
      <p:ext uri="{BB962C8B-B14F-4D97-AF65-F5344CB8AC3E}">
        <p14:creationId xmlns:p14="http://schemas.microsoft.com/office/powerpoint/2010/main" val="577069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noRot="1" noChangeAspect="1"/>
          </p:cNvSpPr>
          <p:nvPr>
            <p:ph type="sldImg"/>
          </p:nvPr>
        </p:nvSpPr>
        <p:spPr>
          <a:xfrm>
            <a:off x="381000" y="685800"/>
            <a:ext cx="6096000" cy="3429000"/>
          </a:xfrm>
          <a:prstGeom prst="rect">
            <a:avLst/>
          </a:prstGeom>
        </p:spPr>
        <p:txBody>
          <a:bodyPr/>
          <a:lstStyle/>
          <a:p>
            <a:endParaRPr/>
          </a:p>
        </p:txBody>
      </p:sp>
      <p:sp>
        <p:nvSpPr>
          <p:cNvPr id="391" name="Shape 391"/>
          <p:cNvSpPr>
            <a:spLocks noGrp="1"/>
          </p:cNvSpPr>
          <p:nvPr>
            <p:ph type="body" sz="quarter" idx="1"/>
          </p:nvPr>
        </p:nvSpPr>
        <p:spPr>
          <a:prstGeom prst="rect">
            <a:avLst/>
          </a:prstGeom>
        </p:spPr>
        <p:txBody>
          <a:bodyPr/>
          <a:lstStyle/>
          <a:p>
            <a:r>
              <a:t>More than half (54%) of the focal points respondents indicated the absence of a national ocean science capacity development strategy. More than half (63%) of the focal points respondents answered that there has not been any capacity needs assessment conducted in their country. </a:t>
            </a:r>
          </a:p>
        </p:txBody>
      </p:sp>
    </p:spTree>
    <p:extLst>
      <p:ext uri="{BB962C8B-B14F-4D97-AF65-F5344CB8AC3E}">
        <p14:creationId xmlns:p14="http://schemas.microsoft.com/office/powerpoint/2010/main" val="2813284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noRot="1" noChangeAspect="1"/>
          </p:cNvSpPr>
          <p:nvPr>
            <p:ph type="sldImg"/>
          </p:nvPr>
        </p:nvSpPr>
        <p:spPr>
          <a:xfrm>
            <a:off x="381000" y="685800"/>
            <a:ext cx="6096000" cy="3429000"/>
          </a:xfrm>
          <a:prstGeom prst="rect">
            <a:avLst/>
          </a:prstGeom>
        </p:spPr>
        <p:txBody>
          <a:bodyPr/>
          <a:lstStyle/>
          <a:p>
            <a:endParaRPr/>
          </a:p>
        </p:txBody>
      </p:sp>
      <p:sp>
        <p:nvSpPr>
          <p:cNvPr id="406" name="Shape 406"/>
          <p:cNvSpPr>
            <a:spLocks noGrp="1"/>
          </p:cNvSpPr>
          <p:nvPr>
            <p:ph type="body" sz="quarter" idx="1"/>
          </p:nvPr>
        </p:nvSpPr>
        <p:spPr>
          <a:prstGeom prst="rect">
            <a:avLst/>
          </a:prstGeom>
        </p:spPr>
        <p:txBody>
          <a:bodyPr/>
          <a:lstStyle/>
          <a:p>
            <a:r>
              <a:t>Challenge 7: Ensure a sustainable ocean observing system across all ocean basins that delivers accessible, timely, and actionable data and information to all users as the Ocean Decade Challenges where capacity development needs were identified greatest, the practitioners group consistently ranked Challenge 2: Understand the effects of multiple stressors on ocean ecosystems, and develop solutions to monitor, protect, manage and restore ecosystems and their biodiversity under changing environmental, social and climate conditions where CD needs were greatest. As for the Ocean Decade objectives, all the objectives were considered highly relevant, most especially Objective 3: Increase the use of ocean knowledge and understanding, and develop capacity to contribute to sustainable development solutions  which was ranked consistently as greatest capacity development needs across regions and groups.</a:t>
            </a:r>
          </a:p>
        </p:txBody>
      </p:sp>
    </p:spTree>
    <p:extLst>
      <p:ext uri="{BB962C8B-B14F-4D97-AF65-F5344CB8AC3E}">
        <p14:creationId xmlns:p14="http://schemas.microsoft.com/office/powerpoint/2010/main" val="2448127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hape 438"/>
          <p:cNvSpPr>
            <a:spLocks noGrp="1" noRot="1" noChangeAspect="1"/>
          </p:cNvSpPr>
          <p:nvPr>
            <p:ph type="sldImg"/>
          </p:nvPr>
        </p:nvSpPr>
        <p:spPr>
          <a:prstGeom prst="rect">
            <a:avLst/>
          </a:prstGeom>
        </p:spPr>
        <p:txBody>
          <a:bodyPr/>
          <a:lstStyle/>
          <a:p>
            <a:endParaRPr/>
          </a:p>
        </p:txBody>
      </p:sp>
      <p:sp>
        <p:nvSpPr>
          <p:cNvPr id="439" name="Shape 439"/>
          <p:cNvSpPr>
            <a:spLocks noGrp="1"/>
          </p:cNvSpPr>
          <p:nvPr>
            <p:ph type="body" sz="quarter" idx="1"/>
          </p:nvPr>
        </p:nvSpPr>
        <p:spPr>
          <a:prstGeom prst="rect">
            <a:avLst/>
          </a:prstGeom>
        </p:spPr>
        <p:txBody>
          <a:bodyPr/>
          <a:lstStyle/>
          <a:p>
            <a:r>
              <a:t>Regional analysis</a:t>
            </a:r>
          </a:p>
          <a:p>
            <a:r>
              <a:t>Across the board  - funding and investment </a:t>
            </a:r>
          </a:p>
          <a:p>
            <a:r>
              <a:t>In Africa, ocean science sampling</a:t>
            </a:r>
          </a:p>
          <a:p>
            <a:r>
              <a:t>In LAC, access to higher power computing for both focal points- but if we look at the rep and personal group, it’s one of the least ranked CD items for them</a:t>
            </a:r>
          </a:p>
          <a:p>
            <a:r>
              <a:t>Across regions, rep responses point to strengthened international partnerships and regional networks for collaboration</a:t>
            </a:r>
          </a:p>
          <a:p>
            <a:r>
              <a:t>For personal responses, ocean observation equipment</a:t>
            </a:r>
          </a:p>
        </p:txBody>
      </p:sp>
    </p:spTree>
    <p:extLst>
      <p:ext uri="{BB962C8B-B14F-4D97-AF65-F5344CB8AC3E}">
        <p14:creationId xmlns:p14="http://schemas.microsoft.com/office/powerpoint/2010/main" val="33411903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15" name="Picture 8" descr="Picture 8"/>
          <p:cNvPicPr>
            <a:picLocks noChangeAspect="1"/>
          </p:cNvPicPr>
          <p:nvPr/>
        </p:nvPicPr>
        <p:blipFill>
          <a:blip r:embed="rId2">
            <a:extLst/>
          </a:blip>
          <a:stretch>
            <a:fillRect/>
          </a:stretch>
        </p:blipFill>
        <p:spPr>
          <a:xfrm>
            <a:off x="10071544" y="216362"/>
            <a:ext cx="1999702" cy="951924"/>
          </a:xfrm>
          <a:prstGeom prst="rect">
            <a:avLst/>
          </a:prstGeom>
          <a:ln w="12700">
            <a:miter lim="400000"/>
          </a:ln>
        </p:spPr>
      </p:pic>
      <p:sp>
        <p:nvSpPr>
          <p:cNvPr id="16" name="Rectangle"/>
          <p:cNvSpPr/>
          <p:nvPr/>
        </p:nvSpPr>
        <p:spPr>
          <a:xfrm rot="5400000">
            <a:off x="1721007" y="3812568"/>
            <a:ext cx="1639616" cy="110485"/>
          </a:xfrm>
          <a:prstGeom prst="rect">
            <a:avLst/>
          </a:prstGeom>
          <a:solidFill>
            <a:srgbClr val="FFFFFF"/>
          </a:solidFill>
          <a:ln w="12700">
            <a:miter lim="400000"/>
          </a:ln>
        </p:spPr>
        <p:txBody>
          <a:bodyPr lIns="45718" tIns="45718" rIns="45718" bIns="45718" anchor="ctr"/>
          <a:lstStyle/>
          <a:p>
            <a:pPr>
              <a:defRPr>
                <a:solidFill>
                  <a:srgbClr val="3C3C3C"/>
                </a:solidFill>
              </a:defRPr>
            </a:pPr>
            <a:endParaRPr/>
          </a:p>
        </p:txBody>
      </p:sp>
      <p:sp>
        <p:nvSpPr>
          <p:cNvPr id="17" name="Rectangle 10"/>
          <p:cNvSpPr/>
          <p:nvPr/>
        </p:nvSpPr>
        <p:spPr>
          <a:xfrm>
            <a:off x="0" y="-7429"/>
            <a:ext cx="12192000" cy="6858001"/>
          </a:xfrm>
          <a:prstGeom prst="rect">
            <a:avLst/>
          </a:prstGeom>
          <a:solidFill>
            <a:srgbClr val="41B7C8"/>
          </a:solidFill>
          <a:ln w="12700">
            <a:miter lim="400000"/>
          </a:ln>
        </p:spPr>
        <p:txBody>
          <a:bodyPr lIns="45718" tIns="45718" rIns="45718" bIns="45718" anchor="ctr"/>
          <a:lstStyle/>
          <a:p>
            <a:pPr algn="ctr">
              <a:defRPr>
                <a:solidFill>
                  <a:srgbClr val="FFFFFF"/>
                </a:solidFill>
              </a:defRPr>
            </a:pPr>
            <a:endParaRPr/>
          </a:p>
        </p:txBody>
      </p:sp>
      <p:pic>
        <p:nvPicPr>
          <p:cNvPr id="18" name="Picture 12" descr="Picture 12"/>
          <p:cNvPicPr>
            <a:picLocks noChangeAspect="1"/>
          </p:cNvPicPr>
          <p:nvPr/>
        </p:nvPicPr>
        <p:blipFill>
          <a:blip r:embed="rId3">
            <a:extLst/>
          </a:blip>
          <a:stretch>
            <a:fillRect/>
          </a:stretch>
        </p:blipFill>
        <p:spPr>
          <a:xfrm>
            <a:off x="3853543" y="1055353"/>
            <a:ext cx="4150548" cy="1975800"/>
          </a:xfrm>
          <a:prstGeom prst="rect">
            <a:avLst/>
          </a:prstGeom>
          <a:ln w="12700">
            <a:miter lim="400000"/>
          </a:ln>
        </p:spPr>
      </p:pic>
      <p:sp>
        <p:nvSpPr>
          <p:cNvPr id="19" name="Rectangle"/>
          <p:cNvSpPr/>
          <p:nvPr/>
        </p:nvSpPr>
        <p:spPr>
          <a:xfrm>
            <a:off x="5176380" y="3421572"/>
            <a:ext cx="2018853" cy="155860"/>
          </a:xfrm>
          <a:prstGeom prst="rect">
            <a:avLst/>
          </a:prstGeom>
          <a:solidFill>
            <a:srgbClr val="FFFFFF"/>
          </a:solidFill>
          <a:ln w="12700">
            <a:miter lim="400000"/>
          </a:ln>
        </p:spPr>
        <p:txBody>
          <a:bodyPr lIns="45718" tIns="45718" rIns="45718" bIns="45718" anchor="ctr"/>
          <a:lstStyle/>
          <a:p>
            <a:pPr>
              <a:defRPr>
                <a:solidFill>
                  <a:srgbClr val="3C3C3C"/>
                </a:solidFill>
              </a:defRPr>
            </a:pPr>
            <a:endParaRPr/>
          </a:p>
        </p:txBody>
      </p:sp>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16_Title Slide">
    <p:spTree>
      <p:nvGrpSpPr>
        <p:cNvPr id="1" name=""/>
        <p:cNvGrpSpPr/>
        <p:nvPr/>
      </p:nvGrpSpPr>
      <p:grpSpPr>
        <a:xfrm>
          <a:off x="0" y="0"/>
          <a:ext cx="0" cy="0"/>
          <a:chOff x="0" y="0"/>
          <a:chExt cx="0" cy="0"/>
        </a:xfrm>
      </p:grpSpPr>
      <p:pic>
        <p:nvPicPr>
          <p:cNvPr id="123" name="Picture 1" descr="Picture 1"/>
          <p:cNvPicPr>
            <a:picLocks noChangeAspect="1"/>
          </p:cNvPicPr>
          <p:nvPr/>
        </p:nvPicPr>
        <p:blipFill>
          <a:blip r:embed="rId2">
            <a:extLst/>
          </a:blip>
          <a:stretch>
            <a:fillRect/>
          </a:stretch>
        </p:blipFill>
        <p:spPr>
          <a:xfrm>
            <a:off x="10345535" y="-115614"/>
            <a:ext cx="1629170" cy="1629169"/>
          </a:xfrm>
          <a:prstGeom prst="rect">
            <a:avLst/>
          </a:prstGeom>
          <a:ln w="12700">
            <a:miter lim="400000"/>
          </a:ln>
        </p:spPr>
      </p:pic>
      <p:sp>
        <p:nvSpPr>
          <p:cNvPr id="124" name="Rectangle 2"/>
          <p:cNvSpPr/>
          <p:nvPr/>
        </p:nvSpPr>
        <p:spPr>
          <a:xfrm>
            <a:off x="557101" y="773611"/>
            <a:ext cx="2165078" cy="124716"/>
          </a:xfrm>
          <a:prstGeom prst="rect">
            <a:avLst/>
          </a:prstGeom>
          <a:solidFill>
            <a:srgbClr val="41B7C8"/>
          </a:solidFill>
          <a:ln w="12700">
            <a:solidFill>
              <a:srgbClr val="56BEEC"/>
            </a:solidFill>
            <a:miter/>
          </a:ln>
        </p:spPr>
        <p:txBody>
          <a:bodyPr lIns="45718" tIns="45718" rIns="45718" bIns="45718" anchor="ctr"/>
          <a:lstStyle/>
          <a:p>
            <a:pPr defTabSz="1300480">
              <a:defRPr sz="2400">
                <a:latin typeface="Roboto"/>
                <a:ea typeface="Roboto"/>
                <a:cs typeface="Roboto"/>
                <a:sym typeface="Roboto"/>
              </a:defRPr>
            </a:pPr>
            <a:endParaRPr/>
          </a:p>
        </p:txBody>
      </p:sp>
      <p:pic>
        <p:nvPicPr>
          <p:cNvPr id="125" name="Picture 6" descr="Picture 6"/>
          <p:cNvPicPr>
            <a:picLocks noChangeAspect="1"/>
          </p:cNvPicPr>
          <p:nvPr/>
        </p:nvPicPr>
        <p:blipFill>
          <a:blip r:embed="rId3">
            <a:extLst/>
          </a:blip>
          <a:stretch>
            <a:fillRect/>
          </a:stretch>
        </p:blipFill>
        <p:spPr>
          <a:xfrm>
            <a:off x="-13250" y="6169571"/>
            <a:ext cx="12205252" cy="688430"/>
          </a:xfrm>
          <a:prstGeom prst="rect">
            <a:avLst/>
          </a:prstGeom>
          <a:ln w="12700">
            <a:miter lim="400000"/>
          </a:ln>
        </p:spPr>
      </p:pic>
      <p:pic>
        <p:nvPicPr>
          <p:cNvPr id="126" name="Picture 1" descr="Picture 1"/>
          <p:cNvPicPr>
            <a:picLocks noChangeAspect="1"/>
          </p:cNvPicPr>
          <p:nvPr/>
        </p:nvPicPr>
        <p:blipFill>
          <a:blip r:embed="rId4">
            <a:extLst/>
          </a:blip>
          <a:stretch>
            <a:fillRect/>
          </a:stretch>
        </p:blipFill>
        <p:spPr>
          <a:xfrm>
            <a:off x="7661409" y="1881352"/>
            <a:ext cx="3490844" cy="3531476"/>
          </a:xfrm>
          <a:prstGeom prst="rect">
            <a:avLst/>
          </a:prstGeom>
          <a:ln w="12700">
            <a:miter lim="400000"/>
          </a:ln>
        </p:spPr>
      </p:pic>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17_Title Slide">
    <p:spTree>
      <p:nvGrpSpPr>
        <p:cNvPr id="1" name=""/>
        <p:cNvGrpSpPr/>
        <p:nvPr/>
      </p:nvGrpSpPr>
      <p:grpSpPr>
        <a:xfrm>
          <a:off x="0" y="0"/>
          <a:ext cx="0" cy="0"/>
          <a:chOff x="0" y="0"/>
          <a:chExt cx="0" cy="0"/>
        </a:xfrm>
      </p:grpSpPr>
      <p:pic>
        <p:nvPicPr>
          <p:cNvPr id="134" name="Picture 1" descr="Picture 1"/>
          <p:cNvPicPr>
            <a:picLocks noChangeAspect="1"/>
          </p:cNvPicPr>
          <p:nvPr/>
        </p:nvPicPr>
        <p:blipFill>
          <a:blip r:embed="rId2">
            <a:extLst/>
          </a:blip>
          <a:stretch>
            <a:fillRect/>
          </a:stretch>
        </p:blipFill>
        <p:spPr>
          <a:xfrm>
            <a:off x="10345535" y="-115614"/>
            <a:ext cx="1629170" cy="1629169"/>
          </a:xfrm>
          <a:prstGeom prst="rect">
            <a:avLst/>
          </a:prstGeom>
          <a:ln w="12700">
            <a:miter lim="400000"/>
          </a:ln>
        </p:spPr>
      </p:pic>
      <p:sp>
        <p:nvSpPr>
          <p:cNvPr id="135" name="Rectangle 2"/>
          <p:cNvSpPr/>
          <p:nvPr/>
        </p:nvSpPr>
        <p:spPr>
          <a:xfrm>
            <a:off x="557101" y="773611"/>
            <a:ext cx="2165078" cy="124716"/>
          </a:xfrm>
          <a:prstGeom prst="rect">
            <a:avLst/>
          </a:prstGeom>
          <a:solidFill>
            <a:srgbClr val="41B7C8"/>
          </a:solidFill>
          <a:ln w="12700">
            <a:solidFill>
              <a:srgbClr val="56BEEC"/>
            </a:solidFill>
            <a:miter/>
          </a:ln>
        </p:spPr>
        <p:txBody>
          <a:bodyPr lIns="45718" tIns="45718" rIns="45718" bIns="45718" anchor="ctr"/>
          <a:lstStyle/>
          <a:p>
            <a:pPr defTabSz="1300480">
              <a:defRPr sz="2400">
                <a:latin typeface="Roboto"/>
                <a:ea typeface="Roboto"/>
                <a:cs typeface="Roboto"/>
                <a:sym typeface="Roboto"/>
              </a:defRPr>
            </a:pPr>
            <a:endParaRPr/>
          </a:p>
        </p:txBody>
      </p:sp>
      <p:pic>
        <p:nvPicPr>
          <p:cNvPr id="136" name="Picture 6" descr="Picture 6"/>
          <p:cNvPicPr>
            <a:picLocks noChangeAspect="1"/>
          </p:cNvPicPr>
          <p:nvPr/>
        </p:nvPicPr>
        <p:blipFill>
          <a:blip r:embed="rId3">
            <a:extLst/>
          </a:blip>
          <a:stretch>
            <a:fillRect/>
          </a:stretch>
        </p:blipFill>
        <p:spPr>
          <a:xfrm>
            <a:off x="-13250" y="6169571"/>
            <a:ext cx="12205252" cy="688430"/>
          </a:xfrm>
          <a:prstGeom prst="rect">
            <a:avLst/>
          </a:prstGeom>
          <a:ln w="12700">
            <a:miter lim="400000"/>
          </a:ln>
        </p:spPr>
      </p:pic>
      <p:pic>
        <p:nvPicPr>
          <p:cNvPr id="137" name="Picture 2" descr="Picture 2"/>
          <p:cNvPicPr>
            <a:picLocks noChangeAspect="1"/>
          </p:cNvPicPr>
          <p:nvPr/>
        </p:nvPicPr>
        <p:blipFill>
          <a:blip r:embed="rId4">
            <a:extLst/>
          </a:blip>
          <a:stretch>
            <a:fillRect/>
          </a:stretch>
        </p:blipFill>
        <p:spPr>
          <a:xfrm>
            <a:off x="7773985" y="1597601"/>
            <a:ext cx="3614656" cy="3940314"/>
          </a:xfrm>
          <a:prstGeom prst="rect">
            <a:avLst/>
          </a:prstGeom>
          <a:ln w="12700">
            <a:miter lim="400000"/>
          </a:ln>
        </p:spPr>
      </p:pic>
      <p:sp>
        <p:nvSpPr>
          <p:cNvPr id="138" name="Slide Number"/>
          <p:cNvSpPr txBox="1">
            <a:spLocks noGrp="1"/>
          </p:cNvSpPr>
          <p:nvPr>
            <p:ph type="sldNum" sz="quarter" idx="2"/>
          </p:nvPr>
        </p:nvSpPr>
        <p:spPr>
          <a:xfrm>
            <a:off x="11515149" y="6404288"/>
            <a:ext cx="273654" cy="269239"/>
          </a:xfrm>
          <a:prstGeom prst="rect">
            <a:avLst/>
          </a:prstGeom>
        </p:spPr>
        <p:txBody>
          <a:bodyPr/>
          <a:lstStyle>
            <a:lvl1pPr>
              <a:defRPr>
                <a:latin typeface="Roboto"/>
                <a:ea typeface="Roboto"/>
                <a:cs typeface="Roboto"/>
                <a:sym typeface="Roboto"/>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145" name="Rectangle 6"/>
          <p:cNvSpPr/>
          <p:nvPr/>
        </p:nvSpPr>
        <p:spPr>
          <a:xfrm>
            <a:off x="557101" y="773611"/>
            <a:ext cx="2165078" cy="124716"/>
          </a:xfrm>
          <a:prstGeom prst="rect">
            <a:avLst/>
          </a:prstGeom>
          <a:solidFill>
            <a:srgbClr val="41B7C8"/>
          </a:solidFill>
          <a:ln w="12700">
            <a:miter lim="400000"/>
          </a:ln>
        </p:spPr>
        <p:txBody>
          <a:bodyPr lIns="45718" tIns="45718" rIns="45718" bIns="45718" anchor="ctr"/>
          <a:lstStyle/>
          <a:p>
            <a:pPr defTabSz="1300480">
              <a:defRPr sz="2400"/>
            </a:pPr>
            <a:endParaRPr/>
          </a:p>
        </p:txBody>
      </p:sp>
      <p:pic>
        <p:nvPicPr>
          <p:cNvPr id="146" name="Picture 7" descr="Picture 7"/>
          <p:cNvPicPr>
            <a:picLocks noChangeAspect="1"/>
          </p:cNvPicPr>
          <p:nvPr/>
        </p:nvPicPr>
        <p:blipFill>
          <a:blip r:embed="rId2">
            <a:extLst/>
          </a:blip>
          <a:stretch>
            <a:fillRect/>
          </a:stretch>
        </p:blipFill>
        <p:spPr>
          <a:xfrm>
            <a:off x="10345535" y="-115614"/>
            <a:ext cx="1629170" cy="1629169"/>
          </a:xfrm>
          <a:prstGeom prst="rect">
            <a:avLst/>
          </a:prstGeom>
          <a:ln w="12700">
            <a:miter lim="400000"/>
          </a:ln>
        </p:spPr>
      </p:pic>
      <p:sp>
        <p:nvSpPr>
          <p:cNvPr id="147" name="Oval 8"/>
          <p:cNvSpPr/>
          <p:nvPr/>
        </p:nvSpPr>
        <p:spPr>
          <a:xfrm>
            <a:off x="917487" y="1546462"/>
            <a:ext cx="1001113" cy="997768"/>
          </a:xfrm>
          <a:prstGeom prst="ellipse">
            <a:avLst/>
          </a:prstGeom>
          <a:solidFill>
            <a:srgbClr val="0A425C"/>
          </a:solidFill>
          <a:ln w="12700">
            <a:miter lim="400000"/>
          </a:ln>
        </p:spPr>
        <p:txBody>
          <a:bodyPr lIns="45718" tIns="45718" rIns="45718" bIns="45718" anchor="ctr"/>
          <a:lstStyle/>
          <a:p>
            <a:pPr algn="ctr" defTabSz="1300480">
              <a:defRPr>
                <a:solidFill>
                  <a:srgbClr val="41B7C8"/>
                </a:solidFill>
                <a:latin typeface="Roboto"/>
                <a:ea typeface="Roboto"/>
                <a:cs typeface="Roboto"/>
                <a:sym typeface="Roboto"/>
              </a:defRPr>
            </a:pPr>
            <a:endParaRPr/>
          </a:p>
        </p:txBody>
      </p:sp>
      <p:sp>
        <p:nvSpPr>
          <p:cNvPr id="148" name="Oval 14"/>
          <p:cNvSpPr/>
          <p:nvPr/>
        </p:nvSpPr>
        <p:spPr>
          <a:xfrm>
            <a:off x="917487" y="3033341"/>
            <a:ext cx="1001113" cy="974978"/>
          </a:xfrm>
          <a:prstGeom prst="ellipse">
            <a:avLst/>
          </a:prstGeom>
          <a:solidFill>
            <a:srgbClr val="77CBF1"/>
          </a:solidFill>
          <a:ln w="12700">
            <a:miter lim="400000"/>
          </a:ln>
        </p:spPr>
        <p:txBody>
          <a:bodyPr lIns="45718" tIns="45718" rIns="45718" bIns="45718" anchor="ctr"/>
          <a:lstStyle/>
          <a:p>
            <a:pPr algn="ctr" defTabSz="1300480">
              <a:defRPr>
                <a:solidFill>
                  <a:srgbClr val="FFFFFF"/>
                </a:solidFill>
                <a:latin typeface="Roboto"/>
                <a:ea typeface="Roboto"/>
                <a:cs typeface="Roboto"/>
                <a:sym typeface="Roboto"/>
              </a:defRPr>
            </a:pPr>
            <a:endParaRPr/>
          </a:p>
        </p:txBody>
      </p:sp>
      <p:sp>
        <p:nvSpPr>
          <p:cNvPr id="149" name="Oval 8"/>
          <p:cNvSpPr/>
          <p:nvPr/>
        </p:nvSpPr>
        <p:spPr>
          <a:xfrm>
            <a:off x="917487" y="4682690"/>
            <a:ext cx="1001113" cy="997771"/>
          </a:xfrm>
          <a:prstGeom prst="ellipse">
            <a:avLst/>
          </a:prstGeom>
          <a:solidFill>
            <a:srgbClr val="BBE5F8"/>
          </a:solidFill>
          <a:ln w="12700">
            <a:miter lim="400000"/>
          </a:ln>
        </p:spPr>
        <p:txBody>
          <a:bodyPr lIns="45718" tIns="45718" rIns="45718" bIns="45718" anchor="ctr"/>
          <a:lstStyle/>
          <a:p>
            <a:pPr algn="ctr" defTabSz="1300480">
              <a:defRPr>
                <a:solidFill>
                  <a:srgbClr val="41B7C8"/>
                </a:solidFill>
                <a:latin typeface="Roboto"/>
                <a:ea typeface="Roboto"/>
                <a:cs typeface="Roboto"/>
                <a:sym typeface="Roboto"/>
              </a:defRPr>
            </a:pPr>
            <a:endParaRPr/>
          </a:p>
        </p:txBody>
      </p:sp>
      <p:pic>
        <p:nvPicPr>
          <p:cNvPr id="150" name="Picture 43" descr="Picture 43"/>
          <p:cNvPicPr>
            <a:picLocks noChangeAspect="1"/>
          </p:cNvPicPr>
          <p:nvPr/>
        </p:nvPicPr>
        <p:blipFill>
          <a:blip r:embed="rId3">
            <a:extLst/>
          </a:blip>
          <a:stretch>
            <a:fillRect/>
          </a:stretch>
        </p:blipFill>
        <p:spPr>
          <a:xfrm>
            <a:off x="-13250" y="6169571"/>
            <a:ext cx="12205252" cy="688430"/>
          </a:xfrm>
          <a:prstGeom prst="rect">
            <a:avLst/>
          </a:prstGeom>
          <a:ln w="12700">
            <a:miter lim="400000"/>
          </a:ln>
        </p:spPr>
      </p:pic>
      <p:sp>
        <p:nvSpPr>
          <p:cNvPr id="1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158" name="Rectangle 6"/>
          <p:cNvSpPr/>
          <p:nvPr/>
        </p:nvSpPr>
        <p:spPr>
          <a:xfrm>
            <a:off x="557101" y="773611"/>
            <a:ext cx="2165078" cy="124716"/>
          </a:xfrm>
          <a:prstGeom prst="rect">
            <a:avLst/>
          </a:prstGeom>
          <a:solidFill>
            <a:srgbClr val="41B7C8"/>
          </a:solidFill>
          <a:ln w="12700">
            <a:miter lim="400000"/>
          </a:ln>
        </p:spPr>
        <p:txBody>
          <a:bodyPr lIns="45718" tIns="45718" rIns="45718" bIns="45718" anchor="ctr"/>
          <a:lstStyle/>
          <a:p>
            <a:pPr defTabSz="1300480">
              <a:defRPr sz="2400"/>
            </a:pPr>
            <a:endParaRPr/>
          </a:p>
        </p:txBody>
      </p:sp>
      <p:pic>
        <p:nvPicPr>
          <p:cNvPr id="159" name="Picture 7" descr="Picture 7"/>
          <p:cNvPicPr>
            <a:picLocks noChangeAspect="1"/>
          </p:cNvPicPr>
          <p:nvPr/>
        </p:nvPicPr>
        <p:blipFill>
          <a:blip r:embed="rId2">
            <a:extLst/>
          </a:blip>
          <a:stretch>
            <a:fillRect/>
          </a:stretch>
        </p:blipFill>
        <p:spPr>
          <a:xfrm>
            <a:off x="10345535" y="-115614"/>
            <a:ext cx="1629170" cy="1629169"/>
          </a:xfrm>
          <a:prstGeom prst="rect">
            <a:avLst/>
          </a:prstGeom>
          <a:ln w="12700">
            <a:miter lim="400000"/>
          </a:ln>
        </p:spPr>
      </p:pic>
      <p:pic>
        <p:nvPicPr>
          <p:cNvPr id="160" name="Picture 43" descr="Picture 43"/>
          <p:cNvPicPr>
            <a:picLocks noChangeAspect="1"/>
          </p:cNvPicPr>
          <p:nvPr/>
        </p:nvPicPr>
        <p:blipFill>
          <a:blip r:embed="rId3">
            <a:extLst/>
          </a:blip>
          <a:stretch>
            <a:fillRect/>
          </a:stretch>
        </p:blipFill>
        <p:spPr>
          <a:xfrm>
            <a:off x="-13250" y="6169571"/>
            <a:ext cx="12205252" cy="688430"/>
          </a:xfrm>
          <a:prstGeom prst="rect">
            <a:avLst/>
          </a:prstGeom>
          <a:ln w="12700">
            <a:miter lim="400000"/>
          </a:ln>
        </p:spPr>
      </p:pic>
      <p:sp>
        <p:nvSpPr>
          <p:cNvPr id="161" name="Oval 8"/>
          <p:cNvSpPr/>
          <p:nvPr/>
        </p:nvSpPr>
        <p:spPr>
          <a:xfrm>
            <a:off x="4585098" y="2105715"/>
            <a:ext cx="2976415" cy="3010381"/>
          </a:xfrm>
          <a:prstGeom prst="ellipse">
            <a:avLst/>
          </a:prstGeom>
          <a:solidFill>
            <a:srgbClr val="F2F2F2"/>
          </a:solidFill>
          <a:ln w="57150">
            <a:solidFill>
              <a:srgbClr val="1F4764"/>
            </a:solidFill>
            <a:miter lim="400000"/>
          </a:ln>
        </p:spPr>
        <p:txBody>
          <a:bodyPr lIns="45718" tIns="45718" rIns="45718" bIns="45718" anchor="ctr"/>
          <a:lstStyle/>
          <a:p>
            <a:pPr algn="ctr">
              <a:defRPr>
                <a:solidFill>
                  <a:srgbClr val="41B7C8"/>
                </a:solidFill>
              </a:defRPr>
            </a:pPr>
            <a:endParaRPr/>
          </a:p>
        </p:txBody>
      </p:sp>
      <p:sp>
        <p:nvSpPr>
          <p:cNvPr id="162" name="Oval 8"/>
          <p:cNvSpPr/>
          <p:nvPr/>
        </p:nvSpPr>
        <p:spPr>
          <a:xfrm>
            <a:off x="701291" y="2204005"/>
            <a:ext cx="2976415" cy="3010381"/>
          </a:xfrm>
          <a:prstGeom prst="ellipse">
            <a:avLst/>
          </a:prstGeom>
          <a:solidFill>
            <a:srgbClr val="F2F2F2"/>
          </a:solidFill>
          <a:ln w="57150">
            <a:solidFill>
              <a:srgbClr val="1F4764"/>
            </a:solidFill>
            <a:miter lim="400000"/>
          </a:ln>
        </p:spPr>
        <p:txBody>
          <a:bodyPr lIns="45718" tIns="45718" rIns="45718" bIns="45718" anchor="ctr"/>
          <a:lstStyle/>
          <a:p>
            <a:pPr algn="ctr">
              <a:defRPr>
                <a:solidFill>
                  <a:srgbClr val="41B7C8"/>
                </a:solidFill>
              </a:defRPr>
            </a:pPr>
            <a:endParaRPr/>
          </a:p>
        </p:txBody>
      </p:sp>
      <p:sp>
        <p:nvSpPr>
          <p:cNvPr id="163" name="Oval 8"/>
          <p:cNvSpPr/>
          <p:nvPr/>
        </p:nvSpPr>
        <p:spPr>
          <a:xfrm>
            <a:off x="8491952" y="2236266"/>
            <a:ext cx="2976415" cy="3010381"/>
          </a:xfrm>
          <a:prstGeom prst="ellipse">
            <a:avLst/>
          </a:prstGeom>
          <a:solidFill>
            <a:srgbClr val="F2F2F2"/>
          </a:solidFill>
          <a:ln w="57150">
            <a:solidFill>
              <a:srgbClr val="1F4764"/>
            </a:solidFill>
            <a:miter lim="400000"/>
          </a:ln>
        </p:spPr>
        <p:txBody>
          <a:bodyPr lIns="45718" tIns="45718" rIns="45718" bIns="45718" anchor="ctr"/>
          <a:lstStyle/>
          <a:p>
            <a:pPr algn="ctr">
              <a:defRPr>
                <a:solidFill>
                  <a:srgbClr val="41B7C8"/>
                </a:solidFill>
              </a:defRPr>
            </a:pPr>
            <a:endParaRPr/>
          </a:p>
        </p:txBody>
      </p:sp>
      <p:sp>
        <p:nvSpPr>
          <p:cNvPr id="164" name="Oval 8"/>
          <p:cNvSpPr/>
          <p:nvPr/>
        </p:nvSpPr>
        <p:spPr>
          <a:xfrm>
            <a:off x="10561169" y="1924230"/>
            <a:ext cx="1025589" cy="1024497"/>
          </a:xfrm>
          <a:prstGeom prst="ellipse">
            <a:avLst/>
          </a:prstGeom>
          <a:solidFill>
            <a:srgbClr val="2E75B6"/>
          </a:solidFill>
          <a:ln w="12700">
            <a:miter lim="400000"/>
          </a:ln>
        </p:spPr>
        <p:txBody>
          <a:bodyPr lIns="45718" tIns="45718" rIns="45718" bIns="45718" anchor="ctr"/>
          <a:lstStyle/>
          <a:p>
            <a:pPr algn="ctr">
              <a:defRPr>
                <a:solidFill>
                  <a:srgbClr val="41B7C8"/>
                </a:solidFill>
              </a:defRPr>
            </a:pPr>
            <a:endParaRPr/>
          </a:p>
        </p:txBody>
      </p:sp>
      <p:sp>
        <p:nvSpPr>
          <p:cNvPr id="165" name="Oval 8"/>
          <p:cNvSpPr/>
          <p:nvPr/>
        </p:nvSpPr>
        <p:spPr>
          <a:xfrm>
            <a:off x="4731522" y="4539438"/>
            <a:ext cx="1025589" cy="1024497"/>
          </a:xfrm>
          <a:prstGeom prst="ellipse">
            <a:avLst/>
          </a:prstGeom>
          <a:solidFill>
            <a:srgbClr val="1F4E79"/>
          </a:solidFill>
          <a:ln w="12700">
            <a:miter lim="400000"/>
          </a:ln>
        </p:spPr>
        <p:txBody>
          <a:bodyPr lIns="45718" tIns="45718" rIns="45718" bIns="45718" anchor="ctr"/>
          <a:lstStyle/>
          <a:p>
            <a:pPr algn="ctr">
              <a:defRPr>
                <a:solidFill>
                  <a:srgbClr val="41B7C8"/>
                </a:solidFill>
              </a:defRPr>
            </a:pPr>
            <a:endParaRPr/>
          </a:p>
        </p:txBody>
      </p:sp>
      <p:sp>
        <p:nvSpPr>
          <p:cNvPr id="166" name="Oval 8"/>
          <p:cNvSpPr/>
          <p:nvPr/>
        </p:nvSpPr>
        <p:spPr>
          <a:xfrm>
            <a:off x="582902" y="1846396"/>
            <a:ext cx="1025588" cy="1024497"/>
          </a:xfrm>
          <a:prstGeom prst="ellipse">
            <a:avLst/>
          </a:prstGeom>
          <a:solidFill>
            <a:srgbClr val="8FAADC"/>
          </a:solidFill>
          <a:ln w="12700">
            <a:miter lim="400000"/>
          </a:ln>
        </p:spPr>
        <p:txBody>
          <a:bodyPr lIns="45718" tIns="45718" rIns="45718" bIns="45718" anchor="ctr"/>
          <a:lstStyle/>
          <a:p>
            <a:pPr algn="ctr">
              <a:defRPr>
                <a:solidFill>
                  <a:srgbClr val="41B7C8"/>
                </a:solidFill>
              </a:defRPr>
            </a:pPr>
            <a:endParaRPr/>
          </a:p>
        </p:txBody>
      </p:sp>
      <p:sp>
        <p:nvSpPr>
          <p:cNvPr id="1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174" name="Title Text"/>
          <p:cNvSpPr txBox="1">
            <a:spLocks noGrp="1"/>
          </p:cNvSpPr>
          <p:nvPr>
            <p:ph type="title"/>
          </p:nvPr>
        </p:nvSpPr>
        <p:spPr>
          <a:prstGeom prst="rect">
            <a:avLst/>
          </a:prstGeom>
        </p:spPr>
        <p:txBody>
          <a:bodyPr/>
          <a:lstStyle/>
          <a:p>
            <a:r>
              <a:t>Title Text</a:t>
            </a:r>
          </a:p>
        </p:txBody>
      </p:sp>
      <p:sp>
        <p:nvSpPr>
          <p:cNvPr id="1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182" name="Rectangle 6"/>
          <p:cNvSpPr/>
          <p:nvPr/>
        </p:nvSpPr>
        <p:spPr>
          <a:xfrm>
            <a:off x="557101" y="773611"/>
            <a:ext cx="2165078" cy="124716"/>
          </a:xfrm>
          <a:prstGeom prst="rect">
            <a:avLst/>
          </a:prstGeom>
          <a:solidFill>
            <a:srgbClr val="41B7C8"/>
          </a:solidFill>
          <a:ln w="12700">
            <a:miter lim="400000"/>
          </a:ln>
        </p:spPr>
        <p:txBody>
          <a:bodyPr lIns="45718" tIns="45718" rIns="45718" bIns="45718" anchor="ctr"/>
          <a:lstStyle/>
          <a:p>
            <a:pPr defTabSz="1300480">
              <a:defRPr sz="2400"/>
            </a:pPr>
            <a:endParaRPr/>
          </a:p>
        </p:txBody>
      </p:sp>
      <p:pic>
        <p:nvPicPr>
          <p:cNvPr id="183" name="Picture 7" descr="Picture 7"/>
          <p:cNvPicPr>
            <a:picLocks noChangeAspect="1"/>
          </p:cNvPicPr>
          <p:nvPr/>
        </p:nvPicPr>
        <p:blipFill>
          <a:blip r:embed="rId2">
            <a:extLst/>
          </a:blip>
          <a:stretch>
            <a:fillRect/>
          </a:stretch>
        </p:blipFill>
        <p:spPr>
          <a:xfrm>
            <a:off x="10345535" y="-115614"/>
            <a:ext cx="1629170" cy="1629169"/>
          </a:xfrm>
          <a:prstGeom prst="rect">
            <a:avLst/>
          </a:prstGeom>
          <a:ln w="12700">
            <a:miter lim="400000"/>
          </a:ln>
        </p:spPr>
      </p:pic>
      <p:sp>
        <p:nvSpPr>
          <p:cNvPr id="184" name="Rectangle 57"/>
          <p:cNvSpPr/>
          <p:nvPr/>
        </p:nvSpPr>
        <p:spPr>
          <a:xfrm>
            <a:off x="8909763" y="3829970"/>
            <a:ext cx="1774527" cy="116158"/>
          </a:xfrm>
          <a:prstGeom prst="rect">
            <a:avLst/>
          </a:prstGeom>
          <a:solidFill>
            <a:srgbClr val="41B7C8"/>
          </a:solidFill>
          <a:ln w="12700">
            <a:miter lim="400000"/>
          </a:ln>
        </p:spPr>
        <p:txBody>
          <a:bodyPr lIns="45718" tIns="45718" rIns="45718" bIns="45718" anchor="ctr"/>
          <a:lstStyle/>
          <a:p>
            <a:pPr algn="ctr">
              <a:defRPr>
                <a:solidFill>
                  <a:srgbClr val="FFFFFF"/>
                </a:solidFill>
              </a:defRPr>
            </a:pPr>
            <a:endParaRPr/>
          </a:p>
        </p:txBody>
      </p:sp>
      <p:sp>
        <p:nvSpPr>
          <p:cNvPr id="185" name="Rectangle 59"/>
          <p:cNvSpPr/>
          <p:nvPr/>
        </p:nvSpPr>
        <p:spPr>
          <a:xfrm>
            <a:off x="5367337" y="3829970"/>
            <a:ext cx="1774527" cy="116158"/>
          </a:xfrm>
          <a:prstGeom prst="rect">
            <a:avLst/>
          </a:prstGeom>
          <a:solidFill>
            <a:srgbClr val="1F4764"/>
          </a:solidFill>
          <a:ln w="12700">
            <a:miter lim="400000"/>
          </a:ln>
        </p:spPr>
        <p:txBody>
          <a:bodyPr lIns="45718" tIns="45718" rIns="45718" bIns="45718" anchor="ctr"/>
          <a:lstStyle/>
          <a:p>
            <a:pPr algn="ctr">
              <a:defRPr>
                <a:solidFill>
                  <a:srgbClr val="FFFFFF"/>
                </a:solidFill>
              </a:defRPr>
            </a:pPr>
            <a:endParaRPr/>
          </a:p>
        </p:txBody>
      </p:sp>
      <p:sp>
        <p:nvSpPr>
          <p:cNvPr id="186" name="Rectangle 60"/>
          <p:cNvSpPr/>
          <p:nvPr/>
        </p:nvSpPr>
        <p:spPr>
          <a:xfrm>
            <a:off x="7140606" y="3829970"/>
            <a:ext cx="1774527" cy="116158"/>
          </a:xfrm>
          <a:prstGeom prst="rect">
            <a:avLst/>
          </a:prstGeom>
          <a:solidFill>
            <a:srgbClr val="8FAADC"/>
          </a:solidFill>
          <a:ln w="12700">
            <a:miter lim="400000"/>
          </a:ln>
        </p:spPr>
        <p:txBody>
          <a:bodyPr lIns="45718" tIns="45718" rIns="45718" bIns="45718" anchor="ctr"/>
          <a:lstStyle/>
          <a:p>
            <a:pPr algn="ctr">
              <a:defRPr>
                <a:solidFill>
                  <a:srgbClr val="FFFFFF"/>
                </a:solidFill>
              </a:defRPr>
            </a:pPr>
            <a:endParaRPr/>
          </a:p>
        </p:txBody>
      </p:sp>
      <p:sp>
        <p:nvSpPr>
          <p:cNvPr id="187" name="Oval 62"/>
          <p:cNvSpPr/>
          <p:nvPr/>
        </p:nvSpPr>
        <p:spPr>
          <a:xfrm>
            <a:off x="2271202" y="2112578"/>
            <a:ext cx="848699" cy="794333"/>
          </a:xfrm>
          <a:prstGeom prst="ellipse">
            <a:avLst/>
          </a:prstGeom>
          <a:solidFill>
            <a:srgbClr val="41B7C8"/>
          </a:solidFill>
          <a:ln w="12700">
            <a:solidFill>
              <a:srgbClr val="41B7C8"/>
            </a:solidFill>
            <a:miter lim="400000"/>
          </a:ln>
        </p:spPr>
        <p:txBody>
          <a:bodyPr lIns="45718" tIns="45718" rIns="45718" bIns="45718" anchor="ctr"/>
          <a:lstStyle/>
          <a:p>
            <a:pPr algn="ctr">
              <a:defRPr>
                <a:solidFill>
                  <a:srgbClr val="41B7C8"/>
                </a:solidFill>
              </a:defRPr>
            </a:pPr>
            <a:endParaRPr/>
          </a:p>
        </p:txBody>
      </p:sp>
      <p:sp>
        <p:nvSpPr>
          <p:cNvPr id="188" name="Straight Connector 9"/>
          <p:cNvSpPr/>
          <p:nvPr/>
        </p:nvSpPr>
        <p:spPr>
          <a:xfrm flipV="1">
            <a:off x="2695549" y="2112578"/>
            <a:ext cx="4" cy="1724731"/>
          </a:xfrm>
          <a:prstGeom prst="line">
            <a:avLst/>
          </a:prstGeom>
          <a:ln w="25400">
            <a:solidFill>
              <a:srgbClr val="41B7C8"/>
            </a:solidFill>
            <a:miter/>
          </a:ln>
        </p:spPr>
        <p:txBody>
          <a:bodyPr lIns="45718" tIns="45718" rIns="45718" bIns="45718"/>
          <a:lstStyle/>
          <a:p>
            <a:endParaRPr/>
          </a:p>
        </p:txBody>
      </p:sp>
      <p:sp>
        <p:nvSpPr>
          <p:cNvPr id="189" name="Oval 67"/>
          <p:cNvSpPr/>
          <p:nvPr/>
        </p:nvSpPr>
        <p:spPr>
          <a:xfrm>
            <a:off x="5823630" y="2112578"/>
            <a:ext cx="848701" cy="794333"/>
          </a:xfrm>
          <a:prstGeom prst="ellipse">
            <a:avLst/>
          </a:prstGeom>
          <a:solidFill>
            <a:srgbClr val="1F4764"/>
          </a:solidFill>
          <a:ln w="12700">
            <a:miter lim="400000"/>
          </a:ln>
        </p:spPr>
        <p:txBody>
          <a:bodyPr lIns="45718" tIns="45718" rIns="45718" bIns="45718" anchor="ctr"/>
          <a:lstStyle/>
          <a:p>
            <a:pPr algn="ctr">
              <a:defRPr>
                <a:solidFill>
                  <a:srgbClr val="FFFFFF"/>
                </a:solidFill>
              </a:defRPr>
            </a:pPr>
            <a:endParaRPr/>
          </a:p>
        </p:txBody>
      </p:sp>
      <p:cxnSp>
        <p:nvCxnSpPr>
          <p:cNvPr id="190" name="Straight Connector 68"/>
          <p:cNvCxnSpPr>
            <a:stCxn id="185" idx="0"/>
            <a:endCxn id="189" idx="0"/>
          </p:cNvCxnSpPr>
          <p:nvPr/>
        </p:nvCxnSpPr>
        <p:spPr>
          <a:xfrm flipH="1" flipV="1">
            <a:off x="6247980" y="2509744"/>
            <a:ext cx="6621" cy="1378305"/>
          </a:xfrm>
          <a:prstGeom prst="straightConnector1">
            <a:avLst/>
          </a:prstGeom>
          <a:ln w="25400">
            <a:solidFill>
              <a:srgbClr val="1F4764"/>
            </a:solidFill>
            <a:miter/>
          </a:ln>
        </p:spPr>
      </p:cxnSp>
      <p:sp>
        <p:nvSpPr>
          <p:cNvPr id="191" name="Oval 72"/>
          <p:cNvSpPr/>
          <p:nvPr/>
        </p:nvSpPr>
        <p:spPr>
          <a:xfrm>
            <a:off x="9335364" y="2112578"/>
            <a:ext cx="848701" cy="794333"/>
          </a:xfrm>
          <a:prstGeom prst="ellipse">
            <a:avLst/>
          </a:prstGeom>
          <a:solidFill>
            <a:srgbClr val="41B7C8"/>
          </a:solidFill>
          <a:ln w="12700">
            <a:miter lim="400000"/>
          </a:ln>
        </p:spPr>
        <p:txBody>
          <a:bodyPr lIns="45718" tIns="45718" rIns="45718" bIns="45718" anchor="ctr"/>
          <a:lstStyle/>
          <a:p>
            <a:pPr algn="ctr">
              <a:defRPr>
                <a:solidFill>
                  <a:srgbClr val="FFFFFF"/>
                </a:solidFill>
              </a:defRPr>
            </a:pPr>
            <a:endParaRPr/>
          </a:p>
        </p:txBody>
      </p:sp>
      <p:cxnSp>
        <p:nvCxnSpPr>
          <p:cNvPr id="192" name="Straight Connector 73"/>
          <p:cNvCxnSpPr>
            <a:stCxn id="184" idx="0"/>
            <a:endCxn id="191" idx="0"/>
          </p:cNvCxnSpPr>
          <p:nvPr/>
        </p:nvCxnSpPr>
        <p:spPr>
          <a:xfrm flipH="1" flipV="1">
            <a:off x="9759714" y="2509744"/>
            <a:ext cx="37313" cy="1378305"/>
          </a:xfrm>
          <a:prstGeom prst="straightConnector1">
            <a:avLst/>
          </a:prstGeom>
          <a:ln w="25400">
            <a:solidFill>
              <a:srgbClr val="41B7C8"/>
            </a:solidFill>
            <a:miter/>
          </a:ln>
        </p:spPr>
      </p:cxnSp>
      <p:sp>
        <p:nvSpPr>
          <p:cNvPr id="193" name="Oval 76"/>
          <p:cNvSpPr/>
          <p:nvPr/>
        </p:nvSpPr>
        <p:spPr>
          <a:xfrm>
            <a:off x="4049105" y="4859415"/>
            <a:ext cx="848701" cy="794333"/>
          </a:xfrm>
          <a:prstGeom prst="ellipse">
            <a:avLst/>
          </a:prstGeom>
          <a:solidFill>
            <a:srgbClr val="2E75B6"/>
          </a:solidFill>
          <a:ln w="12700">
            <a:miter lim="400000"/>
          </a:ln>
        </p:spPr>
        <p:txBody>
          <a:bodyPr lIns="45718" tIns="45718" rIns="45718" bIns="45718" anchor="ctr"/>
          <a:lstStyle/>
          <a:p>
            <a:pPr algn="ctr">
              <a:defRPr>
                <a:solidFill>
                  <a:srgbClr val="F4C646"/>
                </a:solidFill>
              </a:defRPr>
            </a:pPr>
            <a:endParaRPr/>
          </a:p>
        </p:txBody>
      </p:sp>
      <p:sp>
        <p:nvSpPr>
          <p:cNvPr id="194" name="Straight Connector 77"/>
          <p:cNvSpPr/>
          <p:nvPr/>
        </p:nvSpPr>
        <p:spPr>
          <a:xfrm flipV="1">
            <a:off x="4473454" y="3837307"/>
            <a:ext cx="3" cy="1022108"/>
          </a:xfrm>
          <a:prstGeom prst="line">
            <a:avLst/>
          </a:prstGeom>
          <a:ln w="25400">
            <a:solidFill>
              <a:srgbClr val="189ED9"/>
            </a:solidFill>
            <a:miter/>
          </a:ln>
        </p:spPr>
        <p:txBody>
          <a:bodyPr lIns="45718" tIns="45718" rIns="45718" bIns="45718"/>
          <a:lstStyle/>
          <a:p>
            <a:endParaRPr/>
          </a:p>
        </p:txBody>
      </p:sp>
      <p:sp>
        <p:nvSpPr>
          <p:cNvPr id="195" name="Oval 80"/>
          <p:cNvSpPr/>
          <p:nvPr/>
        </p:nvSpPr>
        <p:spPr>
          <a:xfrm>
            <a:off x="7560836" y="4859415"/>
            <a:ext cx="848701" cy="794333"/>
          </a:xfrm>
          <a:prstGeom prst="ellipse">
            <a:avLst/>
          </a:prstGeom>
          <a:solidFill>
            <a:srgbClr val="8FAADC"/>
          </a:solidFill>
          <a:ln w="12700">
            <a:miter lim="400000"/>
          </a:ln>
        </p:spPr>
        <p:txBody>
          <a:bodyPr lIns="45718" tIns="45718" rIns="45718" bIns="45718" anchor="ctr"/>
          <a:lstStyle/>
          <a:p>
            <a:pPr algn="ctr">
              <a:defRPr>
                <a:solidFill>
                  <a:srgbClr val="FFFFFF"/>
                </a:solidFill>
              </a:defRPr>
            </a:pPr>
            <a:endParaRPr/>
          </a:p>
        </p:txBody>
      </p:sp>
      <p:cxnSp>
        <p:nvCxnSpPr>
          <p:cNvPr id="196" name="Straight Connector 81"/>
          <p:cNvCxnSpPr>
            <a:stCxn id="195" idx="0"/>
            <a:endCxn id="186" idx="0"/>
          </p:cNvCxnSpPr>
          <p:nvPr/>
        </p:nvCxnSpPr>
        <p:spPr>
          <a:xfrm flipV="1">
            <a:off x="7985186" y="3888048"/>
            <a:ext cx="42684" cy="1368534"/>
          </a:xfrm>
          <a:prstGeom prst="straightConnector1">
            <a:avLst/>
          </a:prstGeom>
          <a:ln w="25400">
            <a:solidFill>
              <a:srgbClr val="8FAADC"/>
            </a:solidFill>
            <a:miter/>
          </a:ln>
        </p:spPr>
      </p:cxnSp>
      <p:sp>
        <p:nvSpPr>
          <p:cNvPr id="197" name="Rectangle 59"/>
          <p:cNvSpPr/>
          <p:nvPr/>
        </p:nvSpPr>
        <p:spPr>
          <a:xfrm>
            <a:off x="3594065" y="3829970"/>
            <a:ext cx="1774527" cy="116158"/>
          </a:xfrm>
          <a:prstGeom prst="rect">
            <a:avLst/>
          </a:prstGeom>
          <a:solidFill>
            <a:srgbClr val="189ED9"/>
          </a:solidFill>
          <a:ln w="12700">
            <a:miter lim="400000"/>
          </a:ln>
        </p:spPr>
        <p:txBody>
          <a:bodyPr lIns="45718" tIns="45718" rIns="45718" bIns="45718" anchor="ctr"/>
          <a:lstStyle/>
          <a:p>
            <a:pPr algn="ctr">
              <a:defRPr>
                <a:solidFill>
                  <a:srgbClr val="FFFFFF"/>
                </a:solidFill>
              </a:defRPr>
            </a:pPr>
            <a:endParaRPr/>
          </a:p>
        </p:txBody>
      </p:sp>
      <p:sp>
        <p:nvSpPr>
          <p:cNvPr id="198" name="Rectangle 59"/>
          <p:cNvSpPr/>
          <p:nvPr/>
        </p:nvSpPr>
        <p:spPr>
          <a:xfrm>
            <a:off x="1818289" y="3829970"/>
            <a:ext cx="1774527" cy="116158"/>
          </a:xfrm>
          <a:prstGeom prst="rect">
            <a:avLst/>
          </a:prstGeom>
          <a:solidFill>
            <a:srgbClr val="41B7C8"/>
          </a:solidFill>
          <a:ln w="12700">
            <a:miter lim="400000"/>
          </a:ln>
        </p:spPr>
        <p:txBody>
          <a:bodyPr lIns="45718" tIns="45718" rIns="45718" bIns="45718" anchor="ctr"/>
          <a:lstStyle/>
          <a:p>
            <a:pPr algn="ctr">
              <a:defRPr>
                <a:solidFill>
                  <a:srgbClr val="FFFFFF"/>
                </a:solidFill>
              </a:defRPr>
            </a:pPr>
            <a:endParaRPr/>
          </a:p>
        </p:txBody>
      </p:sp>
      <p:sp>
        <p:nvSpPr>
          <p:cNvPr id="1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206" name="Rectangle 8"/>
          <p:cNvSpPr/>
          <p:nvPr/>
        </p:nvSpPr>
        <p:spPr>
          <a:xfrm>
            <a:off x="557101" y="773611"/>
            <a:ext cx="2165078" cy="124716"/>
          </a:xfrm>
          <a:prstGeom prst="rect">
            <a:avLst/>
          </a:prstGeom>
          <a:solidFill>
            <a:srgbClr val="41B7C8"/>
          </a:solidFill>
          <a:ln w="12700">
            <a:miter lim="400000"/>
          </a:ln>
        </p:spPr>
        <p:txBody>
          <a:bodyPr lIns="45718" tIns="45718" rIns="45718" bIns="45718" anchor="ctr"/>
          <a:lstStyle/>
          <a:p>
            <a:pPr defTabSz="1300480">
              <a:defRPr sz="2400"/>
            </a:pPr>
            <a:endParaRPr/>
          </a:p>
        </p:txBody>
      </p:sp>
      <p:sp>
        <p:nvSpPr>
          <p:cNvPr id="2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Custom Layout">
    <p:spTree>
      <p:nvGrpSpPr>
        <p:cNvPr id="1" name=""/>
        <p:cNvGrpSpPr/>
        <p:nvPr/>
      </p:nvGrpSpPr>
      <p:grpSpPr>
        <a:xfrm>
          <a:off x="0" y="0"/>
          <a:ext cx="0" cy="0"/>
          <a:chOff x="0" y="0"/>
          <a:chExt cx="0" cy="0"/>
        </a:xfrm>
      </p:grpSpPr>
      <p:sp>
        <p:nvSpPr>
          <p:cNvPr id="214" name="Rectangle 8"/>
          <p:cNvSpPr/>
          <p:nvPr/>
        </p:nvSpPr>
        <p:spPr>
          <a:xfrm>
            <a:off x="557101" y="773611"/>
            <a:ext cx="2165078" cy="124716"/>
          </a:xfrm>
          <a:prstGeom prst="rect">
            <a:avLst/>
          </a:prstGeom>
          <a:solidFill>
            <a:srgbClr val="41B7C8"/>
          </a:solidFill>
          <a:ln w="12700">
            <a:miter lim="400000"/>
          </a:ln>
        </p:spPr>
        <p:txBody>
          <a:bodyPr lIns="45718" tIns="45718" rIns="45718" bIns="45718" anchor="ctr"/>
          <a:lstStyle/>
          <a:p>
            <a:pPr defTabSz="1300480">
              <a:defRPr sz="2400"/>
            </a:pPr>
            <a:endParaRPr/>
          </a:p>
        </p:txBody>
      </p:sp>
      <p:sp>
        <p:nvSpPr>
          <p:cNvPr id="2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18_Title Slide">
    <p:spTree>
      <p:nvGrpSpPr>
        <p:cNvPr id="1" name=""/>
        <p:cNvGrpSpPr/>
        <p:nvPr/>
      </p:nvGrpSpPr>
      <p:grpSpPr>
        <a:xfrm>
          <a:off x="0" y="0"/>
          <a:ext cx="0" cy="0"/>
          <a:chOff x="0" y="0"/>
          <a:chExt cx="0" cy="0"/>
        </a:xfrm>
      </p:grpSpPr>
      <p:sp>
        <p:nvSpPr>
          <p:cNvPr id="222" name="Rectangle 8"/>
          <p:cNvSpPr/>
          <p:nvPr/>
        </p:nvSpPr>
        <p:spPr>
          <a:xfrm>
            <a:off x="557101" y="773611"/>
            <a:ext cx="2165078" cy="124716"/>
          </a:xfrm>
          <a:prstGeom prst="rect">
            <a:avLst/>
          </a:prstGeom>
          <a:solidFill>
            <a:srgbClr val="41B7C8"/>
          </a:solidFill>
          <a:ln w="12700">
            <a:miter lim="400000"/>
          </a:ln>
        </p:spPr>
        <p:txBody>
          <a:bodyPr lIns="45718" tIns="45718" rIns="45718" bIns="45718" anchor="ctr"/>
          <a:lstStyle/>
          <a:p>
            <a:pPr defTabSz="1300480">
              <a:defRPr sz="2400"/>
            </a:pPr>
            <a:endParaRPr/>
          </a:p>
        </p:txBody>
      </p:sp>
      <p:pic>
        <p:nvPicPr>
          <p:cNvPr id="223" name="Picture 1" descr="Picture 1"/>
          <p:cNvPicPr>
            <a:picLocks noChangeAspect="1"/>
          </p:cNvPicPr>
          <p:nvPr/>
        </p:nvPicPr>
        <p:blipFill>
          <a:blip r:embed="rId2">
            <a:extLst/>
          </a:blip>
          <a:srcRect t="25347" b="47620"/>
          <a:stretch>
            <a:fillRect/>
          </a:stretch>
        </p:blipFill>
        <p:spPr>
          <a:xfrm>
            <a:off x="-3" y="1513553"/>
            <a:ext cx="12192004" cy="4397391"/>
          </a:xfrm>
          <a:prstGeom prst="rect">
            <a:avLst/>
          </a:prstGeom>
          <a:ln w="12700">
            <a:miter lim="400000"/>
          </a:ln>
        </p:spPr>
      </p:pic>
      <p:sp>
        <p:nvSpPr>
          <p:cNvPr id="224" name="Rectangle 4"/>
          <p:cNvSpPr/>
          <p:nvPr/>
        </p:nvSpPr>
        <p:spPr>
          <a:xfrm>
            <a:off x="2151896" y="1812906"/>
            <a:ext cx="8128574" cy="3618811"/>
          </a:xfrm>
          <a:prstGeom prst="rect">
            <a:avLst/>
          </a:prstGeom>
          <a:solidFill>
            <a:srgbClr val="FFFFFF"/>
          </a:solidFill>
          <a:ln w="57150">
            <a:solidFill>
              <a:srgbClr val="41B7C8"/>
            </a:solidFill>
            <a:miter/>
          </a:ln>
        </p:spPr>
        <p:txBody>
          <a:bodyPr lIns="45718" tIns="45718" rIns="45718" bIns="45718" anchor="ctr"/>
          <a:lstStyle/>
          <a:p>
            <a:pPr defTabSz="1300480">
              <a:defRPr sz="2400"/>
            </a:pPr>
            <a:endParaRPr/>
          </a:p>
        </p:txBody>
      </p:sp>
      <p:sp>
        <p:nvSpPr>
          <p:cNvPr id="225" name="Oval 17"/>
          <p:cNvSpPr/>
          <p:nvPr/>
        </p:nvSpPr>
        <p:spPr>
          <a:xfrm>
            <a:off x="1495861" y="1170913"/>
            <a:ext cx="955433" cy="955433"/>
          </a:xfrm>
          <a:prstGeom prst="ellipse">
            <a:avLst/>
          </a:prstGeom>
          <a:solidFill>
            <a:srgbClr val="41B7C8"/>
          </a:solidFill>
          <a:ln w="12700">
            <a:miter lim="400000"/>
          </a:ln>
        </p:spPr>
        <p:txBody>
          <a:bodyPr lIns="45718" tIns="45718" rIns="45718" bIns="45718" anchor="ctr"/>
          <a:lstStyle/>
          <a:p>
            <a:pPr algn="ctr">
              <a:defRPr>
                <a:solidFill>
                  <a:srgbClr val="FFFFFF"/>
                </a:solidFill>
              </a:defRPr>
            </a:pPr>
            <a:endParaRPr/>
          </a:p>
        </p:txBody>
      </p:sp>
      <p:pic>
        <p:nvPicPr>
          <p:cNvPr id="226" name="Picture 7" descr="Picture 7"/>
          <p:cNvPicPr>
            <a:picLocks noChangeAspect="1"/>
          </p:cNvPicPr>
          <p:nvPr/>
        </p:nvPicPr>
        <p:blipFill>
          <a:blip r:embed="rId3">
            <a:extLst/>
          </a:blip>
          <a:stretch>
            <a:fillRect/>
          </a:stretch>
        </p:blipFill>
        <p:spPr>
          <a:xfrm>
            <a:off x="10345535" y="-115614"/>
            <a:ext cx="1629170" cy="1629169"/>
          </a:xfrm>
          <a:prstGeom prst="rect">
            <a:avLst/>
          </a:prstGeom>
          <a:ln w="12700">
            <a:miter lim="400000"/>
          </a:ln>
        </p:spPr>
      </p:pic>
      <p:sp>
        <p:nvSpPr>
          <p:cNvPr id="2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19_Title Slide">
    <p:spTree>
      <p:nvGrpSpPr>
        <p:cNvPr id="1" name=""/>
        <p:cNvGrpSpPr/>
        <p:nvPr/>
      </p:nvGrpSpPr>
      <p:grpSpPr>
        <a:xfrm>
          <a:off x="0" y="0"/>
          <a:ext cx="0" cy="0"/>
          <a:chOff x="0" y="0"/>
          <a:chExt cx="0" cy="0"/>
        </a:xfrm>
      </p:grpSpPr>
      <p:sp>
        <p:nvSpPr>
          <p:cNvPr id="234" name="Rectangle 8"/>
          <p:cNvSpPr/>
          <p:nvPr/>
        </p:nvSpPr>
        <p:spPr>
          <a:xfrm>
            <a:off x="557101" y="773611"/>
            <a:ext cx="2165078" cy="124716"/>
          </a:xfrm>
          <a:prstGeom prst="rect">
            <a:avLst/>
          </a:prstGeom>
          <a:solidFill>
            <a:srgbClr val="41B7C8"/>
          </a:solidFill>
          <a:ln w="12700">
            <a:miter lim="400000"/>
          </a:ln>
        </p:spPr>
        <p:txBody>
          <a:bodyPr lIns="45718" tIns="45718" rIns="45718" bIns="45718" anchor="ctr"/>
          <a:lstStyle/>
          <a:p>
            <a:pPr defTabSz="1300480">
              <a:defRPr sz="2400"/>
            </a:pPr>
            <a:endParaRPr/>
          </a:p>
        </p:txBody>
      </p:sp>
      <p:pic>
        <p:nvPicPr>
          <p:cNvPr id="235" name="Picture 1" descr="Picture 1"/>
          <p:cNvPicPr>
            <a:picLocks noChangeAspect="1"/>
          </p:cNvPicPr>
          <p:nvPr/>
        </p:nvPicPr>
        <p:blipFill>
          <a:blip r:embed="rId2">
            <a:extLst/>
          </a:blip>
          <a:srcRect t="54463" b="8303"/>
          <a:stretch>
            <a:fillRect/>
          </a:stretch>
        </p:blipFill>
        <p:spPr>
          <a:xfrm>
            <a:off x="0" y="1352638"/>
            <a:ext cx="12192000" cy="4539345"/>
          </a:xfrm>
          <a:prstGeom prst="rect">
            <a:avLst/>
          </a:prstGeom>
          <a:ln w="12700">
            <a:miter lim="400000"/>
          </a:ln>
        </p:spPr>
      </p:pic>
      <p:sp>
        <p:nvSpPr>
          <p:cNvPr id="236" name="Rectangle 7"/>
          <p:cNvSpPr/>
          <p:nvPr/>
        </p:nvSpPr>
        <p:spPr>
          <a:xfrm>
            <a:off x="2151896" y="1812906"/>
            <a:ext cx="8128574" cy="3618811"/>
          </a:xfrm>
          <a:prstGeom prst="rect">
            <a:avLst/>
          </a:prstGeom>
          <a:solidFill>
            <a:srgbClr val="FFFFFF"/>
          </a:solidFill>
          <a:ln w="57150">
            <a:solidFill>
              <a:srgbClr val="41B7C8"/>
            </a:solidFill>
            <a:miter/>
          </a:ln>
        </p:spPr>
        <p:txBody>
          <a:bodyPr lIns="45718" tIns="45718" rIns="45718" bIns="45718" anchor="ctr"/>
          <a:lstStyle/>
          <a:p>
            <a:pPr defTabSz="1300480">
              <a:defRPr sz="2400"/>
            </a:pPr>
            <a:endParaRPr/>
          </a:p>
        </p:txBody>
      </p:sp>
      <p:sp>
        <p:nvSpPr>
          <p:cNvPr id="237" name="Oval 17"/>
          <p:cNvSpPr/>
          <p:nvPr/>
        </p:nvSpPr>
        <p:spPr>
          <a:xfrm>
            <a:off x="1495861" y="1170913"/>
            <a:ext cx="955433" cy="955433"/>
          </a:xfrm>
          <a:prstGeom prst="ellipse">
            <a:avLst/>
          </a:prstGeom>
          <a:solidFill>
            <a:srgbClr val="41B7C8"/>
          </a:solidFill>
          <a:ln w="12700">
            <a:miter lim="400000"/>
          </a:ln>
        </p:spPr>
        <p:txBody>
          <a:bodyPr lIns="45718" tIns="45718" rIns="45718" bIns="45718" anchor="ctr"/>
          <a:lstStyle/>
          <a:p>
            <a:pPr algn="ctr">
              <a:defRPr>
                <a:solidFill>
                  <a:srgbClr val="FFFFFF"/>
                </a:solidFill>
              </a:defRPr>
            </a:pPr>
            <a:endParaRPr/>
          </a:p>
        </p:txBody>
      </p:sp>
      <p:pic>
        <p:nvPicPr>
          <p:cNvPr id="238" name="Picture 9" descr="Picture 9"/>
          <p:cNvPicPr>
            <a:picLocks noChangeAspect="1"/>
          </p:cNvPicPr>
          <p:nvPr/>
        </p:nvPicPr>
        <p:blipFill>
          <a:blip r:embed="rId3">
            <a:extLst/>
          </a:blip>
          <a:stretch>
            <a:fillRect/>
          </a:stretch>
        </p:blipFill>
        <p:spPr>
          <a:xfrm>
            <a:off x="10345535" y="-115614"/>
            <a:ext cx="1629170" cy="1629169"/>
          </a:xfrm>
          <a:prstGeom prst="rect">
            <a:avLst/>
          </a:prstGeom>
          <a:ln w="12700">
            <a:miter lim="400000"/>
          </a:ln>
        </p:spPr>
      </p:pic>
      <p:sp>
        <p:nvSpPr>
          <p:cNvPr id="2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27" name="Picture 8" descr="Picture 8"/>
          <p:cNvPicPr>
            <a:picLocks noChangeAspect="1"/>
          </p:cNvPicPr>
          <p:nvPr/>
        </p:nvPicPr>
        <p:blipFill>
          <a:blip r:embed="rId2">
            <a:extLst/>
          </a:blip>
          <a:stretch>
            <a:fillRect/>
          </a:stretch>
        </p:blipFill>
        <p:spPr>
          <a:xfrm>
            <a:off x="10071544" y="216362"/>
            <a:ext cx="1999702" cy="951924"/>
          </a:xfrm>
          <a:prstGeom prst="rect">
            <a:avLst/>
          </a:prstGeom>
          <a:ln w="12700">
            <a:miter lim="400000"/>
          </a:ln>
        </p:spPr>
      </p:pic>
      <p:sp>
        <p:nvSpPr>
          <p:cNvPr id="28" name="Rectangle"/>
          <p:cNvSpPr/>
          <p:nvPr/>
        </p:nvSpPr>
        <p:spPr>
          <a:xfrm rot="5400000">
            <a:off x="1721007" y="3812568"/>
            <a:ext cx="1639616" cy="110485"/>
          </a:xfrm>
          <a:prstGeom prst="rect">
            <a:avLst/>
          </a:prstGeom>
          <a:solidFill>
            <a:srgbClr val="FFFFFF"/>
          </a:solidFill>
          <a:ln w="12700">
            <a:miter lim="400000"/>
          </a:ln>
        </p:spPr>
        <p:txBody>
          <a:bodyPr lIns="45718" tIns="45718" rIns="45718" bIns="45718" anchor="ctr"/>
          <a:lstStyle/>
          <a:p>
            <a:pPr>
              <a:defRPr>
                <a:solidFill>
                  <a:srgbClr val="3C3C3C"/>
                </a:solidFill>
              </a:defRPr>
            </a:pPr>
            <a:endParaRPr/>
          </a:p>
        </p:txBody>
      </p:sp>
      <p:sp>
        <p:nvSpPr>
          <p:cNvPr id="29" name="Rectangle 10"/>
          <p:cNvSpPr/>
          <p:nvPr/>
        </p:nvSpPr>
        <p:spPr>
          <a:xfrm>
            <a:off x="0" y="0"/>
            <a:ext cx="12192000" cy="6858000"/>
          </a:xfrm>
          <a:prstGeom prst="rect">
            <a:avLst/>
          </a:prstGeom>
          <a:solidFill>
            <a:srgbClr val="41B7C8"/>
          </a:solidFill>
          <a:ln w="12700">
            <a:miter lim="400000"/>
          </a:ln>
        </p:spPr>
        <p:txBody>
          <a:bodyPr lIns="45718" tIns="45718" rIns="45718" bIns="45718" anchor="ctr"/>
          <a:lstStyle/>
          <a:p>
            <a:pPr algn="ctr">
              <a:defRPr>
                <a:solidFill>
                  <a:srgbClr val="FFFFFF"/>
                </a:solidFill>
              </a:defRPr>
            </a:pPr>
            <a:endParaRPr/>
          </a:p>
        </p:txBody>
      </p:sp>
      <p:pic>
        <p:nvPicPr>
          <p:cNvPr id="30" name="Picture 11" descr="Picture 11"/>
          <p:cNvPicPr>
            <a:picLocks noChangeAspect="1"/>
          </p:cNvPicPr>
          <p:nvPr/>
        </p:nvPicPr>
        <p:blipFill>
          <a:blip r:embed="rId3">
            <a:extLst/>
          </a:blip>
          <a:stretch>
            <a:fillRect/>
          </a:stretch>
        </p:blipFill>
        <p:spPr>
          <a:xfrm>
            <a:off x="10301947" y="362661"/>
            <a:ext cx="1692370" cy="805626"/>
          </a:xfrm>
          <a:prstGeom prst="rect">
            <a:avLst/>
          </a:prstGeom>
          <a:ln w="12700">
            <a:miter lim="400000"/>
          </a:ln>
        </p:spPr>
      </p:pic>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20_Title Slide">
    <p:spTree>
      <p:nvGrpSpPr>
        <p:cNvPr id="1" name=""/>
        <p:cNvGrpSpPr/>
        <p:nvPr/>
      </p:nvGrpSpPr>
      <p:grpSpPr>
        <a:xfrm>
          <a:off x="0" y="0"/>
          <a:ext cx="0" cy="0"/>
          <a:chOff x="0" y="0"/>
          <a:chExt cx="0" cy="0"/>
        </a:xfrm>
      </p:grpSpPr>
      <p:sp>
        <p:nvSpPr>
          <p:cNvPr id="246" name="Rectangle 8"/>
          <p:cNvSpPr/>
          <p:nvPr/>
        </p:nvSpPr>
        <p:spPr>
          <a:xfrm>
            <a:off x="557101" y="773611"/>
            <a:ext cx="2165078" cy="124716"/>
          </a:xfrm>
          <a:prstGeom prst="rect">
            <a:avLst/>
          </a:prstGeom>
          <a:solidFill>
            <a:srgbClr val="41B7C8"/>
          </a:solidFill>
          <a:ln w="12700">
            <a:miter lim="400000"/>
          </a:ln>
        </p:spPr>
        <p:txBody>
          <a:bodyPr lIns="45718" tIns="45718" rIns="45718" bIns="45718" anchor="ctr"/>
          <a:lstStyle/>
          <a:p>
            <a:pPr defTabSz="1300480">
              <a:defRPr sz="2400"/>
            </a:pPr>
            <a:endParaRPr/>
          </a:p>
        </p:txBody>
      </p:sp>
      <p:sp>
        <p:nvSpPr>
          <p:cNvPr id="247" name="Rectangle 5"/>
          <p:cNvSpPr/>
          <p:nvPr/>
        </p:nvSpPr>
        <p:spPr>
          <a:xfrm>
            <a:off x="0" y="1274226"/>
            <a:ext cx="12192000" cy="532588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grpSp>
        <p:nvGrpSpPr>
          <p:cNvPr id="250" name="Picture Placeholder 2"/>
          <p:cNvGrpSpPr/>
          <p:nvPr/>
        </p:nvGrpSpPr>
        <p:grpSpPr>
          <a:xfrm>
            <a:off x="8733108" y="1274223"/>
            <a:ext cx="3458894" cy="5325890"/>
            <a:chOff x="0" y="-1"/>
            <a:chExt cx="3458893" cy="5325888"/>
          </a:xfrm>
        </p:grpSpPr>
        <p:sp>
          <p:nvSpPr>
            <p:cNvPr id="248" name="Rectangle"/>
            <p:cNvSpPr/>
            <p:nvPr/>
          </p:nvSpPr>
          <p:spPr>
            <a:xfrm>
              <a:off x="0" y="-1"/>
              <a:ext cx="3458893" cy="5325888"/>
            </a:xfrm>
            <a:prstGeom prst="rect">
              <a:avLst/>
            </a:prstGeom>
            <a:solidFill>
              <a:srgbClr val="41B7C8"/>
            </a:solidFill>
            <a:ln w="12700" cap="flat">
              <a:noFill/>
              <a:miter lim="400000"/>
            </a:ln>
            <a:effectLst/>
          </p:spPr>
          <p:txBody>
            <a:bodyPr wrap="square" lIns="45718" tIns="45718" rIns="45718" bIns="45718" numCol="1" anchor="ctr">
              <a:noAutofit/>
            </a:bodyPr>
            <a:lstStyle/>
            <a:p>
              <a:endParaRPr/>
            </a:p>
          </p:txBody>
        </p:sp>
        <p:pic>
          <p:nvPicPr>
            <p:cNvPr id="249" name="image13.jpeg" descr="image13.jpeg"/>
            <p:cNvPicPr>
              <a:picLocks noChangeAspect="1"/>
            </p:cNvPicPr>
            <p:nvPr/>
          </p:nvPicPr>
          <p:blipFill>
            <a:blip r:embed="rId2">
              <a:extLst/>
            </a:blip>
            <a:srcRect l="34158" t="10599" r="38921" b="25725"/>
            <a:stretch>
              <a:fillRect/>
            </a:stretch>
          </p:blipFill>
          <p:spPr>
            <a:xfrm>
              <a:off x="0" y="-2"/>
              <a:ext cx="3458894" cy="5325890"/>
            </a:xfrm>
            <a:prstGeom prst="rect">
              <a:avLst/>
            </a:prstGeom>
            <a:ln w="12700" cap="flat">
              <a:solidFill>
                <a:srgbClr val="41B7C8"/>
              </a:solidFill>
              <a:prstDash val="solid"/>
              <a:round/>
            </a:ln>
            <a:effectLst/>
          </p:spPr>
        </p:pic>
      </p:grpSp>
      <p:pic>
        <p:nvPicPr>
          <p:cNvPr id="251" name="Picture 11" descr="Picture 11"/>
          <p:cNvPicPr>
            <a:picLocks noChangeAspect="1"/>
          </p:cNvPicPr>
          <p:nvPr/>
        </p:nvPicPr>
        <p:blipFill>
          <a:blip r:embed="rId3">
            <a:extLst/>
          </a:blip>
          <a:stretch>
            <a:fillRect/>
          </a:stretch>
        </p:blipFill>
        <p:spPr>
          <a:xfrm>
            <a:off x="10345535" y="-115614"/>
            <a:ext cx="1629170" cy="1629169"/>
          </a:xfrm>
          <a:prstGeom prst="rect">
            <a:avLst/>
          </a:prstGeom>
          <a:ln w="12700">
            <a:miter lim="400000"/>
          </a:ln>
        </p:spPr>
      </p:pic>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21_Title Slide">
    <p:spTree>
      <p:nvGrpSpPr>
        <p:cNvPr id="1" name=""/>
        <p:cNvGrpSpPr/>
        <p:nvPr/>
      </p:nvGrpSpPr>
      <p:grpSpPr>
        <a:xfrm>
          <a:off x="0" y="0"/>
          <a:ext cx="0" cy="0"/>
          <a:chOff x="0" y="0"/>
          <a:chExt cx="0" cy="0"/>
        </a:xfrm>
      </p:grpSpPr>
      <p:sp>
        <p:nvSpPr>
          <p:cNvPr id="259" name="Rectangle 8"/>
          <p:cNvSpPr/>
          <p:nvPr/>
        </p:nvSpPr>
        <p:spPr>
          <a:xfrm>
            <a:off x="557101" y="773611"/>
            <a:ext cx="2165078" cy="124716"/>
          </a:xfrm>
          <a:prstGeom prst="rect">
            <a:avLst/>
          </a:prstGeom>
          <a:solidFill>
            <a:srgbClr val="41B7C8"/>
          </a:solidFill>
          <a:ln w="12700">
            <a:miter lim="400000"/>
          </a:ln>
        </p:spPr>
        <p:txBody>
          <a:bodyPr lIns="45718" tIns="45718" rIns="45718" bIns="45718" anchor="ctr"/>
          <a:lstStyle/>
          <a:p>
            <a:pPr defTabSz="1300480">
              <a:defRPr sz="2400"/>
            </a:pPr>
            <a:endParaRPr/>
          </a:p>
        </p:txBody>
      </p:sp>
      <p:pic>
        <p:nvPicPr>
          <p:cNvPr id="260" name="Picture 10" descr="Picture 10"/>
          <p:cNvPicPr>
            <a:picLocks noChangeAspect="1"/>
          </p:cNvPicPr>
          <p:nvPr/>
        </p:nvPicPr>
        <p:blipFill>
          <a:blip r:embed="rId2">
            <a:extLst/>
          </a:blip>
          <a:stretch>
            <a:fillRect/>
          </a:stretch>
        </p:blipFill>
        <p:spPr>
          <a:xfrm>
            <a:off x="10301947" y="362661"/>
            <a:ext cx="1692370" cy="805626"/>
          </a:xfrm>
          <a:prstGeom prst="rect">
            <a:avLst/>
          </a:prstGeom>
          <a:ln w="12700">
            <a:miter lim="400000"/>
          </a:ln>
        </p:spPr>
      </p:pic>
      <p:sp>
        <p:nvSpPr>
          <p:cNvPr id="261" name="Rectangle 4"/>
          <p:cNvSpPr/>
          <p:nvPr/>
        </p:nvSpPr>
        <p:spPr>
          <a:xfrm>
            <a:off x="5988818" y="0"/>
            <a:ext cx="6203184" cy="6962503"/>
          </a:xfrm>
          <a:prstGeom prst="rect">
            <a:avLst/>
          </a:prstGeom>
          <a:solidFill>
            <a:srgbClr val="1F4764"/>
          </a:solidFill>
          <a:ln w="12700">
            <a:solidFill>
              <a:srgbClr val="1F4764"/>
            </a:solidFill>
            <a:miter/>
          </a:ln>
        </p:spPr>
        <p:txBody>
          <a:bodyPr lIns="45718" tIns="45718" rIns="45718" bIns="45718" anchor="ctr"/>
          <a:lstStyle/>
          <a:p>
            <a:pPr defTabSz="1300480">
              <a:defRPr sz="2400"/>
            </a:pPr>
            <a:endParaRPr/>
          </a:p>
        </p:txBody>
      </p:sp>
      <p:pic>
        <p:nvPicPr>
          <p:cNvPr id="262" name="Picture 2" descr="Picture 2"/>
          <p:cNvPicPr>
            <a:picLocks noChangeAspect="1"/>
          </p:cNvPicPr>
          <p:nvPr/>
        </p:nvPicPr>
        <p:blipFill>
          <a:blip r:embed="rId2">
            <a:extLst/>
          </a:blip>
          <a:stretch>
            <a:fillRect/>
          </a:stretch>
        </p:blipFill>
        <p:spPr>
          <a:xfrm>
            <a:off x="10301947" y="362661"/>
            <a:ext cx="1692370" cy="805626"/>
          </a:xfrm>
          <a:prstGeom prst="rect">
            <a:avLst/>
          </a:prstGeom>
          <a:ln w="12700">
            <a:miter lim="400000"/>
          </a:ln>
        </p:spPr>
      </p:pic>
      <p:sp>
        <p:nvSpPr>
          <p:cNvPr id="2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22_Title Slide">
    <p:spTree>
      <p:nvGrpSpPr>
        <p:cNvPr id="1" name=""/>
        <p:cNvGrpSpPr/>
        <p:nvPr/>
      </p:nvGrpSpPr>
      <p:grpSpPr>
        <a:xfrm>
          <a:off x="0" y="0"/>
          <a:ext cx="0" cy="0"/>
          <a:chOff x="0" y="0"/>
          <a:chExt cx="0" cy="0"/>
        </a:xfrm>
      </p:grpSpPr>
      <p:sp>
        <p:nvSpPr>
          <p:cNvPr id="270" name="Rectangle 8"/>
          <p:cNvSpPr/>
          <p:nvPr/>
        </p:nvSpPr>
        <p:spPr>
          <a:xfrm>
            <a:off x="557101" y="773611"/>
            <a:ext cx="2165078" cy="124716"/>
          </a:xfrm>
          <a:prstGeom prst="rect">
            <a:avLst/>
          </a:prstGeom>
          <a:solidFill>
            <a:srgbClr val="41B7C8"/>
          </a:solidFill>
          <a:ln w="12700">
            <a:miter lim="400000"/>
          </a:ln>
        </p:spPr>
        <p:txBody>
          <a:bodyPr lIns="45718" tIns="45718" rIns="45718" bIns="45718" anchor="ctr"/>
          <a:lstStyle/>
          <a:p>
            <a:pPr defTabSz="1300480">
              <a:defRPr sz="2400"/>
            </a:pPr>
            <a:endParaRPr/>
          </a:p>
        </p:txBody>
      </p:sp>
      <p:pic>
        <p:nvPicPr>
          <p:cNvPr id="271" name="Picture 10" descr="Picture 10"/>
          <p:cNvPicPr>
            <a:picLocks noChangeAspect="1"/>
          </p:cNvPicPr>
          <p:nvPr/>
        </p:nvPicPr>
        <p:blipFill>
          <a:blip r:embed="rId2">
            <a:extLst/>
          </a:blip>
          <a:stretch>
            <a:fillRect/>
          </a:stretch>
        </p:blipFill>
        <p:spPr>
          <a:xfrm>
            <a:off x="10301947" y="362661"/>
            <a:ext cx="1692370" cy="805626"/>
          </a:xfrm>
          <a:prstGeom prst="rect">
            <a:avLst/>
          </a:prstGeom>
          <a:ln w="12700">
            <a:miter lim="400000"/>
          </a:ln>
        </p:spPr>
      </p:pic>
      <p:pic>
        <p:nvPicPr>
          <p:cNvPr id="272" name="Picture 3" descr="Picture 3"/>
          <p:cNvPicPr>
            <a:picLocks noChangeAspect="1"/>
          </p:cNvPicPr>
          <p:nvPr/>
        </p:nvPicPr>
        <p:blipFill>
          <a:blip r:embed="rId2">
            <a:extLst/>
          </a:blip>
          <a:stretch>
            <a:fillRect/>
          </a:stretch>
        </p:blipFill>
        <p:spPr>
          <a:xfrm>
            <a:off x="10301947" y="362661"/>
            <a:ext cx="1692370" cy="805626"/>
          </a:xfrm>
          <a:prstGeom prst="rect">
            <a:avLst/>
          </a:prstGeom>
          <a:ln w="12700">
            <a:miter lim="400000"/>
          </a:ln>
        </p:spPr>
      </p:pic>
      <p:sp>
        <p:nvSpPr>
          <p:cNvPr id="2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280" name="Date Placeholder 3"/>
          <p:cNvSpPr txBox="1"/>
          <p:nvPr/>
        </p:nvSpPr>
        <p:spPr>
          <a:xfrm>
            <a:off x="883919" y="6414759"/>
            <a:ext cx="2651762" cy="248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defRPr sz="1200">
                <a:solidFill>
                  <a:srgbClr val="888888"/>
                </a:solidFill>
              </a:defRPr>
            </a:lvl1pPr>
          </a:lstStyle>
          <a:p>
            <a:r>
              <a:t>22/01/2021</a:t>
            </a:r>
          </a:p>
        </p:txBody>
      </p:sp>
      <p:sp>
        <p:nvSpPr>
          <p:cNvPr id="281" name="Rectangle 11"/>
          <p:cNvSpPr/>
          <p:nvPr/>
        </p:nvSpPr>
        <p:spPr>
          <a:xfrm>
            <a:off x="-2" y="0"/>
            <a:ext cx="2396840" cy="6858000"/>
          </a:xfrm>
          <a:prstGeom prst="rect">
            <a:avLst/>
          </a:prstGeom>
          <a:solidFill>
            <a:srgbClr val="FFFFFF"/>
          </a:solidFill>
          <a:ln w="12700">
            <a:solidFill>
              <a:srgbClr val="FFFFFF"/>
            </a:solidFill>
            <a:miter/>
          </a:ln>
        </p:spPr>
        <p:txBody>
          <a:bodyPr lIns="45718" tIns="45718" rIns="45718" bIns="45718" anchor="ctr"/>
          <a:lstStyle/>
          <a:p>
            <a:pPr algn="ctr">
              <a:defRPr>
                <a:solidFill>
                  <a:srgbClr val="FFFFFF"/>
                </a:solidFill>
              </a:defRPr>
            </a:pPr>
            <a:endParaRPr/>
          </a:p>
        </p:txBody>
      </p:sp>
      <p:sp>
        <p:nvSpPr>
          <p:cNvPr id="282" name="Rectangle"/>
          <p:cNvSpPr/>
          <p:nvPr/>
        </p:nvSpPr>
        <p:spPr>
          <a:xfrm rot="5400000">
            <a:off x="1974074" y="3090727"/>
            <a:ext cx="1328399" cy="125773"/>
          </a:xfrm>
          <a:prstGeom prst="rect">
            <a:avLst/>
          </a:prstGeom>
          <a:solidFill>
            <a:srgbClr val="FFFFFF"/>
          </a:solidFill>
          <a:ln w="12700">
            <a:miter lim="400000"/>
          </a:ln>
        </p:spPr>
        <p:txBody>
          <a:bodyPr lIns="45718" tIns="45718" rIns="45718" bIns="45718" anchor="ctr"/>
          <a:lstStyle/>
          <a:p>
            <a:pPr>
              <a:defRPr>
                <a:solidFill>
                  <a:srgbClr val="3C3C3C"/>
                </a:solidFill>
              </a:defRPr>
            </a:pPr>
            <a:endParaRPr/>
          </a:p>
        </p:txBody>
      </p:sp>
      <p:sp>
        <p:nvSpPr>
          <p:cNvPr id="283" name="Rectangle 15"/>
          <p:cNvSpPr/>
          <p:nvPr/>
        </p:nvSpPr>
        <p:spPr>
          <a:xfrm>
            <a:off x="0" y="0"/>
            <a:ext cx="2445868" cy="6858000"/>
          </a:xfrm>
          <a:prstGeom prst="rect">
            <a:avLst/>
          </a:prstGeom>
          <a:solidFill>
            <a:srgbClr val="41B7C8"/>
          </a:solidFill>
          <a:ln w="12700">
            <a:solidFill>
              <a:srgbClr val="41B7C8"/>
            </a:solidFill>
            <a:miter/>
          </a:ln>
        </p:spPr>
        <p:txBody>
          <a:bodyPr lIns="45718" tIns="45718" rIns="45718" bIns="45718" anchor="ctr"/>
          <a:lstStyle/>
          <a:p>
            <a:pPr algn="ctr">
              <a:defRPr>
                <a:solidFill>
                  <a:srgbClr val="FFFFFF"/>
                </a:solidFill>
              </a:defRPr>
            </a:pPr>
            <a:endParaRPr/>
          </a:p>
        </p:txBody>
      </p:sp>
      <p:sp>
        <p:nvSpPr>
          <p:cNvPr id="284" name="Rectangle"/>
          <p:cNvSpPr/>
          <p:nvPr/>
        </p:nvSpPr>
        <p:spPr>
          <a:xfrm rot="5400000">
            <a:off x="1533162" y="3317837"/>
            <a:ext cx="1328399" cy="125773"/>
          </a:xfrm>
          <a:prstGeom prst="rect">
            <a:avLst/>
          </a:prstGeom>
          <a:solidFill>
            <a:srgbClr val="FFFFFF"/>
          </a:solidFill>
          <a:ln w="12700">
            <a:miter lim="400000"/>
          </a:ln>
        </p:spPr>
        <p:txBody>
          <a:bodyPr lIns="45718" tIns="45718" rIns="45718" bIns="45718" anchor="ctr"/>
          <a:lstStyle/>
          <a:p>
            <a:pPr>
              <a:defRPr>
                <a:solidFill>
                  <a:srgbClr val="3C3C3C"/>
                </a:solidFill>
              </a:defRPr>
            </a:pPr>
            <a:endParaRPr/>
          </a:p>
        </p:txBody>
      </p:sp>
      <p:sp>
        <p:nvSpPr>
          <p:cNvPr id="285" name="Rectangle 1"/>
          <p:cNvSpPr txBox="1"/>
          <p:nvPr/>
        </p:nvSpPr>
        <p:spPr>
          <a:xfrm>
            <a:off x="2575560" y="2716522"/>
            <a:ext cx="7441473" cy="1078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1300480">
              <a:defRPr sz="7000" b="1">
                <a:solidFill>
                  <a:srgbClr val="41B7C8"/>
                </a:solidFill>
                <a:latin typeface="Arial"/>
                <a:ea typeface="Arial"/>
                <a:cs typeface="Arial"/>
                <a:sym typeface="Arial"/>
              </a:defRPr>
            </a:lvl1pPr>
          </a:lstStyle>
          <a:p>
            <a:r>
              <a:t>THANK YOU</a:t>
            </a:r>
          </a:p>
        </p:txBody>
      </p:sp>
      <p:pic>
        <p:nvPicPr>
          <p:cNvPr id="286" name="Picture 20" descr="Picture 20"/>
          <p:cNvPicPr>
            <a:picLocks noChangeAspect="1"/>
          </p:cNvPicPr>
          <p:nvPr/>
        </p:nvPicPr>
        <p:blipFill>
          <a:blip r:embed="rId2">
            <a:extLst/>
          </a:blip>
          <a:stretch>
            <a:fillRect/>
          </a:stretch>
        </p:blipFill>
        <p:spPr>
          <a:xfrm>
            <a:off x="10320742" y="0"/>
            <a:ext cx="1629170" cy="1629168"/>
          </a:xfrm>
          <a:prstGeom prst="rect">
            <a:avLst/>
          </a:prstGeom>
          <a:ln w="12700">
            <a:miter lim="400000"/>
          </a:ln>
        </p:spPr>
      </p:pic>
      <p:sp>
        <p:nvSpPr>
          <p:cNvPr id="2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294" name="Rectangle"/>
          <p:cNvSpPr/>
          <p:nvPr/>
        </p:nvSpPr>
        <p:spPr>
          <a:xfrm rot="5400000">
            <a:off x="1974074" y="3090727"/>
            <a:ext cx="1328399" cy="125773"/>
          </a:xfrm>
          <a:prstGeom prst="rect">
            <a:avLst/>
          </a:prstGeom>
          <a:solidFill>
            <a:srgbClr val="FFFFFF"/>
          </a:solidFill>
          <a:ln w="12700">
            <a:miter lim="400000"/>
          </a:ln>
        </p:spPr>
        <p:txBody>
          <a:bodyPr lIns="45718" tIns="45718" rIns="45718" bIns="45718" anchor="ctr"/>
          <a:lstStyle/>
          <a:p>
            <a:pPr>
              <a:defRPr>
                <a:solidFill>
                  <a:srgbClr val="3C3C3C"/>
                </a:solidFill>
              </a:defRPr>
            </a:pPr>
            <a:endParaRPr/>
          </a:p>
        </p:txBody>
      </p:sp>
      <p:sp>
        <p:nvSpPr>
          <p:cNvPr id="295" name="Rectangle 15"/>
          <p:cNvSpPr/>
          <p:nvPr/>
        </p:nvSpPr>
        <p:spPr>
          <a:xfrm>
            <a:off x="2396835" y="0"/>
            <a:ext cx="9826974" cy="6858000"/>
          </a:xfrm>
          <a:prstGeom prst="rect">
            <a:avLst/>
          </a:prstGeom>
          <a:solidFill>
            <a:srgbClr val="41B7C8"/>
          </a:solidFill>
          <a:ln w="12700">
            <a:solidFill>
              <a:srgbClr val="41B7C8"/>
            </a:solidFill>
            <a:miter/>
          </a:ln>
        </p:spPr>
        <p:txBody>
          <a:bodyPr lIns="45718" tIns="45718" rIns="45718" bIns="45718" anchor="ctr"/>
          <a:lstStyle/>
          <a:p>
            <a:pPr algn="ctr">
              <a:defRPr>
                <a:solidFill>
                  <a:srgbClr val="FFFFFF"/>
                </a:solidFill>
              </a:defRPr>
            </a:pPr>
            <a:endParaRPr/>
          </a:p>
        </p:txBody>
      </p:sp>
      <p:sp>
        <p:nvSpPr>
          <p:cNvPr id="296" name="Rectangle"/>
          <p:cNvSpPr/>
          <p:nvPr/>
        </p:nvSpPr>
        <p:spPr>
          <a:xfrm rot="5400000">
            <a:off x="1450716" y="3366115"/>
            <a:ext cx="1328399" cy="125773"/>
          </a:xfrm>
          <a:prstGeom prst="rect">
            <a:avLst/>
          </a:prstGeom>
          <a:solidFill>
            <a:srgbClr val="41B7C8"/>
          </a:solidFill>
          <a:ln w="12700">
            <a:solidFill>
              <a:srgbClr val="41B7C8"/>
            </a:solidFill>
            <a:miter lim="400000"/>
          </a:ln>
        </p:spPr>
        <p:txBody>
          <a:bodyPr lIns="45718" tIns="45718" rIns="45718" bIns="45718" anchor="ctr"/>
          <a:lstStyle/>
          <a:p>
            <a:pPr>
              <a:defRPr>
                <a:solidFill>
                  <a:srgbClr val="3C3C3C"/>
                </a:solidFill>
              </a:defRPr>
            </a:pPr>
            <a:endParaRPr/>
          </a:p>
        </p:txBody>
      </p:sp>
      <p:sp>
        <p:nvSpPr>
          <p:cNvPr id="297" name="Rectangle 1"/>
          <p:cNvSpPr txBox="1"/>
          <p:nvPr/>
        </p:nvSpPr>
        <p:spPr>
          <a:xfrm>
            <a:off x="2603042" y="2786402"/>
            <a:ext cx="7441473" cy="1078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1300480">
              <a:defRPr sz="7000" b="1">
                <a:solidFill>
                  <a:srgbClr val="FFFFFF"/>
                </a:solidFill>
                <a:latin typeface="Arial"/>
                <a:ea typeface="Arial"/>
                <a:cs typeface="Arial"/>
                <a:sym typeface="Arial"/>
              </a:defRPr>
            </a:lvl1pPr>
          </a:lstStyle>
          <a:p>
            <a:r>
              <a:t>THANK YOU</a:t>
            </a:r>
          </a:p>
        </p:txBody>
      </p:sp>
      <p:pic>
        <p:nvPicPr>
          <p:cNvPr id="298" name="Picture 14" descr="Picture 14"/>
          <p:cNvPicPr>
            <a:picLocks noChangeAspect="1"/>
          </p:cNvPicPr>
          <p:nvPr/>
        </p:nvPicPr>
        <p:blipFill>
          <a:blip r:embed="rId2">
            <a:extLst/>
          </a:blip>
          <a:srcRect t="24095"/>
          <a:stretch>
            <a:fillRect/>
          </a:stretch>
        </p:blipFill>
        <p:spPr>
          <a:xfrm>
            <a:off x="8255299" y="2786396"/>
            <a:ext cx="1143963" cy="868326"/>
          </a:xfrm>
          <a:prstGeom prst="rect">
            <a:avLst/>
          </a:prstGeom>
          <a:ln w="12700">
            <a:miter lim="400000"/>
          </a:ln>
        </p:spPr>
      </p:pic>
      <p:pic>
        <p:nvPicPr>
          <p:cNvPr id="299" name="Picture 18" descr="Picture 18"/>
          <p:cNvPicPr>
            <a:picLocks noChangeAspect="1"/>
          </p:cNvPicPr>
          <p:nvPr/>
        </p:nvPicPr>
        <p:blipFill>
          <a:blip r:embed="rId3">
            <a:extLst/>
          </a:blip>
          <a:stretch>
            <a:fillRect/>
          </a:stretch>
        </p:blipFill>
        <p:spPr>
          <a:xfrm>
            <a:off x="10090236" y="386004"/>
            <a:ext cx="1999702" cy="951926"/>
          </a:xfrm>
          <a:prstGeom prst="rect">
            <a:avLst/>
          </a:prstGeom>
          <a:ln w="12700">
            <a:miter lim="400000"/>
          </a:ln>
        </p:spPr>
      </p:pic>
      <p:sp>
        <p:nvSpPr>
          <p:cNvPr id="300" name="Slide Number"/>
          <p:cNvSpPr txBox="1">
            <a:spLocks noGrp="1"/>
          </p:cNvSpPr>
          <p:nvPr>
            <p:ph type="sldNum" sz="quarter" idx="2"/>
          </p:nvPr>
        </p:nvSpPr>
        <p:spPr>
          <a:xfrm>
            <a:off x="11530181" y="6414756"/>
            <a:ext cx="258622"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307" name="Picture 1" descr="Picture 1"/>
          <p:cNvPicPr>
            <a:picLocks noChangeAspect="1"/>
          </p:cNvPicPr>
          <p:nvPr/>
        </p:nvPicPr>
        <p:blipFill>
          <a:blip r:embed="rId2">
            <a:extLst/>
          </a:blip>
          <a:stretch>
            <a:fillRect/>
          </a:stretch>
        </p:blipFill>
        <p:spPr>
          <a:xfrm>
            <a:off x="10345535" y="-115614"/>
            <a:ext cx="1629171" cy="1629169"/>
          </a:xfrm>
          <a:prstGeom prst="rect">
            <a:avLst/>
          </a:prstGeom>
          <a:ln w="12700">
            <a:miter lim="400000"/>
          </a:ln>
        </p:spPr>
      </p:pic>
      <p:sp>
        <p:nvSpPr>
          <p:cNvPr id="308" name="Rectangle 2"/>
          <p:cNvSpPr/>
          <p:nvPr/>
        </p:nvSpPr>
        <p:spPr>
          <a:xfrm>
            <a:off x="557101" y="773611"/>
            <a:ext cx="2165078" cy="124716"/>
          </a:xfrm>
          <a:prstGeom prst="rect">
            <a:avLst/>
          </a:prstGeom>
          <a:solidFill>
            <a:srgbClr val="41B7C8"/>
          </a:solidFill>
          <a:ln w="12700">
            <a:solidFill>
              <a:srgbClr val="56BEEC"/>
            </a:solidFill>
            <a:miter/>
          </a:ln>
        </p:spPr>
        <p:txBody>
          <a:bodyPr lIns="45718" tIns="45718" rIns="45718" bIns="45718" anchor="ctr"/>
          <a:lstStyle/>
          <a:p>
            <a:pPr defTabSz="1300480">
              <a:defRPr sz="2400">
                <a:latin typeface="Roboto"/>
                <a:ea typeface="Roboto"/>
                <a:cs typeface="Roboto"/>
                <a:sym typeface="Roboto"/>
              </a:defRPr>
            </a:pPr>
            <a:endParaRPr/>
          </a:p>
        </p:txBody>
      </p:sp>
      <p:pic>
        <p:nvPicPr>
          <p:cNvPr id="309" name="Picture 6" descr="Picture 6"/>
          <p:cNvPicPr>
            <a:picLocks noChangeAspect="1"/>
          </p:cNvPicPr>
          <p:nvPr/>
        </p:nvPicPr>
        <p:blipFill>
          <a:blip r:embed="rId3">
            <a:extLst/>
          </a:blip>
          <a:stretch>
            <a:fillRect/>
          </a:stretch>
        </p:blipFill>
        <p:spPr>
          <a:xfrm>
            <a:off x="-13250" y="6169571"/>
            <a:ext cx="12205252" cy="688431"/>
          </a:xfrm>
          <a:prstGeom prst="rect">
            <a:avLst/>
          </a:prstGeom>
          <a:ln w="12700">
            <a:miter lim="400000"/>
          </a:ln>
        </p:spPr>
      </p:pic>
      <p:sp>
        <p:nvSpPr>
          <p:cNvPr id="310" name="Slide Number"/>
          <p:cNvSpPr txBox="1">
            <a:spLocks noGrp="1"/>
          </p:cNvSpPr>
          <p:nvPr>
            <p:ph type="sldNum" sz="quarter" idx="2"/>
          </p:nvPr>
        </p:nvSpPr>
        <p:spPr>
          <a:xfrm>
            <a:off x="8478981" y="6232199"/>
            <a:ext cx="258620" cy="248302"/>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38" name="Picture 8" descr="Picture 8"/>
          <p:cNvPicPr>
            <a:picLocks noChangeAspect="1"/>
          </p:cNvPicPr>
          <p:nvPr/>
        </p:nvPicPr>
        <p:blipFill>
          <a:blip r:embed="rId2">
            <a:extLst/>
          </a:blip>
          <a:stretch>
            <a:fillRect/>
          </a:stretch>
        </p:blipFill>
        <p:spPr>
          <a:xfrm>
            <a:off x="10071544" y="216362"/>
            <a:ext cx="1999702" cy="951924"/>
          </a:xfrm>
          <a:prstGeom prst="rect">
            <a:avLst/>
          </a:prstGeom>
          <a:ln w="12700">
            <a:miter lim="400000"/>
          </a:ln>
        </p:spPr>
      </p:pic>
      <p:sp>
        <p:nvSpPr>
          <p:cNvPr id="39" name="Rectangle"/>
          <p:cNvSpPr/>
          <p:nvPr/>
        </p:nvSpPr>
        <p:spPr>
          <a:xfrm rot="5400000">
            <a:off x="1721007" y="3812568"/>
            <a:ext cx="1639616" cy="110485"/>
          </a:xfrm>
          <a:prstGeom prst="rect">
            <a:avLst/>
          </a:prstGeom>
          <a:solidFill>
            <a:srgbClr val="FFFFFF"/>
          </a:solidFill>
          <a:ln w="12700">
            <a:miter lim="400000"/>
          </a:ln>
        </p:spPr>
        <p:txBody>
          <a:bodyPr lIns="45718" tIns="45718" rIns="45718" bIns="45718" anchor="ctr"/>
          <a:lstStyle/>
          <a:p>
            <a:pPr>
              <a:defRPr>
                <a:solidFill>
                  <a:srgbClr val="3C3C3C"/>
                </a:solidFill>
              </a:defRPr>
            </a:pPr>
            <a:endParaRPr/>
          </a:p>
        </p:txBody>
      </p:sp>
      <p:sp>
        <p:nvSpPr>
          <p:cNvPr id="40" name="Rectangle 10"/>
          <p:cNvSpPr/>
          <p:nvPr/>
        </p:nvSpPr>
        <p:spPr>
          <a:xfrm>
            <a:off x="0" y="0"/>
            <a:ext cx="12192000" cy="6858000"/>
          </a:xfrm>
          <a:prstGeom prst="rect">
            <a:avLst/>
          </a:prstGeom>
          <a:solidFill>
            <a:srgbClr val="41B7C8"/>
          </a:solidFill>
          <a:ln w="12700">
            <a:miter lim="400000"/>
          </a:ln>
        </p:spPr>
        <p:txBody>
          <a:bodyPr lIns="45718" tIns="45718" rIns="45718" bIns="45718" anchor="ctr"/>
          <a:lstStyle/>
          <a:p>
            <a:pPr algn="ctr">
              <a:defRPr>
                <a:solidFill>
                  <a:srgbClr val="FFFFFF"/>
                </a:solidFill>
              </a:defRPr>
            </a:pPr>
            <a:endParaRPr/>
          </a:p>
        </p:txBody>
      </p:sp>
      <p:pic>
        <p:nvPicPr>
          <p:cNvPr id="41" name="Picture 11" descr="Picture 11"/>
          <p:cNvPicPr>
            <a:picLocks noChangeAspect="1"/>
          </p:cNvPicPr>
          <p:nvPr/>
        </p:nvPicPr>
        <p:blipFill>
          <a:blip r:embed="rId3">
            <a:extLst/>
          </a:blip>
          <a:stretch>
            <a:fillRect/>
          </a:stretch>
        </p:blipFill>
        <p:spPr>
          <a:xfrm>
            <a:off x="10301947" y="362661"/>
            <a:ext cx="1692370" cy="805626"/>
          </a:xfrm>
          <a:prstGeom prst="rect">
            <a:avLst/>
          </a:prstGeom>
          <a:ln w="12700">
            <a:miter lim="400000"/>
          </a:ln>
        </p:spPr>
      </p:pic>
      <p:pic>
        <p:nvPicPr>
          <p:cNvPr id="42" name="Picture Placeholder 2" descr="Picture Placeholder 2"/>
          <p:cNvPicPr>
            <a:picLocks noChangeAspect="1"/>
          </p:cNvPicPr>
          <p:nvPr/>
        </p:nvPicPr>
        <p:blipFill>
          <a:blip r:embed="rId4">
            <a:extLst/>
          </a:blip>
          <a:srcRect l="26151" t="6791" r="23338" b="13839"/>
          <a:stretch>
            <a:fillRect/>
          </a:stretch>
        </p:blipFill>
        <p:spPr>
          <a:xfrm>
            <a:off x="6204856" y="-2"/>
            <a:ext cx="5987144" cy="6858002"/>
          </a:xfrm>
          <a:prstGeom prst="rect">
            <a:avLst/>
          </a:prstGeom>
          <a:ln w="12700">
            <a:miter lim="400000"/>
          </a:ln>
        </p:spPr>
      </p:pic>
      <p:sp>
        <p:nvSpPr>
          <p:cNvPr id="43" name="Rectangle 10"/>
          <p:cNvSpPr/>
          <p:nvPr/>
        </p:nvSpPr>
        <p:spPr>
          <a:xfrm>
            <a:off x="581085" y="1147263"/>
            <a:ext cx="2694553" cy="143874"/>
          </a:xfrm>
          <a:prstGeom prst="rect">
            <a:avLst/>
          </a:prstGeom>
          <a:solidFill>
            <a:srgbClr val="FFFFFF"/>
          </a:solidFill>
          <a:ln w="12700">
            <a:miter lim="400000"/>
          </a:ln>
        </p:spPr>
        <p:txBody>
          <a:bodyPr lIns="45718" tIns="45718" rIns="45718" bIns="45718" anchor="ctr"/>
          <a:lstStyle/>
          <a:p>
            <a:pPr defTabSz="1300480">
              <a:defRPr sz="2400"/>
            </a:pPr>
            <a:endParaRPr/>
          </a:p>
        </p:txBody>
      </p:sp>
      <p:pic>
        <p:nvPicPr>
          <p:cNvPr id="44" name="Picture 15" descr="Picture 15"/>
          <p:cNvPicPr>
            <a:picLocks noChangeAspect="1"/>
          </p:cNvPicPr>
          <p:nvPr/>
        </p:nvPicPr>
        <p:blipFill>
          <a:blip r:embed="rId3">
            <a:extLst/>
          </a:blip>
          <a:stretch>
            <a:fillRect/>
          </a:stretch>
        </p:blipFill>
        <p:spPr>
          <a:xfrm>
            <a:off x="10301947" y="362661"/>
            <a:ext cx="1692370" cy="805626"/>
          </a:xfrm>
          <a:prstGeom prst="rect">
            <a:avLst/>
          </a:prstGeom>
          <a:ln w="12700">
            <a:miter lim="400000"/>
          </a:ln>
        </p:spPr>
      </p:pic>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52" name="Picture 8" descr="Picture 8"/>
          <p:cNvPicPr>
            <a:picLocks noChangeAspect="1"/>
          </p:cNvPicPr>
          <p:nvPr/>
        </p:nvPicPr>
        <p:blipFill>
          <a:blip r:embed="rId2">
            <a:extLst/>
          </a:blip>
          <a:stretch>
            <a:fillRect/>
          </a:stretch>
        </p:blipFill>
        <p:spPr>
          <a:xfrm>
            <a:off x="10071544" y="216362"/>
            <a:ext cx="1999702" cy="951924"/>
          </a:xfrm>
          <a:prstGeom prst="rect">
            <a:avLst/>
          </a:prstGeom>
          <a:ln w="12700">
            <a:miter lim="400000"/>
          </a:ln>
        </p:spPr>
      </p:pic>
      <p:sp>
        <p:nvSpPr>
          <p:cNvPr id="53" name="Rectangle"/>
          <p:cNvSpPr/>
          <p:nvPr/>
        </p:nvSpPr>
        <p:spPr>
          <a:xfrm rot="5400000">
            <a:off x="1721007" y="3812568"/>
            <a:ext cx="1639616" cy="110485"/>
          </a:xfrm>
          <a:prstGeom prst="rect">
            <a:avLst/>
          </a:prstGeom>
          <a:solidFill>
            <a:srgbClr val="FFFFFF"/>
          </a:solidFill>
          <a:ln w="12700">
            <a:miter lim="400000"/>
          </a:ln>
        </p:spPr>
        <p:txBody>
          <a:bodyPr lIns="45718" tIns="45718" rIns="45718" bIns="45718" anchor="ctr"/>
          <a:lstStyle/>
          <a:p>
            <a:pPr>
              <a:defRPr>
                <a:solidFill>
                  <a:srgbClr val="3C3C3C"/>
                </a:solidFill>
              </a:defRPr>
            </a:pPr>
            <a:endParaRPr/>
          </a:p>
        </p:txBody>
      </p:sp>
      <p:sp>
        <p:nvSpPr>
          <p:cNvPr id="54" name="Rectangle 10"/>
          <p:cNvSpPr/>
          <p:nvPr/>
        </p:nvSpPr>
        <p:spPr>
          <a:xfrm>
            <a:off x="0" y="0"/>
            <a:ext cx="12192000" cy="6858000"/>
          </a:xfrm>
          <a:prstGeom prst="rect">
            <a:avLst/>
          </a:prstGeom>
          <a:solidFill>
            <a:srgbClr val="41B7C8"/>
          </a:solidFill>
          <a:ln w="12700">
            <a:miter lim="400000"/>
          </a:ln>
        </p:spPr>
        <p:txBody>
          <a:bodyPr lIns="45718" tIns="45718" rIns="45718" bIns="45718" anchor="ctr"/>
          <a:lstStyle/>
          <a:p>
            <a:pPr algn="ctr">
              <a:defRPr>
                <a:solidFill>
                  <a:srgbClr val="FFFFFF"/>
                </a:solidFill>
              </a:defRPr>
            </a:pPr>
            <a:endParaRPr/>
          </a:p>
        </p:txBody>
      </p:sp>
      <p:pic>
        <p:nvPicPr>
          <p:cNvPr id="55" name="Picture 11" descr="Picture 11"/>
          <p:cNvPicPr>
            <a:picLocks noChangeAspect="1"/>
          </p:cNvPicPr>
          <p:nvPr/>
        </p:nvPicPr>
        <p:blipFill>
          <a:blip r:embed="rId3">
            <a:extLst/>
          </a:blip>
          <a:stretch>
            <a:fillRect/>
          </a:stretch>
        </p:blipFill>
        <p:spPr>
          <a:xfrm>
            <a:off x="10301947" y="362661"/>
            <a:ext cx="1692370" cy="805626"/>
          </a:xfrm>
          <a:prstGeom prst="rect">
            <a:avLst/>
          </a:prstGeom>
          <a:ln w="12700">
            <a:miter lim="400000"/>
          </a:ln>
        </p:spPr>
      </p:pic>
      <p:sp>
        <p:nvSpPr>
          <p:cNvPr id="56" name="Rectangle 6"/>
          <p:cNvSpPr/>
          <p:nvPr/>
        </p:nvSpPr>
        <p:spPr>
          <a:xfrm>
            <a:off x="-2" y="0"/>
            <a:ext cx="2396840" cy="6858000"/>
          </a:xfrm>
          <a:prstGeom prst="rect">
            <a:avLst/>
          </a:prstGeom>
          <a:solidFill>
            <a:srgbClr val="FFFFFF"/>
          </a:solidFill>
          <a:ln w="12700">
            <a:solidFill>
              <a:srgbClr val="FFFFFF"/>
            </a:solidFill>
            <a:miter/>
          </a:ln>
        </p:spPr>
        <p:txBody>
          <a:bodyPr lIns="45718" tIns="45718" rIns="45718" bIns="45718" anchor="ctr"/>
          <a:lstStyle/>
          <a:p>
            <a:pPr algn="ctr">
              <a:defRPr>
                <a:solidFill>
                  <a:srgbClr val="FFFFFF"/>
                </a:solidFill>
              </a:defRPr>
            </a:pPr>
            <a:endParaRPr/>
          </a:p>
        </p:txBody>
      </p:sp>
      <p:sp>
        <p:nvSpPr>
          <p:cNvPr id="57" name="Rectangle"/>
          <p:cNvSpPr/>
          <p:nvPr/>
        </p:nvSpPr>
        <p:spPr>
          <a:xfrm rot="5400000">
            <a:off x="1974074" y="3090727"/>
            <a:ext cx="1328399" cy="125773"/>
          </a:xfrm>
          <a:prstGeom prst="rect">
            <a:avLst/>
          </a:prstGeom>
          <a:solidFill>
            <a:srgbClr val="FFFFFF"/>
          </a:solidFill>
          <a:ln w="12700">
            <a:miter lim="400000"/>
          </a:ln>
        </p:spPr>
        <p:txBody>
          <a:bodyPr lIns="45718" tIns="45718" rIns="45718" bIns="45718" anchor="ctr"/>
          <a:lstStyle/>
          <a:p>
            <a:pPr>
              <a:defRPr>
                <a:solidFill>
                  <a:srgbClr val="3C3C3C"/>
                </a:solidFill>
              </a:defRPr>
            </a:pP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pic>
        <p:nvPicPr>
          <p:cNvPr id="65" name="Picture 8" descr="Picture 8"/>
          <p:cNvPicPr>
            <a:picLocks noChangeAspect="1"/>
          </p:cNvPicPr>
          <p:nvPr/>
        </p:nvPicPr>
        <p:blipFill>
          <a:blip r:embed="rId2">
            <a:extLst/>
          </a:blip>
          <a:stretch>
            <a:fillRect/>
          </a:stretch>
        </p:blipFill>
        <p:spPr>
          <a:xfrm>
            <a:off x="10071544" y="216362"/>
            <a:ext cx="1999702" cy="951924"/>
          </a:xfrm>
          <a:prstGeom prst="rect">
            <a:avLst/>
          </a:prstGeom>
          <a:ln w="12700">
            <a:miter lim="400000"/>
          </a:ln>
        </p:spPr>
      </p:pic>
      <p:sp>
        <p:nvSpPr>
          <p:cNvPr id="66" name="Rectangle"/>
          <p:cNvSpPr/>
          <p:nvPr/>
        </p:nvSpPr>
        <p:spPr>
          <a:xfrm rot="5400000">
            <a:off x="1721007" y="3812568"/>
            <a:ext cx="1639616" cy="110485"/>
          </a:xfrm>
          <a:prstGeom prst="rect">
            <a:avLst/>
          </a:prstGeom>
          <a:solidFill>
            <a:srgbClr val="FFFFFF"/>
          </a:solidFill>
          <a:ln w="12700">
            <a:miter lim="400000"/>
          </a:ln>
        </p:spPr>
        <p:txBody>
          <a:bodyPr lIns="45718" tIns="45718" rIns="45718" bIns="45718" anchor="ctr"/>
          <a:lstStyle/>
          <a:p>
            <a:pPr>
              <a:defRPr>
                <a:solidFill>
                  <a:srgbClr val="3C3C3C"/>
                </a:solidFill>
              </a:defRPr>
            </a:pPr>
            <a:endParaRPr/>
          </a:p>
        </p:txBody>
      </p:sp>
      <p:sp>
        <p:nvSpPr>
          <p:cNvPr id="67" name="Rectangle 10"/>
          <p:cNvSpPr/>
          <p:nvPr/>
        </p:nvSpPr>
        <p:spPr>
          <a:xfrm>
            <a:off x="0" y="0"/>
            <a:ext cx="12192000" cy="6858000"/>
          </a:xfrm>
          <a:prstGeom prst="rect">
            <a:avLst/>
          </a:prstGeom>
          <a:solidFill>
            <a:srgbClr val="41B7C8"/>
          </a:solidFill>
          <a:ln w="12700">
            <a:miter lim="400000"/>
          </a:ln>
        </p:spPr>
        <p:txBody>
          <a:bodyPr lIns="45718" tIns="45718" rIns="45718" bIns="45718" anchor="ctr"/>
          <a:lstStyle/>
          <a:p>
            <a:pPr algn="ctr">
              <a:defRPr>
                <a:solidFill>
                  <a:srgbClr val="FFFFFF"/>
                </a:solidFill>
              </a:defRPr>
            </a:pPr>
            <a:endParaRPr/>
          </a:p>
        </p:txBody>
      </p:sp>
      <p:pic>
        <p:nvPicPr>
          <p:cNvPr id="68" name="Picture 11" descr="Picture 11"/>
          <p:cNvPicPr>
            <a:picLocks noChangeAspect="1"/>
          </p:cNvPicPr>
          <p:nvPr/>
        </p:nvPicPr>
        <p:blipFill>
          <a:blip r:embed="rId3">
            <a:extLst/>
          </a:blip>
          <a:stretch>
            <a:fillRect/>
          </a:stretch>
        </p:blipFill>
        <p:spPr>
          <a:xfrm>
            <a:off x="10301947" y="362661"/>
            <a:ext cx="1692370" cy="805626"/>
          </a:xfrm>
          <a:prstGeom prst="rect">
            <a:avLst/>
          </a:prstGeom>
          <a:ln w="12700">
            <a:miter lim="400000"/>
          </a:ln>
        </p:spPr>
      </p:pic>
      <p:sp>
        <p:nvSpPr>
          <p:cNvPr id="69" name="Rectangle 6"/>
          <p:cNvSpPr/>
          <p:nvPr/>
        </p:nvSpPr>
        <p:spPr>
          <a:xfrm>
            <a:off x="2445866" y="0"/>
            <a:ext cx="9746134" cy="6858000"/>
          </a:xfrm>
          <a:prstGeom prst="rect">
            <a:avLst/>
          </a:prstGeom>
          <a:solidFill>
            <a:srgbClr val="FFFFFF"/>
          </a:solidFill>
          <a:ln w="12700">
            <a:solidFill>
              <a:srgbClr val="FFFFFF"/>
            </a:solidFill>
            <a:miter/>
          </a:ln>
        </p:spPr>
        <p:txBody>
          <a:bodyPr lIns="45718" tIns="45718" rIns="45718" bIns="45718" anchor="ctr"/>
          <a:lstStyle/>
          <a:p>
            <a:pPr algn="ctr">
              <a:defRPr>
                <a:solidFill>
                  <a:srgbClr val="FFFFFF"/>
                </a:solidFill>
              </a:defRPr>
            </a:pPr>
            <a:endParaRPr/>
          </a:p>
        </p:txBody>
      </p:sp>
      <p:sp>
        <p:nvSpPr>
          <p:cNvPr id="70" name="Rectangle"/>
          <p:cNvSpPr/>
          <p:nvPr/>
        </p:nvSpPr>
        <p:spPr>
          <a:xfrm rot="5400000">
            <a:off x="1974074" y="3090727"/>
            <a:ext cx="1328399" cy="125773"/>
          </a:xfrm>
          <a:prstGeom prst="rect">
            <a:avLst/>
          </a:prstGeom>
          <a:solidFill>
            <a:srgbClr val="41B7C8"/>
          </a:solidFill>
          <a:ln w="12700">
            <a:miter lim="400000"/>
          </a:ln>
        </p:spPr>
        <p:txBody>
          <a:bodyPr lIns="45718" tIns="45718" rIns="45718" bIns="45718" anchor="ctr"/>
          <a:lstStyle/>
          <a:p>
            <a:pPr>
              <a:defRPr>
                <a:solidFill>
                  <a:srgbClr val="3C3C3C"/>
                </a:solidFill>
              </a:defRPr>
            </a:pPr>
            <a:endParaRPr/>
          </a:p>
        </p:txBody>
      </p:sp>
      <p:pic>
        <p:nvPicPr>
          <p:cNvPr id="71" name="Picture 11" descr="Picture 11"/>
          <p:cNvPicPr>
            <a:picLocks noChangeAspect="1"/>
          </p:cNvPicPr>
          <p:nvPr/>
        </p:nvPicPr>
        <p:blipFill>
          <a:blip r:embed="rId4">
            <a:extLst/>
          </a:blip>
          <a:stretch>
            <a:fillRect/>
          </a:stretch>
        </p:blipFill>
        <p:spPr>
          <a:xfrm>
            <a:off x="10345535" y="-115614"/>
            <a:ext cx="1629170" cy="1629169"/>
          </a:xfrm>
          <a:prstGeom prst="rect">
            <a:avLst/>
          </a:prstGeom>
          <a:ln w="12700">
            <a:miter lim="400000"/>
          </a:ln>
        </p:spPr>
      </p:pic>
      <p:sp>
        <p:nvSpPr>
          <p:cNvPr id="72" name="Rectangle 1"/>
          <p:cNvSpPr/>
          <p:nvPr/>
        </p:nvSpPr>
        <p:spPr>
          <a:xfrm>
            <a:off x="0" y="0"/>
            <a:ext cx="2445868" cy="6858000"/>
          </a:xfrm>
          <a:prstGeom prst="rect">
            <a:avLst/>
          </a:prstGeom>
          <a:solidFill>
            <a:srgbClr val="41B7C8"/>
          </a:solidFill>
          <a:ln w="12700">
            <a:solidFill>
              <a:srgbClr val="41B7C8"/>
            </a:solidFill>
            <a:miter/>
          </a:ln>
        </p:spPr>
        <p:txBody>
          <a:bodyPr lIns="45718" tIns="45718" rIns="45718" bIns="45718" anchor="ctr"/>
          <a:lstStyle/>
          <a:p>
            <a:pPr algn="ctr">
              <a:defRPr>
                <a:solidFill>
                  <a:srgbClr val="FFFFFF"/>
                </a:solidFill>
              </a:defRPr>
            </a:pPr>
            <a:endParaRPr/>
          </a:p>
        </p:txBody>
      </p:sp>
      <p:sp>
        <p:nvSpPr>
          <p:cNvPr id="73" name="Slide Number"/>
          <p:cNvSpPr txBox="1">
            <a:spLocks noGrp="1"/>
          </p:cNvSpPr>
          <p:nvPr>
            <p:ph type="sldNum" sz="quarter" idx="2"/>
          </p:nvPr>
        </p:nvSpPr>
        <p:spPr>
          <a:xfrm>
            <a:off x="11095178" y="6414761"/>
            <a:ext cx="258623" cy="248303"/>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80" name="Picture 1" descr="Picture 1"/>
          <p:cNvPicPr>
            <a:picLocks noChangeAspect="1"/>
          </p:cNvPicPr>
          <p:nvPr/>
        </p:nvPicPr>
        <p:blipFill>
          <a:blip r:embed="rId2">
            <a:extLst/>
          </a:blip>
          <a:stretch>
            <a:fillRect/>
          </a:stretch>
        </p:blipFill>
        <p:spPr>
          <a:xfrm>
            <a:off x="10345535" y="-115614"/>
            <a:ext cx="1629170" cy="1629169"/>
          </a:xfrm>
          <a:prstGeom prst="rect">
            <a:avLst/>
          </a:prstGeom>
          <a:ln w="12700">
            <a:miter lim="400000"/>
          </a:ln>
        </p:spPr>
      </p:pic>
      <p:sp>
        <p:nvSpPr>
          <p:cNvPr id="81" name="Rectangle 2"/>
          <p:cNvSpPr/>
          <p:nvPr/>
        </p:nvSpPr>
        <p:spPr>
          <a:xfrm>
            <a:off x="557101" y="773611"/>
            <a:ext cx="2165078" cy="124716"/>
          </a:xfrm>
          <a:prstGeom prst="rect">
            <a:avLst/>
          </a:prstGeom>
          <a:solidFill>
            <a:srgbClr val="41B7C8"/>
          </a:solidFill>
          <a:ln w="12700">
            <a:solidFill>
              <a:srgbClr val="56BEEC"/>
            </a:solidFill>
            <a:miter/>
          </a:ln>
        </p:spPr>
        <p:txBody>
          <a:bodyPr lIns="45718" tIns="45718" rIns="45718" bIns="45718" anchor="ctr"/>
          <a:lstStyle/>
          <a:p>
            <a:pPr defTabSz="1300480">
              <a:defRPr sz="2400">
                <a:latin typeface="Roboto"/>
                <a:ea typeface="Roboto"/>
                <a:cs typeface="Roboto"/>
                <a:sym typeface="Roboto"/>
              </a:defRPr>
            </a:pPr>
            <a:endParaRPr/>
          </a:p>
        </p:txBody>
      </p:sp>
      <p:pic>
        <p:nvPicPr>
          <p:cNvPr id="82" name="Picture 6" descr="Picture 6"/>
          <p:cNvPicPr>
            <a:picLocks noChangeAspect="1"/>
          </p:cNvPicPr>
          <p:nvPr/>
        </p:nvPicPr>
        <p:blipFill>
          <a:blip r:embed="rId3">
            <a:extLst/>
          </a:blip>
          <a:stretch>
            <a:fillRect/>
          </a:stretch>
        </p:blipFill>
        <p:spPr>
          <a:xfrm>
            <a:off x="-13250" y="6169571"/>
            <a:ext cx="12205252" cy="688430"/>
          </a:xfrm>
          <a:prstGeom prst="rect">
            <a:avLst/>
          </a:prstGeom>
          <a:ln w="12700">
            <a:miter lim="400000"/>
          </a:ln>
        </p:spPr>
      </p:pic>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31_Title Slide">
    <p:spTree>
      <p:nvGrpSpPr>
        <p:cNvPr id="1" name=""/>
        <p:cNvGrpSpPr/>
        <p:nvPr/>
      </p:nvGrpSpPr>
      <p:grpSpPr>
        <a:xfrm>
          <a:off x="0" y="0"/>
          <a:ext cx="0" cy="0"/>
          <a:chOff x="0" y="0"/>
          <a:chExt cx="0" cy="0"/>
        </a:xfrm>
      </p:grpSpPr>
      <p:pic>
        <p:nvPicPr>
          <p:cNvPr id="90" name="Picture 1" descr="Picture 1"/>
          <p:cNvPicPr>
            <a:picLocks noChangeAspect="1"/>
          </p:cNvPicPr>
          <p:nvPr/>
        </p:nvPicPr>
        <p:blipFill>
          <a:blip r:embed="rId2">
            <a:extLst/>
          </a:blip>
          <a:stretch>
            <a:fillRect/>
          </a:stretch>
        </p:blipFill>
        <p:spPr>
          <a:xfrm>
            <a:off x="10345535" y="-115614"/>
            <a:ext cx="1629170" cy="1629169"/>
          </a:xfrm>
          <a:prstGeom prst="rect">
            <a:avLst/>
          </a:prstGeom>
          <a:ln w="12700">
            <a:miter lim="400000"/>
          </a:ln>
        </p:spPr>
      </p:pic>
      <p:sp>
        <p:nvSpPr>
          <p:cNvPr id="91" name="Rectangle 2"/>
          <p:cNvSpPr/>
          <p:nvPr/>
        </p:nvSpPr>
        <p:spPr>
          <a:xfrm>
            <a:off x="557101" y="773611"/>
            <a:ext cx="2165078" cy="124716"/>
          </a:xfrm>
          <a:prstGeom prst="rect">
            <a:avLst/>
          </a:prstGeom>
          <a:solidFill>
            <a:srgbClr val="41B7C8"/>
          </a:solidFill>
          <a:ln w="12700">
            <a:solidFill>
              <a:srgbClr val="56BEEC"/>
            </a:solidFill>
            <a:miter/>
          </a:ln>
        </p:spPr>
        <p:txBody>
          <a:bodyPr lIns="45718" tIns="45718" rIns="45718" bIns="45718" anchor="ctr"/>
          <a:lstStyle/>
          <a:p>
            <a:pPr defTabSz="1300480">
              <a:defRPr sz="2400">
                <a:latin typeface="Roboto"/>
                <a:ea typeface="Roboto"/>
                <a:cs typeface="Roboto"/>
                <a:sym typeface="Roboto"/>
              </a:defRPr>
            </a:pPr>
            <a:endParaRPr/>
          </a:p>
        </p:txBody>
      </p:sp>
      <p:pic>
        <p:nvPicPr>
          <p:cNvPr id="92" name="Picture 6" descr="Picture 6"/>
          <p:cNvPicPr>
            <a:picLocks noChangeAspect="1"/>
          </p:cNvPicPr>
          <p:nvPr/>
        </p:nvPicPr>
        <p:blipFill>
          <a:blip r:embed="rId3">
            <a:extLst/>
          </a:blip>
          <a:stretch>
            <a:fillRect/>
          </a:stretch>
        </p:blipFill>
        <p:spPr>
          <a:xfrm>
            <a:off x="-13250" y="6169571"/>
            <a:ext cx="12205252" cy="688430"/>
          </a:xfrm>
          <a:prstGeom prst="rect">
            <a:avLst/>
          </a:prstGeom>
          <a:ln w="12700">
            <a:miter lim="400000"/>
          </a:ln>
        </p:spPr>
      </p:pic>
      <p:pic>
        <p:nvPicPr>
          <p:cNvPr id="93" name="Picture Placeholder 3" descr="Picture Placeholder 3"/>
          <p:cNvPicPr>
            <a:picLocks noChangeAspect="1"/>
          </p:cNvPicPr>
          <p:nvPr/>
        </p:nvPicPr>
        <p:blipFill>
          <a:blip r:embed="rId4">
            <a:extLst/>
          </a:blip>
          <a:srcRect l="1241" t="77476" r="38087" b="1775"/>
          <a:stretch>
            <a:fillRect/>
          </a:stretch>
        </p:blipFill>
        <p:spPr>
          <a:xfrm>
            <a:off x="-2" y="6148551"/>
            <a:ext cx="12192002" cy="709449"/>
          </a:xfrm>
          <a:prstGeom prst="rect">
            <a:avLst/>
          </a:prstGeom>
          <a:ln w="12700">
            <a:miter lim="400000"/>
          </a:ln>
        </p:spPr>
      </p:pic>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pic>
        <p:nvPicPr>
          <p:cNvPr id="101" name="Picture 1" descr="Picture 1"/>
          <p:cNvPicPr>
            <a:picLocks noChangeAspect="1"/>
          </p:cNvPicPr>
          <p:nvPr/>
        </p:nvPicPr>
        <p:blipFill>
          <a:blip r:embed="rId2">
            <a:extLst/>
          </a:blip>
          <a:stretch>
            <a:fillRect/>
          </a:stretch>
        </p:blipFill>
        <p:spPr>
          <a:xfrm>
            <a:off x="10345535" y="-115614"/>
            <a:ext cx="1629170" cy="1629169"/>
          </a:xfrm>
          <a:prstGeom prst="rect">
            <a:avLst/>
          </a:prstGeom>
          <a:ln w="12700">
            <a:miter lim="400000"/>
          </a:ln>
        </p:spPr>
      </p:pic>
      <p:sp>
        <p:nvSpPr>
          <p:cNvPr id="102" name="Rectangle 2"/>
          <p:cNvSpPr/>
          <p:nvPr/>
        </p:nvSpPr>
        <p:spPr>
          <a:xfrm>
            <a:off x="557101" y="773611"/>
            <a:ext cx="2165078" cy="124716"/>
          </a:xfrm>
          <a:prstGeom prst="rect">
            <a:avLst/>
          </a:prstGeom>
          <a:solidFill>
            <a:srgbClr val="41B7C8"/>
          </a:solidFill>
          <a:ln w="12700">
            <a:solidFill>
              <a:srgbClr val="56BEEC"/>
            </a:solidFill>
            <a:miter/>
          </a:ln>
        </p:spPr>
        <p:txBody>
          <a:bodyPr lIns="45718" tIns="45718" rIns="45718" bIns="45718" anchor="ctr"/>
          <a:lstStyle/>
          <a:p>
            <a:pPr defTabSz="1300480">
              <a:defRPr sz="2400">
                <a:latin typeface="Roboto"/>
                <a:ea typeface="Roboto"/>
                <a:cs typeface="Roboto"/>
                <a:sym typeface="Roboto"/>
              </a:defRPr>
            </a:pPr>
            <a:endParaRPr/>
          </a:p>
        </p:txBody>
      </p:sp>
      <p:pic>
        <p:nvPicPr>
          <p:cNvPr id="103" name="Picture 6" descr="Picture 6"/>
          <p:cNvPicPr>
            <a:picLocks noChangeAspect="1"/>
          </p:cNvPicPr>
          <p:nvPr/>
        </p:nvPicPr>
        <p:blipFill>
          <a:blip r:embed="rId3">
            <a:extLst/>
          </a:blip>
          <a:stretch>
            <a:fillRect/>
          </a:stretch>
        </p:blipFill>
        <p:spPr>
          <a:xfrm>
            <a:off x="-13250" y="6169571"/>
            <a:ext cx="12205252" cy="688430"/>
          </a:xfrm>
          <a:prstGeom prst="rect">
            <a:avLst/>
          </a:prstGeom>
          <a:ln w="12700">
            <a:miter lim="400000"/>
          </a:ln>
        </p:spPr>
      </p:pic>
      <p:pic>
        <p:nvPicPr>
          <p:cNvPr id="104" name="Picture Placeholder 2" descr="Picture Placeholder 2"/>
          <p:cNvPicPr>
            <a:picLocks noChangeAspect="1"/>
          </p:cNvPicPr>
          <p:nvPr/>
        </p:nvPicPr>
        <p:blipFill>
          <a:blip r:embed="rId4">
            <a:extLst/>
          </a:blip>
          <a:srcRect l="2894" t="50353" r="5604" b="36487"/>
          <a:stretch>
            <a:fillRect/>
          </a:stretch>
        </p:blipFill>
        <p:spPr>
          <a:xfrm>
            <a:off x="-10511" y="6148550"/>
            <a:ext cx="12225129" cy="709450"/>
          </a:xfrm>
          <a:prstGeom prst="rect">
            <a:avLst/>
          </a:prstGeom>
          <a:ln w="12700">
            <a:miter lim="400000"/>
          </a:ln>
        </p:spPr>
      </p:pic>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15_Title Slide">
    <p:spTree>
      <p:nvGrpSpPr>
        <p:cNvPr id="1" name=""/>
        <p:cNvGrpSpPr/>
        <p:nvPr/>
      </p:nvGrpSpPr>
      <p:grpSpPr>
        <a:xfrm>
          <a:off x="0" y="0"/>
          <a:ext cx="0" cy="0"/>
          <a:chOff x="0" y="0"/>
          <a:chExt cx="0" cy="0"/>
        </a:xfrm>
      </p:grpSpPr>
      <p:pic>
        <p:nvPicPr>
          <p:cNvPr id="112" name="Picture 1" descr="Picture 1"/>
          <p:cNvPicPr>
            <a:picLocks noChangeAspect="1"/>
          </p:cNvPicPr>
          <p:nvPr/>
        </p:nvPicPr>
        <p:blipFill>
          <a:blip r:embed="rId2">
            <a:extLst/>
          </a:blip>
          <a:stretch>
            <a:fillRect/>
          </a:stretch>
        </p:blipFill>
        <p:spPr>
          <a:xfrm>
            <a:off x="10345535" y="-115614"/>
            <a:ext cx="1629170" cy="1629169"/>
          </a:xfrm>
          <a:prstGeom prst="rect">
            <a:avLst/>
          </a:prstGeom>
          <a:ln w="12700">
            <a:miter lim="400000"/>
          </a:ln>
        </p:spPr>
      </p:pic>
      <p:sp>
        <p:nvSpPr>
          <p:cNvPr id="113" name="Rectangle 2"/>
          <p:cNvSpPr/>
          <p:nvPr/>
        </p:nvSpPr>
        <p:spPr>
          <a:xfrm>
            <a:off x="557101" y="773611"/>
            <a:ext cx="2165078" cy="124716"/>
          </a:xfrm>
          <a:prstGeom prst="rect">
            <a:avLst/>
          </a:prstGeom>
          <a:solidFill>
            <a:srgbClr val="41B7C8"/>
          </a:solidFill>
          <a:ln w="12700">
            <a:solidFill>
              <a:srgbClr val="56BEEC"/>
            </a:solidFill>
            <a:miter/>
          </a:ln>
        </p:spPr>
        <p:txBody>
          <a:bodyPr lIns="45718" tIns="45718" rIns="45718" bIns="45718" anchor="ctr"/>
          <a:lstStyle/>
          <a:p>
            <a:pPr defTabSz="1300480">
              <a:defRPr sz="2400">
                <a:latin typeface="Roboto"/>
                <a:ea typeface="Roboto"/>
                <a:cs typeface="Roboto"/>
                <a:sym typeface="Roboto"/>
              </a:defRPr>
            </a:pPr>
            <a:endParaRPr/>
          </a:p>
        </p:txBody>
      </p:sp>
      <p:pic>
        <p:nvPicPr>
          <p:cNvPr id="114" name="Picture 6" descr="Picture 6"/>
          <p:cNvPicPr>
            <a:picLocks noChangeAspect="1"/>
          </p:cNvPicPr>
          <p:nvPr/>
        </p:nvPicPr>
        <p:blipFill>
          <a:blip r:embed="rId3">
            <a:extLst/>
          </a:blip>
          <a:stretch>
            <a:fillRect/>
          </a:stretch>
        </p:blipFill>
        <p:spPr>
          <a:xfrm>
            <a:off x="-13250" y="6169571"/>
            <a:ext cx="12205252" cy="688430"/>
          </a:xfrm>
          <a:prstGeom prst="rect">
            <a:avLst/>
          </a:prstGeom>
          <a:ln w="12700">
            <a:miter lim="400000"/>
          </a:ln>
        </p:spPr>
      </p:pic>
      <p:pic>
        <p:nvPicPr>
          <p:cNvPr id="115" name="Picture Placeholder 2" descr="Picture Placeholder 2"/>
          <p:cNvPicPr>
            <a:picLocks noChangeAspect="1"/>
          </p:cNvPicPr>
          <p:nvPr/>
        </p:nvPicPr>
        <p:blipFill>
          <a:blip r:embed="rId4">
            <a:extLst/>
          </a:blip>
          <a:srcRect l="47678" r="47701" b="5212"/>
          <a:stretch>
            <a:fillRect/>
          </a:stretch>
        </p:blipFill>
        <p:spPr>
          <a:xfrm rot="16200000">
            <a:off x="5717630" y="420412"/>
            <a:ext cx="756744" cy="12191999"/>
          </a:xfrm>
          <a:prstGeom prst="rect">
            <a:avLst/>
          </a:prstGeom>
          <a:ln w="12700">
            <a:miter lim="400000"/>
          </a:ln>
        </p:spPr>
      </p:pic>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6"/>
          <p:cNvSpPr/>
          <p:nvPr/>
        </p:nvSpPr>
        <p:spPr>
          <a:xfrm>
            <a:off x="557101" y="773611"/>
            <a:ext cx="2165078" cy="124716"/>
          </a:xfrm>
          <a:prstGeom prst="rect">
            <a:avLst/>
          </a:prstGeom>
          <a:solidFill>
            <a:srgbClr val="41B7C8"/>
          </a:solidFill>
          <a:ln w="12700">
            <a:miter lim="400000"/>
          </a:ln>
        </p:spPr>
        <p:txBody>
          <a:bodyPr lIns="45718" tIns="45718" rIns="45718" bIns="45718" anchor="ctr"/>
          <a:lstStyle/>
          <a:p>
            <a:pPr defTabSz="1300480">
              <a:defRPr sz="2400"/>
            </a:pPr>
            <a:endParaRPr/>
          </a:p>
        </p:txBody>
      </p:sp>
      <p:pic>
        <p:nvPicPr>
          <p:cNvPr id="3" name="Picture 7" descr="Picture 7"/>
          <p:cNvPicPr>
            <a:picLocks noChangeAspect="1"/>
          </p:cNvPicPr>
          <p:nvPr/>
        </p:nvPicPr>
        <p:blipFill>
          <a:blip r:embed="rId27">
            <a:extLst/>
          </a:blip>
          <a:stretch>
            <a:fillRect/>
          </a:stretch>
        </p:blipFill>
        <p:spPr>
          <a:xfrm>
            <a:off x="10345535" y="-115614"/>
            <a:ext cx="1629170" cy="1629169"/>
          </a:xfrm>
          <a:prstGeom prst="rect">
            <a:avLst/>
          </a:prstGeom>
          <a:ln w="12700">
            <a:miter lim="400000"/>
          </a:ln>
        </p:spPr>
      </p:pic>
      <p:pic>
        <p:nvPicPr>
          <p:cNvPr id="4" name="Picture 43" descr="Picture 43"/>
          <p:cNvPicPr>
            <a:picLocks noChangeAspect="1"/>
          </p:cNvPicPr>
          <p:nvPr/>
        </p:nvPicPr>
        <p:blipFill>
          <a:blip r:embed="rId28">
            <a:extLst/>
          </a:blip>
          <a:stretch>
            <a:fillRect/>
          </a:stretch>
        </p:blipFill>
        <p:spPr>
          <a:xfrm>
            <a:off x="-13250" y="6169571"/>
            <a:ext cx="12205252" cy="688430"/>
          </a:xfrm>
          <a:prstGeom prst="rect">
            <a:avLst/>
          </a:prstGeom>
          <a:ln w="12700">
            <a:miter lim="400000"/>
          </a:ln>
        </p:spPr>
      </p:pic>
      <p:sp>
        <p:nvSpPr>
          <p:cNvPr id="5" name="Rectangle 20"/>
          <p:cNvSpPr/>
          <p:nvPr/>
        </p:nvSpPr>
        <p:spPr>
          <a:xfrm>
            <a:off x="611531" y="1410647"/>
            <a:ext cx="11003527" cy="5103141"/>
          </a:xfrm>
          <a:prstGeom prst="rect">
            <a:avLst/>
          </a:prstGeom>
          <a:solidFill>
            <a:srgbClr val="FFFFFF"/>
          </a:solidFill>
          <a:ln w="28575">
            <a:solidFill>
              <a:srgbClr val="1F4764"/>
            </a:solidFill>
            <a:miter/>
          </a:ln>
        </p:spPr>
        <p:txBody>
          <a:bodyPr lIns="45718" tIns="45718" rIns="45718" bIns="45718" anchor="ctr"/>
          <a:lstStyle/>
          <a:p>
            <a:pPr defTabSz="1300480">
              <a:defRPr sz="2400"/>
            </a:pPr>
            <a:endParaRPr/>
          </a:p>
        </p:txBody>
      </p:sp>
      <p:sp>
        <p:nvSpPr>
          <p:cNvPr id="6"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Title Text</a:t>
            </a:r>
          </a:p>
        </p:txBody>
      </p:sp>
      <p:sp>
        <p:nvSpPr>
          <p:cNvPr id="7"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8478978" y="6232198"/>
            <a:ext cx="258623" cy="248304"/>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33.tif"/><Relationship Id="rId4" Type="http://schemas.openxmlformats.org/officeDocument/2006/relationships/image" Target="../media/image32.tif"/></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hyperlink" Target="https://surveys.ioc-cd.org/"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Rectangle 3"/>
          <p:cNvSpPr txBox="1"/>
          <p:nvPr/>
        </p:nvSpPr>
        <p:spPr>
          <a:xfrm>
            <a:off x="2369635" y="3983410"/>
            <a:ext cx="7858722" cy="1015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5000" b="1">
                <a:solidFill>
                  <a:srgbClr val="FFFFFF"/>
                </a:solidFill>
                <a:latin typeface="Arial"/>
                <a:ea typeface="Arial"/>
                <a:cs typeface="Arial"/>
                <a:sym typeface="Arial"/>
              </a:defRPr>
            </a:lvl1pPr>
          </a:lstStyle>
          <a:p>
            <a:r>
              <a:rPr sz="3000" dirty="0"/>
              <a:t>IOC </a:t>
            </a:r>
            <a:r>
              <a:rPr sz="3000" dirty="0" smtClean="0"/>
              <a:t>Capacity </a:t>
            </a:r>
            <a:r>
              <a:rPr sz="3000" dirty="0"/>
              <a:t>Development </a:t>
            </a:r>
            <a:endParaRPr lang="en-PH" sz="3000" dirty="0" smtClean="0"/>
          </a:p>
          <a:p>
            <a:r>
              <a:rPr sz="3000" dirty="0" smtClean="0"/>
              <a:t>Needs </a:t>
            </a:r>
            <a:r>
              <a:rPr sz="3000" dirty="0"/>
              <a:t>Assessment Survey Outcomes</a:t>
            </a:r>
          </a:p>
        </p:txBody>
      </p:sp>
      <p:sp>
        <p:nvSpPr>
          <p:cNvPr id="320" name="Rectangle 4"/>
          <p:cNvSpPr txBox="1"/>
          <p:nvPr/>
        </p:nvSpPr>
        <p:spPr>
          <a:xfrm>
            <a:off x="4560021" y="5522704"/>
            <a:ext cx="3477949" cy="375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2000" b="1">
                <a:solidFill>
                  <a:srgbClr val="002060"/>
                </a:solidFill>
                <a:latin typeface="Arial"/>
                <a:ea typeface="Arial"/>
                <a:cs typeface="Arial"/>
                <a:sym typeface="Arial"/>
              </a:defRPr>
            </a:lvl1pPr>
          </a:lstStyle>
          <a:p>
            <a:r>
              <a:rPr dirty="0"/>
              <a:t>Johanna </a:t>
            </a:r>
            <a:r>
              <a:rPr dirty="0" err="1"/>
              <a:t>Diwa</a:t>
            </a:r>
            <a:r>
              <a:rPr dirty="0"/>
              <a:t> - 7 June 2021</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TextBox 1"/>
          <p:cNvSpPr txBox="1"/>
          <p:nvPr/>
        </p:nvSpPr>
        <p:spPr>
          <a:xfrm>
            <a:off x="496985" y="201732"/>
            <a:ext cx="2830771" cy="500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rPr lang="en-PH" dirty="0" smtClean="0"/>
              <a:t>On </a:t>
            </a:r>
            <a:r>
              <a:rPr dirty="0" smtClean="0"/>
              <a:t>Ocean </a:t>
            </a:r>
            <a:r>
              <a:rPr dirty="0"/>
              <a:t>Policies</a:t>
            </a:r>
          </a:p>
        </p:txBody>
      </p:sp>
      <p:pic>
        <p:nvPicPr>
          <p:cNvPr id="394" name="Image" descr="Image"/>
          <p:cNvPicPr>
            <a:picLocks noChangeAspect="1"/>
          </p:cNvPicPr>
          <p:nvPr/>
        </p:nvPicPr>
        <p:blipFill>
          <a:blip r:embed="rId3">
            <a:extLst/>
          </a:blip>
          <a:srcRect l="7708" t="20935" r="7708" b="1441"/>
          <a:stretch>
            <a:fillRect/>
          </a:stretch>
        </p:blipFill>
        <p:spPr>
          <a:xfrm>
            <a:off x="565405" y="2540606"/>
            <a:ext cx="3766429" cy="3456504"/>
          </a:xfrm>
          <a:prstGeom prst="rect">
            <a:avLst/>
          </a:prstGeom>
          <a:ln w="12700">
            <a:miter lim="400000"/>
          </a:ln>
        </p:spPr>
      </p:pic>
      <p:pic>
        <p:nvPicPr>
          <p:cNvPr id="395" name="Image" descr="Image"/>
          <p:cNvPicPr>
            <a:picLocks noChangeAspect="1"/>
          </p:cNvPicPr>
          <p:nvPr/>
        </p:nvPicPr>
        <p:blipFill>
          <a:blip r:embed="rId4">
            <a:extLst/>
          </a:blip>
          <a:srcRect l="3602" t="11787" r="950" b="4745"/>
          <a:stretch>
            <a:fillRect/>
          </a:stretch>
        </p:blipFill>
        <p:spPr>
          <a:xfrm>
            <a:off x="6145060" y="766620"/>
            <a:ext cx="4842039" cy="2169787"/>
          </a:xfrm>
          <a:prstGeom prst="rect">
            <a:avLst/>
          </a:prstGeom>
          <a:ln w="12700">
            <a:miter lim="400000"/>
          </a:ln>
        </p:spPr>
      </p:pic>
      <p:pic>
        <p:nvPicPr>
          <p:cNvPr id="396" name="Image" descr="Image"/>
          <p:cNvPicPr>
            <a:picLocks noChangeAspect="1"/>
          </p:cNvPicPr>
          <p:nvPr/>
        </p:nvPicPr>
        <p:blipFill>
          <a:blip r:embed="rId5">
            <a:extLst/>
          </a:blip>
          <a:srcRect l="1493" t="10688" r="5783" b="1429"/>
          <a:stretch>
            <a:fillRect/>
          </a:stretch>
        </p:blipFill>
        <p:spPr>
          <a:xfrm>
            <a:off x="5706058" y="3480885"/>
            <a:ext cx="4841680" cy="2667254"/>
          </a:xfrm>
          <a:prstGeom prst="rect">
            <a:avLst/>
          </a:prstGeom>
          <a:ln w="12700">
            <a:miter lim="400000"/>
          </a:ln>
        </p:spPr>
      </p:pic>
      <p:sp>
        <p:nvSpPr>
          <p:cNvPr id="397" name="Are there national plans or institutional mechanisms in place to support the development of ocean science capacity in your country?"/>
          <p:cNvSpPr txBox="1"/>
          <p:nvPr/>
        </p:nvSpPr>
        <p:spPr>
          <a:xfrm>
            <a:off x="565362" y="1486507"/>
            <a:ext cx="3766431" cy="12802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457200">
              <a:spcBef>
                <a:spcPts val="1000"/>
              </a:spcBef>
              <a:defRPr sz="2775">
                <a:solidFill>
                  <a:srgbClr val="333333"/>
                </a:solidFill>
                <a:latin typeface="Helvetica Neue Medium"/>
                <a:ea typeface="Helvetica Neue Medium"/>
                <a:cs typeface="Helvetica Neue Medium"/>
                <a:sym typeface="Helvetica Neue Medium"/>
              </a:defRPr>
            </a:pPr>
            <a:r>
              <a:rPr sz="1400" u="sng" dirty="0">
                <a:uFill>
                  <a:solidFill>
                    <a:srgbClr val="333333"/>
                  </a:solidFill>
                </a:uFill>
              </a:rPr>
              <a:t>Are there </a:t>
            </a:r>
            <a:r>
              <a:rPr sz="1400" b="1" u="sng" dirty="0">
                <a:uFill>
                  <a:solidFill>
                    <a:srgbClr val="333333"/>
                  </a:solidFill>
                </a:uFill>
                <a:latin typeface="Helvetica Neue"/>
                <a:ea typeface="Helvetica Neue"/>
                <a:cs typeface="Helvetica Neue"/>
                <a:sym typeface="Helvetica Neue"/>
              </a:rPr>
              <a:t>national plans or institutional mechanisms </a:t>
            </a:r>
            <a:r>
              <a:rPr sz="1400" u="sng" dirty="0">
                <a:uFill>
                  <a:solidFill>
                    <a:srgbClr val="333333"/>
                  </a:solidFill>
                </a:uFill>
              </a:rPr>
              <a:t>in place to support the development of ocean science capacity in your country?</a:t>
            </a:r>
          </a:p>
        </p:txBody>
      </p:sp>
      <p:sp>
        <p:nvSpPr>
          <p:cNvPr id="398" name="Are the following non-governmental stakeholders involved in decision- making processes to come up with action plans to implement their ocean policies?"/>
          <p:cNvSpPr txBox="1"/>
          <p:nvPr/>
        </p:nvSpPr>
        <p:spPr>
          <a:xfrm>
            <a:off x="5778595" y="58840"/>
            <a:ext cx="4696523" cy="1064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457200">
              <a:spcBef>
                <a:spcPts val="1000"/>
              </a:spcBef>
              <a:defRPr sz="2775">
                <a:solidFill>
                  <a:srgbClr val="333333"/>
                </a:solidFill>
                <a:latin typeface="Helvetica Neue Medium"/>
                <a:ea typeface="Helvetica Neue Medium"/>
                <a:cs typeface="Helvetica Neue Medium"/>
                <a:sym typeface="Helvetica Neue Medium"/>
              </a:defRPr>
            </a:pPr>
            <a:r>
              <a:rPr sz="1400" u="sng" dirty="0">
                <a:uFill>
                  <a:solidFill>
                    <a:srgbClr val="333333"/>
                  </a:solidFill>
                </a:uFill>
              </a:rPr>
              <a:t>Are the following </a:t>
            </a:r>
            <a:r>
              <a:rPr sz="1400" b="1" u="sng" dirty="0">
                <a:uFill>
                  <a:solidFill>
                    <a:srgbClr val="333333"/>
                  </a:solidFill>
                </a:uFill>
                <a:latin typeface="Helvetica Neue"/>
                <a:ea typeface="Helvetica Neue"/>
                <a:cs typeface="Helvetica Neue"/>
                <a:sym typeface="Helvetica Neue"/>
              </a:rPr>
              <a:t>non-governmental stakeholders involved in decision- making processes</a:t>
            </a:r>
            <a:r>
              <a:rPr sz="1400" u="sng" dirty="0">
                <a:uFill>
                  <a:solidFill>
                    <a:srgbClr val="333333"/>
                  </a:solidFill>
                </a:uFill>
              </a:rPr>
              <a:t> to come up with action plans to implement their ocean policies?</a:t>
            </a:r>
          </a:p>
        </p:txBody>
      </p:sp>
      <p:sp>
        <p:nvSpPr>
          <p:cNvPr id="399" name="At national level, what are the most frequent obstacles to implementing ocean related policy?"/>
          <p:cNvSpPr txBox="1"/>
          <p:nvPr/>
        </p:nvSpPr>
        <p:spPr>
          <a:xfrm>
            <a:off x="5480563" y="2856479"/>
            <a:ext cx="5019070" cy="848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457200">
              <a:spcBef>
                <a:spcPts val="1000"/>
              </a:spcBef>
              <a:defRPr sz="2775">
                <a:solidFill>
                  <a:srgbClr val="333333"/>
                </a:solidFill>
                <a:latin typeface="Helvetica Neue Medium"/>
                <a:ea typeface="Helvetica Neue Medium"/>
                <a:cs typeface="Helvetica Neue Medium"/>
                <a:sym typeface="Helvetica Neue Medium"/>
              </a:defRPr>
            </a:pPr>
            <a:r>
              <a:rPr sz="1400" u="sng">
                <a:uFill>
                  <a:solidFill>
                    <a:srgbClr val="333333"/>
                  </a:solidFill>
                </a:uFill>
              </a:rPr>
              <a:t>At national level, what are the </a:t>
            </a:r>
            <a:r>
              <a:rPr sz="1400" b="1" u="sng">
                <a:uFill>
                  <a:solidFill>
                    <a:srgbClr val="333333"/>
                  </a:solidFill>
                </a:uFill>
                <a:latin typeface="Helvetica Neue"/>
                <a:ea typeface="Helvetica Neue"/>
                <a:cs typeface="Helvetica Neue"/>
                <a:sym typeface="Helvetica Neue"/>
              </a:rPr>
              <a:t>most frequent obstacles to implementing ocean related policy</a:t>
            </a:r>
            <a:r>
              <a:rPr sz="1400" u="sng">
                <a:uFill>
                  <a:solidFill>
                    <a:srgbClr val="333333"/>
                  </a:solidFill>
                </a:uFill>
              </a:rPr>
              <a:t>?</a:t>
            </a:r>
          </a:p>
        </p:txBody>
      </p:sp>
      <p:sp>
        <p:nvSpPr>
          <p:cNvPr id="400" name="TOP CD NEEDS…"/>
          <p:cNvSpPr txBox="1"/>
          <p:nvPr/>
        </p:nvSpPr>
        <p:spPr>
          <a:xfrm>
            <a:off x="5119756" y="3331423"/>
            <a:ext cx="2623686" cy="10372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b="1">
                <a:latin typeface="Arial"/>
                <a:ea typeface="Arial"/>
                <a:cs typeface="Arial"/>
                <a:sym typeface="Arial"/>
              </a:defRPr>
            </a:pPr>
            <a:endParaRPr/>
          </a:p>
          <a:p>
            <a:pPr>
              <a:defRPr sz="1600">
                <a:solidFill>
                  <a:schemeClr val="accent6">
                    <a:lumOff val="-9568"/>
                  </a:schemeClr>
                </a:solidFill>
                <a:latin typeface="Arial"/>
                <a:ea typeface="Arial"/>
                <a:cs typeface="Arial"/>
                <a:sym typeface="Arial"/>
              </a:defRPr>
            </a:pPr>
            <a:r>
              <a:t>Limited financial resources</a:t>
            </a:r>
          </a:p>
          <a:p>
            <a:pPr>
              <a:defRPr sz="1600">
                <a:latin typeface="Arial"/>
                <a:ea typeface="Arial"/>
                <a:cs typeface="Arial"/>
                <a:sym typeface="Arial"/>
              </a:defRPr>
            </a:pPr>
            <a:endParaRPr/>
          </a:p>
        </p:txBody>
      </p:sp>
      <p:sp>
        <p:nvSpPr>
          <p:cNvPr id="401" name="Oval 3"/>
          <p:cNvSpPr/>
          <p:nvPr/>
        </p:nvSpPr>
        <p:spPr>
          <a:xfrm>
            <a:off x="6096263" y="1063763"/>
            <a:ext cx="1605965" cy="202549"/>
          </a:xfrm>
          <a:prstGeom prst="ellipse">
            <a:avLst/>
          </a:prstGeom>
          <a:ln w="12700">
            <a:solidFill>
              <a:schemeClr val="accent1"/>
            </a:solidFill>
            <a:miter/>
          </a:ln>
        </p:spPr>
        <p:txBody>
          <a:bodyPr lIns="45718" tIns="45718" rIns="45718" bIns="45718" anchor="ctr"/>
          <a:lstStyle/>
          <a:p>
            <a:endParaRPr/>
          </a:p>
        </p:txBody>
      </p:sp>
      <p:sp>
        <p:nvSpPr>
          <p:cNvPr id="402" name="Oval 3"/>
          <p:cNvSpPr/>
          <p:nvPr/>
        </p:nvSpPr>
        <p:spPr>
          <a:xfrm>
            <a:off x="6096263" y="2200768"/>
            <a:ext cx="1605965" cy="202549"/>
          </a:xfrm>
          <a:prstGeom prst="ellipse">
            <a:avLst/>
          </a:prstGeom>
          <a:ln w="12700">
            <a:solidFill>
              <a:schemeClr val="accent1"/>
            </a:solidFill>
            <a:miter/>
          </a:ln>
        </p:spPr>
        <p:txBody>
          <a:bodyPr lIns="45718" tIns="45718" rIns="45718" bIns="45718" anchor="ctr"/>
          <a:lstStyle/>
          <a:p>
            <a:endParaRPr/>
          </a:p>
        </p:txBody>
      </p:sp>
      <p:sp>
        <p:nvSpPr>
          <p:cNvPr id="403" name="Oval 3"/>
          <p:cNvSpPr/>
          <p:nvPr/>
        </p:nvSpPr>
        <p:spPr>
          <a:xfrm>
            <a:off x="5985324" y="2427669"/>
            <a:ext cx="1605965" cy="202549"/>
          </a:xfrm>
          <a:prstGeom prst="ellipse">
            <a:avLst/>
          </a:prstGeom>
          <a:ln w="12700">
            <a:solidFill>
              <a:schemeClr val="accent1"/>
            </a:solidFill>
            <a:miter/>
          </a:ln>
        </p:spPr>
        <p:txBody>
          <a:bodyPr lIns="45718" tIns="45718" rIns="45718" bIns="45718" anchor="ctr"/>
          <a:lstStyle/>
          <a:p>
            <a:endParaRPr/>
          </a:p>
        </p:txBody>
      </p:sp>
      <p:sp>
        <p:nvSpPr>
          <p:cNvPr id="404" name="TOP CD NEEDS…"/>
          <p:cNvSpPr txBox="1"/>
          <p:nvPr/>
        </p:nvSpPr>
        <p:spPr>
          <a:xfrm>
            <a:off x="5099585" y="3541525"/>
            <a:ext cx="3903185" cy="172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b="1">
                <a:latin typeface="Arial"/>
                <a:ea typeface="Arial"/>
                <a:cs typeface="Arial"/>
                <a:sym typeface="Arial"/>
              </a:defRPr>
            </a:pPr>
            <a:endParaRPr/>
          </a:p>
          <a:p>
            <a:pPr>
              <a:defRPr sz="1600">
                <a:solidFill>
                  <a:schemeClr val="accent6">
                    <a:lumOff val="-9568"/>
                  </a:schemeClr>
                </a:solidFill>
                <a:latin typeface="Arial"/>
                <a:ea typeface="Arial"/>
                <a:cs typeface="Arial"/>
                <a:sym typeface="Arial"/>
              </a:defRPr>
            </a:pPr>
            <a:r>
              <a:t>Lack of technical capacities</a:t>
            </a:r>
          </a:p>
          <a:p>
            <a:pPr>
              <a:defRPr sz="1600">
                <a:solidFill>
                  <a:schemeClr val="accent6">
                    <a:lumOff val="-9568"/>
                  </a:schemeClr>
                </a:solidFill>
                <a:latin typeface="Arial"/>
                <a:ea typeface="Arial"/>
                <a:cs typeface="Arial"/>
                <a:sym typeface="Arial"/>
              </a:defRPr>
            </a:pPr>
            <a:r>
              <a:t>Lack of access to data and information</a:t>
            </a:r>
          </a:p>
          <a:p>
            <a:pPr>
              <a:defRPr sz="1600">
                <a:latin typeface="Arial"/>
                <a:ea typeface="Arial"/>
                <a:cs typeface="Arial"/>
                <a:sym typeface="Arial"/>
              </a:defRPr>
            </a:pPr>
            <a:endParaRPr/>
          </a:p>
          <a:p>
            <a:pPr>
              <a:defRPr sz="1600">
                <a:solidFill>
                  <a:schemeClr val="accent6">
                    <a:lumOff val="-9568"/>
                  </a:schemeClr>
                </a:solidFill>
                <a:latin typeface="Arial"/>
                <a:ea typeface="Arial"/>
                <a:cs typeface="Arial"/>
                <a:sym typeface="Arial"/>
              </a:defRPr>
            </a:pPr>
            <a:endParaRPr/>
          </a:p>
          <a:p>
            <a:pPr>
              <a:defRPr sz="1600">
                <a:latin typeface="Arial"/>
                <a:ea typeface="Arial"/>
                <a:cs typeface="Arial"/>
                <a:sym typeface="Arial"/>
              </a:defRPr>
            </a:pPr>
            <a:endParaRP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TextBox 1"/>
          <p:cNvSpPr txBox="1"/>
          <p:nvPr/>
        </p:nvSpPr>
        <p:spPr>
          <a:xfrm>
            <a:off x="113743" y="191646"/>
            <a:ext cx="5427632" cy="475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t>Regional analysis: Critical CD needs</a:t>
            </a:r>
          </a:p>
        </p:txBody>
      </p:sp>
      <p:pic>
        <p:nvPicPr>
          <p:cNvPr id="409" name="Picture 6" descr="Picture 6"/>
          <p:cNvPicPr>
            <a:picLocks noChangeAspect="1"/>
          </p:cNvPicPr>
          <p:nvPr/>
        </p:nvPicPr>
        <p:blipFill>
          <a:blip r:embed="rId3">
            <a:extLst/>
          </a:blip>
          <a:stretch>
            <a:fillRect/>
          </a:stretch>
        </p:blipFill>
        <p:spPr>
          <a:xfrm>
            <a:off x="0" y="1321005"/>
            <a:ext cx="12012808" cy="4600908"/>
          </a:xfrm>
          <a:prstGeom prst="rect">
            <a:avLst/>
          </a:prstGeom>
          <a:ln w="12700">
            <a:miter lim="400000"/>
          </a:ln>
        </p:spPr>
      </p:pic>
      <p:sp>
        <p:nvSpPr>
          <p:cNvPr id="410" name="Rectangle"/>
          <p:cNvSpPr/>
          <p:nvPr/>
        </p:nvSpPr>
        <p:spPr>
          <a:xfrm>
            <a:off x="-138942" y="5301906"/>
            <a:ext cx="12141203" cy="205104"/>
          </a:xfrm>
          <a:prstGeom prst="rect">
            <a:avLst/>
          </a:prstGeom>
          <a:ln w="50800">
            <a:solidFill>
              <a:schemeClr val="accent4"/>
            </a:solidFill>
            <a:miter lim="400000"/>
          </a:ln>
        </p:spPr>
        <p:txBody>
          <a:bodyPr lIns="45718" tIns="45718" rIns="45718" bIns="45718" anchor="ctr"/>
          <a:lstStyle/>
          <a:p>
            <a:endParaRPr/>
          </a:p>
        </p:txBody>
      </p:sp>
      <p:sp>
        <p:nvSpPr>
          <p:cNvPr id="411" name="Line"/>
          <p:cNvSpPr/>
          <p:nvPr/>
        </p:nvSpPr>
        <p:spPr>
          <a:xfrm>
            <a:off x="1235476" y="1144116"/>
            <a:ext cx="1484936" cy="1484936"/>
          </a:xfrm>
          <a:prstGeom prst="line">
            <a:avLst/>
          </a:prstGeom>
          <a:ln w="12700">
            <a:solidFill>
              <a:schemeClr val="accent2"/>
            </a:solidFill>
            <a:miter/>
          </a:ln>
        </p:spPr>
        <p:txBody>
          <a:bodyPr lIns="45718" tIns="45718" rIns="45718" bIns="45718"/>
          <a:lstStyle/>
          <a:p>
            <a:endParaRPr/>
          </a:p>
        </p:txBody>
      </p:sp>
      <p:sp>
        <p:nvSpPr>
          <p:cNvPr id="412" name="Line"/>
          <p:cNvSpPr/>
          <p:nvPr/>
        </p:nvSpPr>
        <p:spPr>
          <a:xfrm flipH="1">
            <a:off x="3250323" y="545906"/>
            <a:ext cx="4220157" cy="3198933"/>
          </a:xfrm>
          <a:prstGeom prst="line">
            <a:avLst/>
          </a:prstGeom>
          <a:ln w="12700">
            <a:solidFill>
              <a:schemeClr val="accent2"/>
            </a:solidFill>
            <a:miter/>
          </a:ln>
        </p:spPr>
        <p:txBody>
          <a:bodyPr lIns="45718" tIns="45718" rIns="45718" bIns="45718"/>
          <a:lstStyle/>
          <a:p>
            <a:endParaRPr/>
          </a:p>
        </p:txBody>
      </p:sp>
      <p:sp>
        <p:nvSpPr>
          <p:cNvPr id="413" name="Access to high power computing"/>
          <p:cNvSpPr txBox="1"/>
          <p:nvPr/>
        </p:nvSpPr>
        <p:spPr>
          <a:xfrm>
            <a:off x="6226643" y="104583"/>
            <a:ext cx="3395175" cy="350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1300480">
              <a:defRPr>
                <a:solidFill>
                  <a:schemeClr val="accent5">
                    <a:satOff val="-3547"/>
                    <a:lumOff val="-10352"/>
                  </a:schemeClr>
                </a:solidFill>
                <a:latin typeface="Arial"/>
                <a:ea typeface="Arial"/>
                <a:cs typeface="Arial"/>
                <a:sym typeface="Arial"/>
              </a:defRPr>
            </a:lvl1pPr>
          </a:lstStyle>
          <a:p>
            <a:r>
              <a:t>Access to high power computing</a:t>
            </a:r>
          </a:p>
        </p:txBody>
      </p:sp>
      <p:sp>
        <p:nvSpPr>
          <p:cNvPr id="414" name="Ocean science sampling equipment and instrumentation"/>
          <p:cNvSpPr txBox="1"/>
          <p:nvPr/>
        </p:nvSpPr>
        <p:spPr>
          <a:xfrm>
            <a:off x="-15925" y="1004617"/>
            <a:ext cx="5797038" cy="350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1300480">
              <a:defRPr>
                <a:solidFill>
                  <a:schemeClr val="accent5">
                    <a:satOff val="-3547"/>
                    <a:lumOff val="-10352"/>
                  </a:schemeClr>
                </a:solidFill>
                <a:latin typeface="Arial"/>
                <a:ea typeface="Arial"/>
                <a:cs typeface="Arial"/>
                <a:sym typeface="Arial"/>
              </a:defRPr>
            </a:lvl1pPr>
          </a:lstStyle>
          <a:p>
            <a:r>
              <a:t>Ocean science sampling equipment and instrumentation</a:t>
            </a:r>
          </a:p>
        </p:txBody>
      </p:sp>
      <p:sp>
        <p:nvSpPr>
          <p:cNvPr id="415" name="Funding and investment"/>
          <p:cNvSpPr txBox="1"/>
          <p:nvPr/>
        </p:nvSpPr>
        <p:spPr>
          <a:xfrm>
            <a:off x="9154012" y="6226322"/>
            <a:ext cx="2888832" cy="350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1300480">
              <a:defRPr b="1">
                <a:latin typeface="Arial"/>
                <a:ea typeface="Arial"/>
                <a:cs typeface="Arial"/>
                <a:sym typeface="Arial"/>
              </a:defRPr>
            </a:lvl1pPr>
          </a:lstStyle>
          <a:p>
            <a:r>
              <a:t>Funding and investment</a:t>
            </a:r>
          </a:p>
        </p:txBody>
      </p:sp>
      <p:sp>
        <p:nvSpPr>
          <p:cNvPr id="416" name="Line"/>
          <p:cNvSpPr/>
          <p:nvPr/>
        </p:nvSpPr>
        <p:spPr>
          <a:xfrm>
            <a:off x="9704359" y="5579699"/>
            <a:ext cx="382947" cy="731607"/>
          </a:xfrm>
          <a:prstGeom prst="line">
            <a:avLst/>
          </a:prstGeom>
          <a:ln w="38100">
            <a:solidFill>
              <a:schemeClr val="accent2"/>
            </a:solidFill>
            <a:custDash>
              <a:ds d="200000" sp="200000"/>
            </a:custDash>
            <a:miter lim="400000"/>
            <a:headEnd type="oval"/>
            <a:tailEnd type="oval"/>
          </a:ln>
        </p:spPr>
        <p:txBody>
          <a:bodyPr lIns="45718" tIns="45718" rIns="45718" bIns="45718"/>
          <a:lstStyle/>
          <a:p>
            <a:endParaRPr/>
          </a:p>
        </p:txBody>
      </p:sp>
      <p:sp>
        <p:nvSpPr>
          <p:cNvPr id="417" name="Oval"/>
          <p:cNvSpPr/>
          <p:nvPr/>
        </p:nvSpPr>
        <p:spPr>
          <a:xfrm>
            <a:off x="7524150" y="4257334"/>
            <a:ext cx="399875" cy="299861"/>
          </a:xfrm>
          <a:prstGeom prst="ellipse">
            <a:avLst/>
          </a:prstGeom>
          <a:ln w="50800">
            <a:solidFill>
              <a:schemeClr val="accent1"/>
            </a:solidFill>
            <a:miter lim="400000"/>
          </a:ln>
        </p:spPr>
        <p:txBody>
          <a:bodyPr lIns="45718" tIns="45718" rIns="45718" bIns="45718" anchor="ctr"/>
          <a:lstStyle/>
          <a:p>
            <a:endParaRPr/>
          </a:p>
        </p:txBody>
      </p:sp>
      <p:sp>
        <p:nvSpPr>
          <p:cNvPr id="418" name="Oval"/>
          <p:cNvSpPr/>
          <p:nvPr/>
        </p:nvSpPr>
        <p:spPr>
          <a:xfrm>
            <a:off x="7900723" y="2478382"/>
            <a:ext cx="505617" cy="299862"/>
          </a:xfrm>
          <a:prstGeom prst="ellipse">
            <a:avLst/>
          </a:prstGeom>
          <a:ln w="50800">
            <a:solidFill>
              <a:schemeClr val="accent1"/>
            </a:solidFill>
            <a:miter lim="400000"/>
          </a:ln>
        </p:spPr>
        <p:txBody>
          <a:bodyPr lIns="45718" tIns="45718" rIns="45718" bIns="45718" anchor="ctr"/>
          <a:lstStyle/>
          <a:p>
            <a:endParaRPr/>
          </a:p>
        </p:txBody>
      </p:sp>
      <p:sp>
        <p:nvSpPr>
          <p:cNvPr id="419" name="Oval"/>
          <p:cNvSpPr/>
          <p:nvPr/>
        </p:nvSpPr>
        <p:spPr>
          <a:xfrm>
            <a:off x="8338377" y="4257333"/>
            <a:ext cx="410201" cy="299863"/>
          </a:xfrm>
          <a:prstGeom prst="ellipse">
            <a:avLst/>
          </a:prstGeom>
          <a:ln w="50800">
            <a:solidFill>
              <a:schemeClr val="accent1"/>
            </a:solidFill>
            <a:miter lim="400000"/>
          </a:ln>
        </p:spPr>
        <p:txBody>
          <a:bodyPr lIns="45718" tIns="45718" rIns="45718" bIns="45718" anchor="ctr"/>
          <a:lstStyle/>
          <a:p>
            <a:endParaRPr/>
          </a:p>
        </p:txBody>
      </p:sp>
      <p:sp>
        <p:nvSpPr>
          <p:cNvPr id="420" name="Oval"/>
          <p:cNvSpPr/>
          <p:nvPr/>
        </p:nvSpPr>
        <p:spPr>
          <a:xfrm>
            <a:off x="8731495" y="4261084"/>
            <a:ext cx="410201" cy="299865"/>
          </a:xfrm>
          <a:prstGeom prst="ellipse">
            <a:avLst/>
          </a:prstGeom>
          <a:ln w="50800">
            <a:solidFill>
              <a:schemeClr val="accent1"/>
            </a:solidFill>
            <a:miter lim="400000"/>
          </a:ln>
        </p:spPr>
        <p:txBody>
          <a:bodyPr lIns="45718" tIns="45718" rIns="45718" bIns="45718" anchor="ctr"/>
          <a:lstStyle/>
          <a:p>
            <a:endParaRPr/>
          </a:p>
        </p:txBody>
      </p:sp>
      <p:sp>
        <p:nvSpPr>
          <p:cNvPr id="421" name="Oval"/>
          <p:cNvSpPr/>
          <p:nvPr/>
        </p:nvSpPr>
        <p:spPr>
          <a:xfrm>
            <a:off x="5492897" y="4853679"/>
            <a:ext cx="399875" cy="299861"/>
          </a:xfrm>
          <a:prstGeom prst="ellipse">
            <a:avLst/>
          </a:prstGeom>
          <a:ln w="50800">
            <a:solidFill>
              <a:schemeClr val="accent1"/>
            </a:solidFill>
            <a:miter lim="400000"/>
          </a:ln>
        </p:spPr>
        <p:txBody>
          <a:bodyPr lIns="45718" tIns="45718" rIns="45718" bIns="45718" anchor="ctr"/>
          <a:lstStyle/>
          <a:p>
            <a:endParaRPr/>
          </a:p>
        </p:txBody>
      </p:sp>
      <p:sp>
        <p:nvSpPr>
          <p:cNvPr id="422" name="Oval"/>
          <p:cNvSpPr/>
          <p:nvPr/>
        </p:nvSpPr>
        <p:spPr>
          <a:xfrm>
            <a:off x="9967878" y="2270172"/>
            <a:ext cx="410201" cy="299865"/>
          </a:xfrm>
          <a:prstGeom prst="ellipse">
            <a:avLst/>
          </a:prstGeom>
          <a:ln w="50800">
            <a:solidFill>
              <a:schemeClr val="accent1"/>
            </a:solidFill>
            <a:miter lim="400000"/>
          </a:ln>
        </p:spPr>
        <p:txBody>
          <a:bodyPr lIns="45718" tIns="45718" rIns="45718" bIns="45718" anchor="ctr"/>
          <a:lstStyle/>
          <a:p>
            <a:endParaRPr/>
          </a:p>
        </p:txBody>
      </p:sp>
      <p:sp>
        <p:nvSpPr>
          <p:cNvPr id="423" name="Oval"/>
          <p:cNvSpPr/>
          <p:nvPr/>
        </p:nvSpPr>
        <p:spPr>
          <a:xfrm>
            <a:off x="10800849" y="2270172"/>
            <a:ext cx="410201" cy="299865"/>
          </a:xfrm>
          <a:prstGeom prst="ellipse">
            <a:avLst/>
          </a:prstGeom>
          <a:ln w="50800">
            <a:solidFill>
              <a:schemeClr val="accent1"/>
            </a:solidFill>
            <a:miter lim="400000"/>
          </a:ln>
        </p:spPr>
        <p:txBody>
          <a:bodyPr lIns="45718" tIns="45718" rIns="45718" bIns="45718" anchor="ctr"/>
          <a:lstStyle/>
          <a:p>
            <a:endParaRPr/>
          </a:p>
        </p:txBody>
      </p:sp>
      <p:sp>
        <p:nvSpPr>
          <p:cNvPr id="424" name="Oval"/>
          <p:cNvSpPr/>
          <p:nvPr/>
        </p:nvSpPr>
        <p:spPr>
          <a:xfrm>
            <a:off x="10393328" y="2270172"/>
            <a:ext cx="410201" cy="299865"/>
          </a:xfrm>
          <a:prstGeom prst="ellipse">
            <a:avLst/>
          </a:prstGeom>
          <a:ln w="50800">
            <a:solidFill>
              <a:schemeClr val="accent1"/>
            </a:solidFill>
            <a:miter lim="400000"/>
          </a:ln>
        </p:spPr>
        <p:txBody>
          <a:bodyPr lIns="45718" tIns="45718" rIns="45718" bIns="45718" anchor="ctr"/>
          <a:lstStyle/>
          <a:p>
            <a:endParaRPr/>
          </a:p>
        </p:txBody>
      </p:sp>
      <p:sp>
        <p:nvSpPr>
          <p:cNvPr id="425" name="Oval"/>
          <p:cNvSpPr/>
          <p:nvPr/>
        </p:nvSpPr>
        <p:spPr>
          <a:xfrm>
            <a:off x="11595306" y="2270172"/>
            <a:ext cx="410201" cy="299865"/>
          </a:xfrm>
          <a:prstGeom prst="ellipse">
            <a:avLst/>
          </a:prstGeom>
          <a:ln w="50800">
            <a:solidFill>
              <a:schemeClr val="accent1"/>
            </a:solidFill>
            <a:miter lim="400000"/>
          </a:ln>
        </p:spPr>
        <p:txBody>
          <a:bodyPr lIns="45718" tIns="45718" rIns="45718" bIns="45718" anchor="ctr"/>
          <a:lstStyle/>
          <a:p>
            <a:endParaRPr/>
          </a:p>
        </p:txBody>
      </p:sp>
      <p:sp>
        <p:nvSpPr>
          <p:cNvPr id="426" name="Line"/>
          <p:cNvSpPr/>
          <p:nvPr/>
        </p:nvSpPr>
        <p:spPr>
          <a:xfrm flipH="1">
            <a:off x="5597163" y="541890"/>
            <a:ext cx="1879738" cy="3206966"/>
          </a:xfrm>
          <a:prstGeom prst="line">
            <a:avLst/>
          </a:prstGeom>
          <a:ln w="12700">
            <a:solidFill>
              <a:schemeClr val="accent2"/>
            </a:solidFill>
            <a:miter/>
          </a:ln>
        </p:spPr>
        <p:txBody>
          <a:bodyPr lIns="45718" tIns="45718" rIns="45718" bIns="45718"/>
          <a:lstStyle/>
          <a:p>
            <a:endParaRPr/>
          </a:p>
        </p:txBody>
      </p:sp>
      <p:sp>
        <p:nvSpPr>
          <p:cNvPr id="427" name="Line"/>
          <p:cNvSpPr/>
          <p:nvPr/>
        </p:nvSpPr>
        <p:spPr>
          <a:xfrm>
            <a:off x="7476900" y="541890"/>
            <a:ext cx="682863" cy="3206966"/>
          </a:xfrm>
          <a:prstGeom prst="line">
            <a:avLst/>
          </a:prstGeom>
          <a:ln w="12700">
            <a:solidFill>
              <a:schemeClr val="accent2"/>
            </a:solidFill>
            <a:miter/>
          </a:ln>
        </p:spPr>
        <p:txBody>
          <a:bodyPr lIns="45718" tIns="45718" rIns="45718" bIns="45718"/>
          <a:lstStyle/>
          <a:p>
            <a:endParaRPr/>
          </a:p>
        </p:txBody>
      </p:sp>
      <p:sp>
        <p:nvSpPr>
          <p:cNvPr id="428" name="Line"/>
          <p:cNvSpPr/>
          <p:nvPr/>
        </p:nvSpPr>
        <p:spPr>
          <a:xfrm>
            <a:off x="7476900" y="541890"/>
            <a:ext cx="2960390" cy="3206966"/>
          </a:xfrm>
          <a:prstGeom prst="line">
            <a:avLst/>
          </a:prstGeom>
          <a:ln w="12700">
            <a:solidFill>
              <a:schemeClr val="accent2"/>
            </a:solidFill>
            <a:miter/>
          </a:ln>
        </p:spPr>
        <p:txBody>
          <a:bodyPr lIns="45718" tIns="45718" rIns="45718" bIns="45718"/>
          <a:lstStyle/>
          <a:p>
            <a:endParaRPr/>
          </a:p>
        </p:txBody>
      </p:sp>
      <p:sp>
        <p:nvSpPr>
          <p:cNvPr id="429" name="Oval"/>
          <p:cNvSpPr/>
          <p:nvPr/>
        </p:nvSpPr>
        <p:spPr>
          <a:xfrm>
            <a:off x="3025417" y="3684508"/>
            <a:ext cx="505617" cy="299862"/>
          </a:xfrm>
          <a:prstGeom prst="ellipse">
            <a:avLst/>
          </a:prstGeom>
          <a:ln w="50800">
            <a:solidFill>
              <a:schemeClr val="accent1"/>
            </a:solidFill>
            <a:miter lim="400000"/>
          </a:ln>
        </p:spPr>
        <p:txBody>
          <a:bodyPr lIns="45718" tIns="45718" rIns="45718" bIns="45718" anchor="ctr"/>
          <a:lstStyle/>
          <a:p>
            <a:endParaRPr/>
          </a:p>
        </p:txBody>
      </p:sp>
      <p:sp>
        <p:nvSpPr>
          <p:cNvPr id="430" name="Oval"/>
          <p:cNvSpPr/>
          <p:nvPr/>
        </p:nvSpPr>
        <p:spPr>
          <a:xfrm>
            <a:off x="2642487" y="2513061"/>
            <a:ext cx="452858" cy="205104"/>
          </a:xfrm>
          <a:prstGeom prst="ellipse">
            <a:avLst/>
          </a:prstGeom>
          <a:ln w="50800">
            <a:solidFill>
              <a:schemeClr val="accent1"/>
            </a:solidFill>
            <a:miter lim="400000"/>
          </a:ln>
        </p:spPr>
        <p:txBody>
          <a:bodyPr lIns="45718" tIns="45718" rIns="45718" bIns="45718" anchor="ctr"/>
          <a:lstStyle/>
          <a:p>
            <a:endParaRPr/>
          </a:p>
        </p:txBody>
      </p:sp>
      <p:sp>
        <p:nvSpPr>
          <p:cNvPr id="431" name="Line"/>
          <p:cNvSpPr/>
          <p:nvPr/>
        </p:nvSpPr>
        <p:spPr>
          <a:xfrm>
            <a:off x="9523677" y="920127"/>
            <a:ext cx="491530" cy="1534009"/>
          </a:xfrm>
          <a:prstGeom prst="line">
            <a:avLst/>
          </a:prstGeom>
          <a:ln w="12700">
            <a:solidFill>
              <a:schemeClr val="accent2"/>
            </a:solidFill>
            <a:miter/>
          </a:ln>
        </p:spPr>
        <p:txBody>
          <a:bodyPr lIns="45718" tIns="45718" rIns="45718" bIns="45718"/>
          <a:lstStyle/>
          <a:p>
            <a:endParaRPr/>
          </a:p>
        </p:txBody>
      </p:sp>
      <p:sp>
        <p:nvSpPr>
          <p:cNvPr id="432" name="Line"/>
          <p:cNvSpPr/>
          <p:nvPr/>
        </p:nvSpPr>
        <p:spPr>
          <a:xfrm>
            <a:off x="5600611" y="1144116"/>
            <a:ext cx="2426129" cy="1516515"/>
          </a:xfrm>
          <a:prstGeom prst="line">
            <a:avLst/>
          </a:prstGeom>
          <a:ln w="12700">
            <a:solidFill>
              <a:schemeClr val="accent2"/>
            </a:solidFill>
            <a:miter/>
          </a:ln>
        </p:spPr>
        <p:txBody>
          <a:bodyPr lIns="45718" tIns="45718" rIns="45718" bIns="45718"/>
          <a:lstStyle/>
          <a:p>
            <a:endParaRPr/>
          </a:p>
        </p:txBody>
      </p:sp>
      <p:sp>
        <p:nvSpPr>
          <p:cNvPr id="433" name="Access to high power computing"/>
          <p:cNvSpPr txBox="1"/>
          <p:nvPr/>
        </p:nvSpPr>
        <p:spPr>
          <a:xfrm>
            <a:off x="6966440" y="674032"/>
            <a:ext cx="3154074" cy="350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1300480">
              <a:defRPr>
                <a:solidFill>
                  <a:schemeClr val="accent5">
                    <a:satOff val="-3547"/>
                    <a:lumOff val="-10352"/>
                  </a:schemeClr>
                </a:solidFill>
                <a:latin typeface="Arial"/>
                <a:ea typeface="Arial"/>
                <a:cs typeface="Arial"/>
                <a:sym typeface="Arial"/>
              </a:defRPr>
            </a:lvl1pPr>
          </a:lstStyle>
          <a:p>
            <a:r>
              <a:t>Ocean observation equipment</a:t>
            </a:r>
          </a:p>
        </p:txBody>
      </p:sp>
      <p:sp>
        <p:nvSpPr>
          <p:cNvPr id="434" name="Rectangle"/>
          <p:cNvSpPr/>
          <p:nvPr/>
        </p:nvSpPr>
        <p:spPr>
          <a:xfrm>
            <a:off x="9942460" y="2319925"/>
            <a:ext cx="2126979" cy="200358"/>
          </a:xfrm>
          <a:prstGeom prst="rect">
            <a:avLst/>
          </a:prstGeom>
          <a:ln w="50800">
            <a:solidFill>
              <a:schemeClr val="accent4"/>
            </a:solidFill>
            <a:miter lim="400000"/>
          </a:ln>
        </p:spPr>
        <p:txBody>
          <a:bodyPr lIns="45718" tIns="45718" rIns="45718" bIns="45718" anchor="ctr"/>
          <a:lstStyle/>
          <a:p>
            <a:endParaRPr/>
          </a:p>
        </p:txBody>
      </p:sp>
      <p:sp>
        <p:nvSpPr>
          <p:cNvPr id="435" name="Rectangle"/>
          <p:cNvSpPr/>
          <p:nvPr/>
        </p:nvSpPr>
        <p:spPr>
          <a:xfrm>
            <a:off x="7479988" y="4330231"/>
            <a:ext cx="2126979" cy="175124"/>
          </a:xfrm>
          <a:prstGeom prst="rect">
            <a:avLst/>
          </a:prstGeom>
          <a:ln w="50800">
            <a:solidFill>
              <a:schemeClr val="accent4"/>
            </a:solidFill>
            <a:miter lim="400000"/>
          </a:ln>
        </p:spPr>
        <p:txBody>
          <a:bodyPr lIns="45718" tIns="45718" rIns="45718" bIns="45718" anchor="ctr"/>
          <a:lstStyle/>
          <a:p>
            <a:endParaRPr/>
          </a:p>
        </p:txBody>
      </p:sp>
      <p:sp>
        <p:nvSpPr>
          <p:cNvPr id="436" name="Access to high power computing"/>
          <p:cNvSpPr txBox="1"/>
          <p:nvPr/>
        </p:nvSpPr>
        <p:spPr>
          <a:xfrm>
            <a:off x="173829" y="6278162"/>
            <a:ext cx="8792167" cy="350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1300480">
              <a:defRPr b="1">
                <a:latin typeface="Arial"/>
                <a:ea typeface="Arial"/>
                <a:cs typeface="Arial"/>
                <a:sym typeface="Arial"/>
              </a:defRPr>
            </a:lvl1pPr>
          </a:lstStyle>
          <a:p>
            <a:r>
              <a:t>strengthened international partnerships and regional networks for collaboration</a:t>
            </a:r>
          </a:p>
        </p:txBody>
      </p:sp>
      <p:sp>
        <p:nvSpPr>
          <p:cNvPr id="437" name="Line"/>
          <p:cNvSpPr/>
          <p:nvPr/>
        </p:nvSpPr>
        <p:spPr>
          <a:xfrm flipH="1">
            <a:off x="8052326" y="4579366"/>
            <a:ext cx="1503829" cy="1650185"/>
          </a:xfrm>
          <a:prstGeom prst="line">
            <a:avLst/>
          </a:prstGeom>
          <a:ln w="38100">
            <a:solidFill>
              <a:schemeClr val="accent2"/>
            </a:solidFill>
            <a:custDash>
              <a:ds d="200000" sp="200000"/>
            </a:custDash>
            <a:miter lim="400000"/>
            <a:headEnd type="oval"/>
            <a:tailEnd type="oval"/>
          </a:ln>
        </p:spPr>
        <p:txBody>
          <a:bodyPr lIns="45718" tIns="45718" rIns="45718" bIns="45718"/>
          <a:lstStyle/>
          <a:p>
            <a:endParaRP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TextBox 1"/>
          <p:cNvSpPr txBox="1"/>
          <p:nvPr/>
        </p:nvSpPr>
        <p:spPr>
          <a:xfrm>
            <a:off x="496985" y="201732"/>
            <a:ext cx="5376583" cy="475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t>Regional results: Human Resources</a:t>
            </a:r>
          </a:p>
        </p:txBody>
      </p:sp>
      <p:pic>
        <p:nvPicPr>
          <p:cNvPr id="442" name="Picture 1" descr="Picture 1"/>
          <p:cNvPicPr>
            <a:picLocks noChangeAspect="1"/>
          </p:cNvPicPr>
          <p:nvPr/>
        </p:nvPicPr>
        <p:blipFill>
          <a:blip r:embed="rId2">
            <a:extLst/>
          </a:blip>
          <a:stretch>
            <a:fillRect/>
          </a:stretch>
        </p:blipFill>
        <p:spPr>
          <a:xfrm>
            <a:off x="0" y="1444958"/>
            <a:ext cx="12060688" cy="3832542"/>
          </a:xfrm>
          <a:prstGeom prst="rect">
            <a:avLst/>
          </a:prstGeom>
          <a:ln w="12700">
            <a:miter lim="400000"/>
          </a:ln>
        </p:spPr>
      </p:pic>
      <p:sp>
        <p:nvSpPr>
          <p:cNvPr id="443" name="Oval"/>
          <p:cNvSpPr/>
          <p:nvPr/>
        </p:nvSpPr>
        <p:spPr>
          <a:xfrm>
            <a:off x="2679100" y="3058497"/>
            <a:ext cx="399875" cy="299861"/>
          </a:xfrm>
          <a:prstGeom prst="ellipse">
            <a:avLst/>
          </a:prstGeom>
          <a:ln w="50800">
            <a:solidFill>
              <a:schemeClr val="accent1"/>
            </a:solidFill>
            <a:miter lim="400000"/>
          </a:ln>
        </p:spPr>
        <p:txBody>
          <a:bodyPr lIns="45718" tIns="45718" rIns="45718" bIns="45718" anchor="ctr"/>
          <a:lstStyle/>
          <a:p>
            <a:endParaRPr/>
          </a:p>
        </p:txBody>
      </p:sp>
      <p:sp>
        <p:nvSpPr>
          <p:cNvPr id="444" name="Oval"/>
          <p:cNvSpPr/>
          <p:nvPr/>
        </p:nvSpPr>
        <p:spPr>
          <a:xfrm>
            <a:off x="3062341" y="2998523"/>
            <a:ext cx="399875" cy="299861"/>
          </a:xfrm>
          <a:prstGeom prst="ellipse">
            <a:avLst/>
          </a:prstGeom>
          <a:ln w="50800">
            <a:solidFill>
              <a:schemeClr val="accent1"/>
            </a:solidFill>
            <a:miter lim="400000"/>
          </a:ln>
        </p:spPr>
        <p:txBody>
          <a:bodyPr lIns="45718" tIns="45718" rIns="45718" bIns="45718" anchor="ctr"/>
          <a:lstStyle/>
          <a:p>
            <a:endParaRPr/>
          </a:p>
        </p:txBody>
      </p:sp>
      <p:sp>
        <p:nvSpPr>
          <p:cNvPr id="445" name="Oval"/>
          <p:cNvSpPr/>
          <p:nvPr/>
        </p:nvSpPr>
        <p:spPr>
          <a:xfrm>
            <a:off x="3062341" y="3603102"/>
            <a:ext cx="399875" cy="299861"/>
          </a:xfrm>
          <a:prstGeom prst="ellipse">
            <a:avLst/>
          </a:prstGeom>
          <a:ln w="50800">
            <a:solidFill>
              <a:schemeClr val="accent1"/>
            </a:solidFill>
            <a:miter lim="400000"/>
          </a:ln>
        </p:spPr>
        <p:txBody>
          <a:bodyPr lIns="45718" tIns="45718" rIns="45718" bIns="45718" anchor="ctr"/>
          <a:lstStyle/>
          <a:p>
            <a:endParaRPr/>
          </a:p>
        </p:txBody>
      </p:sp>
      <p:sp>
        <p:nvSpPr>
          <p:cNvPr id="446" name="Oval"/>
          <p:cNvSpPr/>
          <p:nvPr/>
        </p:nvSpPr>
        <p:spPr>
          <a:xfrm>
            <a:off x="5119741" y="3263048"/>
            <a:ext cx="399875" cy="299861"/>
          </a:xfrm>
          <a:prstGeom prst="ellipse">
            <a:avLst/>
          </a:prstGeom>
          <a:ln w="50800">
            <a:solidFill>
              <a:schemeClr val="accent1"/>
            </a:solidFill>
            <a:miter lim="400000"/>
          </a:ln>
        </p:spPr>
        <p:txBody>
          <a:bodyPr lIns="45718" tIns="45718" rIns="45718" bIns="45718" anchor="ctr"/>
          <a:lstStyle/>
          <a:p>
            <a:endParaRPr/>
          </a:p>
        </p:txBody>
      </p:sp>
      <p:sp>
        <p:nvSpPr>
          <p:cNvPr id="448" name="Oval"/>
          <p:cNvSpPr/>
          <p:nvPr/>
        </p:nvSpPr>
        <p:spPr>
          <a:xfrm>
            <a:off x="5529129" y="4400313"/>
            <a:ext cx="399875" cy="299861"/>
          </a:xfrm>
          <a:prstGeom prst="ellipse">
            <a:avLst/>
          </a:prstGeom>
          <a:ln w="50800">
            <a:solidFill>
              <a:schemeClr val="accent1"/>
            </a:solidFill>
            <a:miter lim="400000"/>
          </a:ln>
        </p:spPr>
        <p:txBody>
          <a:bodyPr lIns="45718" tIns="45718" rIns="45718" bIns="45718" anchor="ctr"/>
          <a:lstStyle/>
          <a:p>
            <a:endParaRPr/>
          </a:p>
        </p:txBody>
      </p:sp>
      <p:sp>
        <p:nvSpPr>
          <p:cNvPr id="449" name="Oval"/>
          <p:cNvSpPr/>
          <p:nvPr/>
        </p:nvSpPr>
        <p:spPr>
          <a:xfrm>
            <a:off x="7560382" y="3428015"/>
            <a:ext cx="399875" cy="299861"/>
          </a:xfrm>
          <a:prstGeom prst="ellipse">
            <a:avLst/>
          </a:prstGeom>
          <a:ln w="50800">
            <a:solidFill>
              <a:schemeClr val="accent1"/>
            </a:solidFill>
            <a:miter lim="400000"/>
          </a:ln>
        </p:spPr>
        <p:txBody>
          <a:bodyPr lIns="45718" tIns="45718" rIns="45718" bIns="45718" anchor="ctr"/>
          <a:lstStyle/>
          <a:p>
            <a:endParaRPr/>
          </a:p>
        </p:txBody>
      </p:sp>
      <p:sp>
        <p:nvSpPr>
          <p:cNvPr id="450" name="Oval"/>
          <p:cNvSpPr/>
          <p:nvPr/>
        </p:nvSpPr>
        <p:spPr>
          <a:xfrm>
            <a:off x="7560382" y="2233842"/>
            <a:ext cx="399875" cy="299861"/>
          </a:xfrm>
          <a:prstGeom prst="ellipse">
            <a:avLst/>
          </a:prstGeom>
          <a:ln w="50800">
            <a:solidFill>
              <a:schemeClr val="accent1"/>
            </a:solidFill>
            <a:miter lim="400000"/>
          </a:ln>
        </p:spPr>
        <p:txBody>
          <a:bodyPr lIns="45718" tIns="45718" rIns="45718" bIns="45718" anchor="ctr"/>
          <a:lstStyle/>
          <a:p>
            <a:endParaRPr/>
          </a:p>
        </p:txBody>
      </p:sp>
      <p:sp>
        <p:nvSpPr>
          <p:cNvPr id="451" name="Oval"/>
          <p:cNvSpPr/>
          <p:nvPr/>
        </p:nvSpPr>
        <p:spPr>
          <a:xfrm>
            <a:off x="7959685" y="3211299"/>
            <a:ext cx="399875" cy="299861"/>
          </a:xfrm>
          <a:prstGeom prst="ellipse">
            <a:avLst/>
          </a:prstGeom>
          <a:ln w="50800">
            <a:solidFill>
              <a:schemeClr val="accent1"/>
            </a:solidFill>
            <a:miter lim="400000"/>
          </a:ln>
        </p:spPr>
        <p:txBody>
          <a:bodyPr lIns="45718" tIns="45718" rIns="45718" bIns="45718" anchor="ctr"/>
          <a:lstStyle/>
          <a:p>
            <a:endParaRPr/>
          </a:p>
        </p:txBody>
      </p:sp>
      <p:sp>
        <p:nvSpPr>
          <p:cNvPr id="452" name="Oval"/>
          <p:cNvSpPr/>
          <p:nvPr/>
        </p:nvSpPr>
        <p:spPr>
          <a:xfrm>
            <a:off x="8369073" y="3211299"/>
            <a:ext cx="399875" cy="299861"/>
          </a:xfrm>
          <a:prstGeom prst="ellipse">
            <a:avLst/>
          </a:prstGeom>
          <a:ln w="50800">
            <a:solidFill>
              <a:schemeClr val="accent1"/>
            </a:solidFill>
            <a:miter lim="400000"/>
          </a:ln>
        </p:spPr>
        <p:txBody>
          <a:bodyPr lIns="45718" tIns="45718" rIns="45718" bIns="45718" anchor="ctr"/>
          <a:lstStyle/>
          <a:p>
            <a:endParaRPr/>
          </a:p>
        </p:txBody>
      </p:sp>
      <p:sp>
        <p:nvSpPr>
          <p:cNvPr id="453" name="Oval"/>
          <p:cNvSpPr/>
          <p:nvPr/>
        </p:nvSpPr>
        <p:spPr>
          <a:xfrm>
            <a:off x="8798632" y="2233842"/>
            <a:ext cx="399875" cy="299861"/>
          </a:xfrm>
          <a:prstGeom prst="ellipse">
            <a:avLst/>
          </a:prstGeom>
          <a:ln w="50800">
            <a:solidFill>
              <a:schemeClr val="accent1"/>
            </a:solidFill>
            <a:miter lim="400000"/>
          </a:ln>
        </p:spPr>
        <p:txBody>
          <a:bodyPr lIns="45718" tIns="45718" rIns="45718" bIns="45718" anchor="ctr"/>
          <a:lstStyle/>
          <a:p>
            <a:endParaRPr/>
          </a:p>
        </p:txBody>
      </p:sp>
      <p:sp>
        <p:nvSpPr>
          <p:cNvPr id="454" name="Rectangle"/>
          <p:cNvSpPr/>
          <p:nvPr/>
        </p:nvSpPr>
        <p:spPr>
          <a:xfrm>
            <a:off x="9952203" y="2259514"/>
            <a:ext cx="2126979" cy="424873"/>
          </a:xfrm>
          <a:prstGeom prst="rect">
            <a:avLst/>
          </a:prstGeom>
          <a:ln w="50800">
            <a:solidFill>
              <a:schemeClr val="accent4"/>
            </a:solidFill>
            <a:miter lim="400000"/>
          </a:ln>
        </p:spPr>
        <p:txBody>
          <a:bodyPr lIns="45718" tIns="45718" rIns="45718" bIns="45718" anchor="ctr"/>
          <a:lstStyle/>
          <a:p>
            <a:endParaRPr/>
          </a:p>
        </p:txBody>
      </p:sp>
      <p:sp>
        <p:nvSpPr>
          <p:cNvPr id="455" name="Laboratory equipment and facilities"/>
          <p:cNvSpPr txBox="1"/>
          <p:nvPr/>
        </p:nvSpPr>
        <p:spPr>
          <a:xfrm>
            <a:off x="7719478" y="1014269"/>
            <a:ext cx="3929282" cy="350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1300480">
              <a:defRPr>
                <a:solidFill>
                  <a:schemeClr val="accent6">
                    <a:lumOff val="-9568"/>
                  </a:schemeClr>
                </a:solidFill>
                <a:latin typeface="Arial"/>
                <a:ea typeface="Arial"/>
                <a:cs typeface="Arial"/>
                <a:sym typeface="Arial"/>
              </a:defRPr>
            </a:lvl1pPr>
          </a:lstStyle>
          <a:p>
            <a:r>
              <a:t>Continuous professional development</a:t>
            </a:r>
          </a:p>
        </p:txBody>
      </p:sp>
      <p:sp>
        <p:nvSpPr>
          <p:cNvPr id="456" name="Laboratory equipment and facilities"/>
          <p:cNvSpPr txBox="1"/>
          <p:nvPr/>
        </p:nvSpPr>
        <p:spPr>
          <a:xfrm>
            <a:off x="5143360" y="583579"/>
            <a:ext cx="4602804" cy="350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1300480">
              <a:defRPr>
                <a:solidFill>
                  <a:schemeClr val="accent6">
                    <a:lumOff val="-9568"/>
                  </a:schemeClr>
                </a:solidFill>
                <a:latin typeface="Arial"/>
                <a:ea typeface="Arial"/>
                <a:cs typeface="Arial"/>
                <a:sym typeface="Arial"/>
              </a:defRPr>
            </a:lvl1pPr>
          </a:lstStyle>
          <a:p>
            <a:r>
              <a:t>Advanced professional development training</a:t>
            </a:r>
          </a:p>
        </p:txBody>
      </p:sp>
      <p:sp>
        <p:nvSpPr>
          <p:cNvPr id="457" name="Line"/>
          <p:cNvSpPr/>
          <p:nvPr/>
        </p:nvSpPr>
        <p:spPr>
          <a:xfrm>
            <a:off x="8099114" y="936581"/>
            <a:ext cx="1798911" cy="1328084"/>
          </a:xfrm>
          <a:prstGeom prst="line">
            <a:avLst/>
          </a:prstGeom>
          <a:ln w="38100">
            <a:solidFill>
              <a:schemeClr val="accent2"/>
            </a:solidFill>
            <a:custDash>
              <a:ds d="200000" sp="200000"/>
            </a:custDash>
            <a:miter lim="400000"/>
            <a:headEnd type="oval"/>
            <a:tailEnd type="oval"/>
          </a:ln>
        </p:spPr>
        <p:txBody>
          <a:bodyPr lIns="45718" tIns="45718" rIns="45718" bIns="45718"/>
          <a:lstStyle/>
          <a:p>
            <a:endParaRPr/>
          </a:p>
        </p:txBody>
      </p:sp>
      <p:sp>
        <p:nvSpPr>
          <p:cNvPr id="458" name="Line"/>
          <p:cNvSpPr/>
          <p:nvPr/>
        </p:nvSpPr>
        <p:spPr>
          <a:xfrm>
            <a:off x="10058160" y="1370932"/>
            <a:ext cx="802400" cy="1141604"/>
          </a:xfrm>
          <a:prstGeom prst="line">
            <a:avLst/>
          </a:prstGeom>
          <a:ln w="38100">
            <a:solidFill>
              <a:schemeClr val="accent2"/>
            </a:solidFill>
            <a:custDash>
              <a:ds d="200000" sp="200000"/>
            </a:custDash>
            <a:miter lim="400000"/>
            <a:headEnd type="oval"/>
            <a:tailEnd type="oval"/>
          </a:ln>
        </p:spPr>
        <p:txBody>
          <a:bodyPr lIns="45718" tIns="45718" rIns="45718" bIns="45718"/>
          <a:lstStyle/>
          <a:p>
            <a:endParaRPr/>
          </a:p>
        </p:txBody>
      </p:sp>
      <p:sp>
        <p:nvSpPr>
          <p:cNvPr id="461" name="Laboratory equipment and facilities"/>
          <p:cNvSpPr txBox="1"/>
          <p:nvPr/>
        </p:nvSpPr>
        <p:spPr>
          <a:xfrm>
            <a:off x="131597" y="985835"/>
            <a:ext cx="4703486" cy="350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1300480">
              <a:defRPr>
                <a:solidFill>
                  <a:schemeClr val="accent5">
                    <a:satOff val="-3547"/>
                    <a:lumOff val="-10352"/>
                  </a:schemeClr>
                </a:solidFill>
                <a:latin typeface="Arial"/>
                <a:ea typeface="Arial"/>
                <a:cs typeface="Arial"/>
                <a:sym typeface="Arial"/>
              </a:defRPr>
            </a:lvl1pPr>
          </a:lstStyle>
          <a:p>
            <a:r>
              <a:rPr dirty="0"/>
              <a:t>Increased collaboration with UNESCO Chairs</a:t>
            </a:r>
          </a:p>
        </p:txBody>
      </p:sp>
      <p:sp>
        <p:nvSpPr>
          <p:cNvPr id="462" name="Line"/>
          <p:cNvSpPr/>
          <p:nvPr/>
        </p:nvSpPr>
        <p:spPr>
          <a:xfrm>
            <a:off x="1501100" y="1464555"/>
            <a:ext cx="1348522" cy="1506685"/>
          </a:xfrm>
          <a:prstGeom prst="line">
            <a:avLst/>
          </a:prstGeom>
          <a:ln w="38100">
            <a:solidFill>
              <a:schemeClr val="accent2"/>
            </a:solidFill>
            <a:custDash>
              <a:ds d="200000" sp="200000"/>
            </a:custDash>
            <a:miter lim="400000"/>
            <a:headEnd type="oval"/>
            <a:tailEnd type="oval"/>
          </a:ln>
        </p:spPr>
        <p:txBody>
          <a:bodyPr lIns="45718" tIns="45718" rIns="45718" bIns="45718"/>
          <a:lstStyle/>
          <a:p>
            <a:endParaRPr/>
          </a:p>
        </p:txBody>
      </p:sp>
      <p:sp>
        <p:nvSpPr>
          <p:cNvPr id="463" name="Laboratory equipment and facilities"/>
          <p:cNvSpPr txBox="1"/>
          <p:nvPr/>
        </p:nvSpPr>
        <p:spPr>
          <a:xfrm>
            <a:off x="7040514" y="5537695"/>
            <a:ext cx="3916111" cy="350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1300480">
              <a:defRPr>
                <a:solidFill>
                  <a:schemeClr val="accent5">
                    <a:satOff val="-3547"/>
                    <a:lumOff val="-10352"/>
                  </a:schemeClr>
                </a:solidFill>
                <a:latin typeface="Arial"/>
                <a:ea typeface="Arial"/>
                <a:cs typeface="Arial"/>
                <a:sym typeface="Arial"/>
              </a:defRPr>
            </a:lvl1pPr>
          </a:lstStyle>
          <a:p>
            <a:r>
              <a:t>Establishment of internship/fellowship</a:t>
            </a:r>
          </a:p>
        </p:txBody>
      </p:sp>
      <p:sp>
        <p:nvSpPr>
          <p:cNvPr id="464" name="Line"/>
          <p:cNvSpPr/>
          <p:nvPr/>
        </p:nvSpPr>
        <p:spPr>
          <a:xfrm>
            <a:off x="8605680" y="3479376"/>
            <a:ext cx="1346470" cy="1920606"/>
          </a:xfrm>
          <a:prstGeom prst="line">
            <a:avLst/>
          </a:prstGeom>
          <a:ln w="38100">
            <a:solidFill>
              <a:schemeClr val="accent2"/>
            </a:solidFill>
            <a:custDash>
              <a:ds d="200000" sp="200000"/>
            </a:custDash>
            <a:miter lim="400000"/>
            <a:headEnd type="oval"/>
            <a:tailEnd type="oval"/>
          </a:ln>
        </p:spPr>
        <p:txBody>
          <a:bodyPr lIns="45718" tIns="45718" rIns="45718" bIns="45718"/>
          <a:lstStyle/>
          <a:p>
            <a:endParaRPr/>
          </a:p>
        </p:txBody>
      </p:sp>
      <p:sp>
        <p:nvSpPr>
          <p:cNvPr id="465" name="Line"/>
          <p:cNvSpPr/>
          <p:nvPr/>
        </p:nvSpPr>
        <p:spPr>
          <a:xfrm flipH="1">
            <a:off x="7574861" y="915965"/>
            <a:ext cx="370918" cy="1369315"/>
          </a:xfrm>
          <a:prstGeom prst="line">
            <a:avLst/>
          </a:prstGeom>
          <a:ln w="38100">
            <a:solidFill>
              <a:schemeClr val="accent2"/>
            </a:solidFill>
            <a:custDash>
              <a:ds d="200000" sp="200000"/>
            </a:custDash>
            <a:miter lim="400000"/>
            <a:headEnd type="oval"/>
            <a:tailEnd type="oval"/>
          </a:ln>
        </p:spPr>
        <p:txBody>
          <a:bodyPr lIns="45718" tIns="45718" rIns="45718" bIns="45718"/>
          <a:lstStyle/>
          <a:p>
            <a:endParaRPr/>
          </a:p>
        </p:txBody>
      </p:sp>
      <p:sp>
        <p:nvSpPr>
          <p:cNvPr id="27" name="Laboratory equipment and facilities"/>
          <p:cNvSpPr txBox="1"/>
          <p:nvPr/>
        </p:nvSpPr>
        <p:spPr>
          <a:xfrm>
            <a:off x="727232" y="5522244"/>
            <a:ext cx="4516617" cy="369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1300480">
              <a:defRPr>
                <a:solidFill>
                  <a:schemeClr val="accent5">
                    <a:satOff val="-3547"/>
                    <a:lumOff val="-10352"/>
                  </a:schemeClr>
                </a:solidFill>
                <a:latin typeface="Arial"/>
                <a:ea typeface="Arial"/>
                <a:cs typeface="Arial"/>
                <a:sym typeface="Arial"/>
              </a:defRPr>
            </a:lvl1pPr>
          </a:lstStyle>
          <a:p>
            <a:r>
              <a:rPr lang="en-PH" dirty="0" smtClean="0"/>
              <a:t>Establishment of a visiting lecturer program</a:t>
            </a:r>
            <a:endParaRPr dirty="0"/>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TextBox 1"/>
          <p:cNvSpPr txBox="1"/>
          <p:nvPr/>
        </p:nvSpPr>
        <p:spPr>
          <a:xfrm>
            <a:off x="496985" y="201732"/>
            <a:ext cx="4681854" cy="475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rPr dirty="0"/>
              <a:t>Regional results: Infrastructure</a:t>
            </a:r>
          </a:p>
        </p:txBody>
      </p:sp>
      <p:pic>
        <p:nvPicPr>
          <p:cNvPr id="468" name="Picture 3" descr="Picture 3"/>
          <p:cNvPicPr>
            <a:picLocks noChangeAspect="1"/>
          </p:cNvPicPr>
          <p:nvPr/>
        </p:nvPicPr>
        <p:blipFill>
          <a:blip r:embed="rId3">
            <a:extLst/>
          </a:blip>
          <a:stretch>
            <a:fillRect/>
          </a:stretch>
        </p:blipFill>
        <p:spPr>
          <a:xfrm>
            <a:off x="0" y="1444958"/>
            <a:ext cx="12079614" cy="3682436"/>
          </a:xfrm>
          <a:prstGeom prst="rect">
            <a:avLst/>
          </a:prstGeom>
          <a:ln w="12700">
            <a:miter lim="400000"/>
          </a:ln>
        </p:spPr>
      </p:pic>
      <p:sp>
        <p:nvSpPr>
          <p:cNvPr id="469" name="Rectangle"/>
          <p:cNvSpPr/>
          <p:nvPr/>
        </p:nvSpPr>
        <p:spPr>
          <a:xfrm>
            <a:off x="5032511" y="4730031"/>
            <a:ext cx="7084563" cy="424873"/>
          </a:xfrm>
          <a:prstGeom prst="rect">
            <a:avLst/>
          </a:prstGeom>
          <a:ln w="50800">
            <a:solidFill>
              <a:schemeClr val="accent4"/>
            </a:solidFill>
            <a:miter lim="400000"/>
          </a:ln>
        </p:spPr>
        <p:txBody>
          <a:bodyPr lIns="45718" tIns="45718" rIns="45718" bIns="45718" anchor="ctr"/>
          <a:lstStyle/>
          <a:p>
            <a:endParaRPr/>
          </a:p>
        </p:txBody>
      </p:sp>
      <p:sp>
        <p:nvSpPr>
          <p:cNvPr id="470" name="Oval"/>
          <p:cNvSpPr/>
          <p:nvPr/>
        </p:nvSpPr>
        <p:spPr>
          <a:xfrm>
            <a:off x="2728741" y="3962295"/>
            <a:ext cx="399876" cy="299861"/>
          </a:xfrm>
          <a:prstGeom prst="ellipse">
            <a:avLst/>
          </a:prstGeom>
          <a:ln w="50800">
            <a:solidFill>
              <a:schemeClr val="accent1"/>
            </a:solidFill>
            <a:miter lim="400000"/>
          </a:ln>
        </p:spPr>
        <p:txBody>
          <a:bodyPr lIns="45718" tIns="45718" rIns="45718" bIns="45718" anchor="ctr"/>
          <a:lstStyle/>
          <a:p>
            <a:endParaRPr/>
          </a:p>
        </p:txBody>
      </p:sp>
      <p:sp>
        <p:nvSpPr>
          <p:cNvPr id="471" name="Oval"/>
          <p:cNvSpPr/>
          <p:nvPr/>
        </p:nvSpPr>
        <p:spPr>
          <a:xfrm>
            <a:off x="5124317" y="2695720"/>
            <a:ext cx="399876" cy="299861"/>
          </a:xfrm>
          <a:prstGeom prst="ellipse">
            <a:avLst/>
          </a:prstGeom>
          <a:ln w="50800">
            <a:solidFill>
              <a:schemeClr val="accent1"/>
            </a:solidFill>
            <a:miter lim="400000"/>
          </a:ln>
        </p:spPr>
        <p:txBody>
          <a:bodyPr lIns="45718" tIns="45718" rIns="45718" bIns="45718" anchor="ctr"/>
          <a:lstStyle/>
          <a:p>
            <a:endParaRPr/>
          </a:p>
        </p:txBody>
      </p:sp>
      <p:sp>
        <p:nvSpPr>
          <p:cNvPr id="472" name="Rectangle"/>
          <p:cNvSpPr/>
          <p:nvPr/>
        </p:nvSpPr>
        <p:spPr>
          <a:xfrm>
            <a:off x="7438031" y="4322395"/>
            <a:ext cx="4690562" cy="424874"/>
          </a:xfrm>
          <a:prstGeom prst="rect">
            <a:avLst/>
          </a:prstGeom>
          <a:ln w="50800">
            <a:solidFill>
              <a:schemeClr val="accent4"/>
            </a:solidFill>
            <a:miter lim="400000"/>
          </a:ln>
        </p:spPr>
        <p:txBody>
          <a:bodyPr lIns="45718" tIns="45718" rIns="45718" bIns="45718" anchor="ctr"/>
          <a:lstStyle/>
          <a:p>
            <a:endParaRPr/>
          </a:p>
        </p:txBody>
      </p:sp>
      <p:sp>
        <p:nvSpPr>
          <p:cNvPr id="473" name="Laboratory equipment and facilities"/>
          <p:cNvSpPr txBox="1"/>
          <p:nvPr/>
        </p:nvSpPr>
        <p:spPr>
          <a:xfrm>
            <a:off x="3527880" y="5664427"/>
            <a:ext cx="5136241" cy="350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1300480">
              <a:defRPr>
                <a:solidFill>
                  <a:schemeClr val="accent6">
                    <a:lumOff val="-9568"/>
                  </a:schemeClr>
                </a:solidFill>
                <a:latin typeface="Arial"/>
                <a:ea typeface="Arial"/>
                <a:cs typeface="Arial"/>
                <a:sym typeface="Arial"/>
              </a:defRPr>
            </a:lvl1pPr>
          </a:lstStyle>
          <a:p>
            <a:r>
              <a:t>Access to best practices on use and maintenance</a:t>
            </a:r>
          </a:p>
        </p:txBody>
      </p:sp>
      <p:sp>
        <p:nvSpPr>
          <p:cNvPr id="474" name="Line"/>
          <p:cNvSpPr/>
          <p:nvPr/>
        </p:nvSpPr>
        <p:spPr>
          <a:xfrm flipH="1">
            <a:off x="6333051" y="5114835"/>
            <a:ext cx="918964" cy="590255"/>
          </a:xfrm>
          <a:prstGeom prst="line">
            <a:avLst/>
          </a:prstGeom>
          <a:ln w="38100">
            <a:solidFill>
              <a:schemeClr val="accent2"/>
            </a:solidFill>
            <a:custDash>
              <a:ds d="200000" sp="200000"/>
            </a:custDash>
            <a:miter lim="400000"/>
            <a:headEnd type="oval"/>
            <a:tailEnd type="oval"/>
          </a:ln>
        </p:spPr>
        <p:txBody>
          <a:bodyPr lIns="45718" tIns="45718" rIns="45718" bIns="45718"/>
          <a:lstStyle/>
          <a:p>
            <a:endParaRPr/>
          </a:p>
        </p:txBody>
      </p:sp>
      <p:sp>
        <p:nvSpPr>
          <p:cNvPr id="476" name="Rectangle"/>
          <p:cNvSpPr/>
          <p:nvPr/>
        </p:nvSpPr>
        <p:spPr>
          <a:xfrm>
            <a:off x="2436481" y="4730031"/>
            <a:ext cx="2045422" cy="424873"/>
          </a:xfrm>
          <a:prstGeom prst="rect">
            <a:avLst/>
          </a:prstGeom>
          <a:ln w="50800">
            <a:solidFill>
              <a:schemeClr val="accent4"/>
            </a:solidFill>
            <a:miter lim="400000"/>
          </a:ln>
        </p:spPr>
        <p:txBody>
          <a:bodyPr lIns="45718" tIns="45718" rIns="45718" bIns="45718" anchor="ctr"/>
          <a:lstStyle/>
          <a:p>
            <a:endParaRPr/>
          </a:p>
        </p:txBody>
      </p:sp>
      <p:sp>
        <p:nvSpPr>
          <p:cNvPr id="477" name="Line"/>
          <p:cNvSpPr/>
          <p:nvPr/>
        </p:nvSpPr>
        <p:spPr>
          <a:xfrm>
            <a:off x="4364618" y="4956550"/>
            <a:ext cx="715316" cy="715316"/>
          </a:xfrm>
          <a:prstGeom prst="line">
            <a:avLst/>
          </a:prstGeom>
          <a:ln w="38100">
            <a:solidFill>
              <a:schemeClr val="accent2"/>
            </a:solidFill>
            <a:custDash>
              <a:ds d="200000" sp="200000"/>
            </a:custDash>
            <a:miter lim="400000"/>
            <a:headEnd type="oval"/>
            <a:tailEnd type="oval"/>
          </a:ln>
        </p:spPr>
        <p:txBody>
          <a:bodyPr lIns="45718" tIns="45718" rIns="45718" bIns="45718"/>
          <a:lstStyle/>
          <a:p>
            <a:endParaRPr/>
          </a:p>
        </p:txBody>
      </p:sp>
      <p:sp>
        <p:nvSpPr>
          <p:cNvPr id="478" name="Laboratory equipment and facilities"/>
          <p:cNvSpPr txBox="1"/>
          <p:nvPr/>
        </p:nvSpPr>
        <p:spPr>
          <a:xfrm>
            <a:off x="6390456" y="277406"/>
            <a:ext cx="4187797" cy="617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defTabSz="1300480">
              <a:defRPr>
                <a:solidFill>
                  <a:schemeClr val="accent5">
                    <a:satOff val="-3547"/>
                    <a:lumOff val="-10352"/>
                  </a:schemeClr>
                </a:solidFill>
                <a:latin typeface="Arial"/>
                <a:ea typeface="Arial"/>
                <a:cs typeface="Arial"/>
                <a:sym typeface="Arial"/>
              </a:defRPr>
            </a:pPr>
            <a:r>
              <a:t>Training on the use and maintenance of </a:t>
            </a:r>
          </a:p>
          <a:p>
            <a:pPr defTabSz="1300480">
              <a:defRPr>
                <a:solidFill>
                  <a:schemeClr val="accent5">
                    <a:satOff val="-3547"/>
                    <a:lumOff val="-10352"/>
                  </a:schemeClr>
                </a:solidFill>
                <a:latin typeface="Arial"/>
                <a:ea typeface="Arial"/>
                <a:cs typeface="Arial"/>
                <a:sym typeface="Arial"/>
              </a:defRPr>
            </a:pPr>
            <a:r>
              <a:t>             physical infrastructure</a:t>
            </a:r>
          </a:p>
        </p:txBody>
      </p:sp>
      <p:sp>
        <p:nvSpPr>
          <p:cNvPr id="479" name="Line"/>
          <p:cNvSpPr/>
          <p:nvPr/>
        </p:nvSpPr>
        <p:spPr>
          <a:xfrm>
            <a:off x="9371552" y="816812"/>
            <a:ext cx="671175" cy="3557769"/>
          </a:xfrm>
          <a:prstGeom prst="line">
            <a:avLst/>
          </a:prstGeom>
          <a:ln w="38100">
            <a:solidFill>
              <a:schemeClr val="accent2"/>
            </a:solidFill>
            <a:custDash>
              <a:ds d="200000" sp="200000"/>
            </a:custDash>
            <a:miter lim="400000"/>
            <a:headEnd type="oval"/>
            <a:tailEnd type="oval"/>
          </a:ln>
        </p:spPr>
        <p:txBody>
          <a:bodyPr lIns="45718" tIns="45718" rIns="45718" bIns="45718"/>
          <a:lstStyle/>
          <a:p>
            <a:endParaRPr/>
          </a:p>
        </p:txBody>
      </p:sp>
      <p:sp>
        <p:nvSpPr>
          <p:cNvPr id="480" name="Oval"/>
          <p:cNvSpPr/>
          <p:nvPr/>
        </p:nvSpPr>
        <p:spPr>
          <a:xfrm>
            <a:off x="5547779" y="3136246"/>
            <a:ext cx="399876" cy="299861"/>
          </a:xfrm>
          <a:prstGeom prst="ellipse">
            <a:avLst/>
          </a:prstGeom>
          <a:ln w="50800">
            <a:solidFill>
              <a:schemeClr val="accent1"/>
            </a:solidFill>
            <a:miter lim="400000"/>
          </a:ln>
        </p:spPr>
        <p:txBody>
          <a:bodyPr lIns="45718" tIns="45718" rIns="45718" bIns="45718" anchor="ctr"/>
          <a:lstStyle/>
          <a:p>
            <a:endParaRPr/>
          </a:p>
        </p:txBody>
      </p:sp>
      <p:sp>
        <p:nvSpPr>
          <p:cNvPr id="481" name="Oval"/>
          <p:cNvSpPr/>
          <p:nvPr/>
        </p:nvSpPr>
        <p:spPr>
          <a:xfrm>
            <a:off x="8005943" y="4384902"/>
            <a:ext cx="399876" cy="299861"/>
          </a:xfrm>
          <a:prstGeom prst="ellipse">
            <a:avLst/>
          </a:prstGeom>
          <a:ln w="50800">
            <a:solidFill>
              <a:schemeClr val="accent1"/>
            </a:solidFill>
            <a:miter lim="400000"/>
          </a:ln>
        </p:spPr>
        <p:txBody>
          <a:bodyPr lIns="45718" tIns="45718" rIns="45718" bIns="45718" anchor="ctr"/>
          <a:lstStyle/>
          <a:p>
            <a:endParaRPr/>
          </a:p>
        </p:txBody>
      </p:sp>
      <p:sp>
        <p:nvSpPr>
          <p:cNvPr id="482" name="Oval"/>
          <p:cNvSpPr/>
          <p:nvPr/>
        </p:nvSpPr>
        <p:spPr>
          <a:xfrm>
            <a:off x="7561250" y="4384902"/>
            <a:ext cx="399876" cy="299861"/>
          </a:xfrm>
          <a:prstGeom prst="ellipse">
            <a:avLst/>
          </a:prstGeom>
          <a:ln w="50800">
            <a:solidFill>
              <a:schemeClr val="accent1"/>
            </a:solidFill>
            <a:miter lim="400000"/>
          </a:ln>
        </p:spPr>
        <p:txBody>
          <a:bodyPr lIns="45718" tIns="45718" rIns="45718" bIns="45718" anchor="ctr"/>
          <a:lstStyle/>
          <a:p>
            <a:endParaRPr/>
          </a:p>
        </p:txBody>
      </p:sp>
      <p:sp>
        <p:nvSpPr>
          <p:cNvPr id="483" name="Oval"/>
          <p:cNvSpPr/>
          <p:nvPr/>
        </p:nvSpPr>
        <p:spPr>
          <a:xfrm>
            <a:off x="7561250" y="3962295"/>
            <a:ext cx="399876" cy="299861"/>
          </a:xfrm>
          <a:prstGeom prst="ellipse">
            <a:avLst/>
          </a:prstGeom>
          <a:ln w="50800">
            <a:solidFill>
              <a:schemeClr val="accent1"/>
            </a:solidFill>
            <a:miter lim="400000"/>
          </a:ln>
        </p:spPr>
        <p:txBody>
          <a:bodyPr lIns="45718" tIns="45718" rIns="45718" bIns="45718" anchor="ctr"/>
          <a:lstStyle/>
          <a:p>
            <a:endParaRPr/>
          </a:p>
        </p:txBody>
      </p:sp>
      <p:sp>
        <p:nvSpPr>
          <p:cNvPr id="484" name="Oval"/>
          <p:cNvSpPr/>
          <p:nvPr/>
        </p:nvSpPr>
        <p:spPr>
          <a:xfrm>
            <a:off x="7561250" y="2695720"/>
            <a:ext cx="399876" cy="299861"/>
          </a:xfrm>
          <a:prstGeom prst="ellipse">
            <a:avLst/>
          </a:prstGeom>
          <a:ln w="50800">
            <a:solidFill>
              <a:schemeClr val="accent1"/>
            </a:solidFill>
            <a:miter lim="400000"/>
          </a:ln>
        </p:spPr>
        <p:txBody>
          <a:bodyPr lIns="45718" tIns="45718" rIns="45718" bIns="45718" anchor="ctr"/>
          <a:lstStyle/>
          <a:p>
            <a:endParaRPr/>
          </a:p>
        </p:txBody>
      </p:sp>
      <p:sp>
        <p:nvSpPr>
          <p:cNvPr id="485" name="Oval"/>
          <p:cNvSpPr/>
          <p:nvPr/>
        </p:nvSpPr>
        <p:spPr>
          <a:xfrm>
            <a:off x="8781432" y="4384902"/>
            <a:ext cx="399875" cy="299861"/>
          </a:xfrm>
          <a:prstGeom prst="ellipse">
            <a:avLst/>
          </a:prstGeom>
          <a:ln w="50800">
            <a:solidFill>
              <a:schemeClr val="accent1"/>
            </a:solidFill>
            <a:miter lim="400000"/>
          </a:ln>
        </p:spPr>
        <p:txBody>
          <a:bodyPr lIns="45718" tIns="45718" rIns="45718" bIns="45718" anchor="ctr"/>
          <a:lstStyle/>
          <a:p>
            <a:endParaRPr/>
          </a:p>
        </p:txBody>
      </p:sp>
      <p:sp>
        <p:nvSpPr>
          <p:cNvPr id="486" name="Oval"/>
          <p:cNvSpPr/>
          <p:nvPr/>
        </p:nvSpPr>
        <p:spPr>
          <a:xfrm>
            <a:off x="11254673" y="3136246"/>
            <a:ext cx="399875" cy="299861"/>
          </a:xfrm>
          <a:prstGeom prst="ellipse">
            <a:avLst/>
          </a:prstGeom>
          <a:ln w="50800">
            <a:solidFill>
              <a:schemeClr val="accent1"/>
            </a:solidFill>
            <a:miter lim="400000"/>
          </a:ln>
        </p:spPr>
        <p:txBody>
          <a:bodyPr lIns="45718" tIns="45718" rIns="45718" bIns="45718" anchor="ctr"/>
          <a:lstStyle/>
          <a:p>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TextBox 1"/>
          <p:cNvSpPr txBox="1"/>
          <p:nvPr/>
        </p:nvSpPr>
        <p:spPr>
          <a:xfrm>
            <a:off x="496985" y="201732"/>
            <a:ext cx="6511844" cy="475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t>Regional results: Ocean Decade Challenges</a:t>
            </a:r>
          </a:p>
        </p:txBody>
      </p:sp>
      <p:pic>
        <p:nvPicPr>
          <p:cNvPr id="491" name="Picture 3" descr="Picture 3"/>
          <p:cNvPicPr>
            <a:picLocks noChangeAspect="1"/>
          </p:cNvPicPr>
          <p:nvPr/>
        </p:nvPicPr>
        <p:blipFill>
          <a:blip r:embed="rId3">
            <a:extLst/>
          </a:blip>
          <a:stretch>
            <a:fillRect/>
          </a:stretch>
        </p:blipFill>
        <p:spPr>
          <a:xfrm>
            <a:off x="0" y="1300002"/>
            <a:ext cx="12078521" cy="4906899"/>
          </a:xfrm>
          <a:prstGeom prst="rect">
            <a:avLst/>
          </a:prstGeom>
          <a:ln w="12700">
            <a:miter lim="400000"/>
          </a:ln>
        </p:spPr>
      </p:pic>
      <p:sp>
        <p:nvSpPr>
          <p:cNvPr id="492" name="Rectangle"/>
          <p:cNvSpPr/>
          <p:nvPr/>
        </p:nvSpPr>
        <p:spPr>
          <a:xfrm>
            <a:off x="-37966" y="4588940"/>
            <a:ext cx="12154453" cy="424877"/>
          </a:xfrm>
          <a:prstGeom prst="rect">
            <a:avLst/>
          </a:prstGeom>
          <a:ln w="50800">
            <a:solidFill>
              <a:schemeClr val="accent4"/>
            </a:solidFill>
            <a:miter lim="400000"/>
          </a:ln>
        </p:spPr>
        <p:txBody>
          <a:bodyPr lIns="45718" tIns="45718" rIns="45718" bIns="45718" anchor="ctr"/>
          <a:lstStyle/>
          <a:p>
            <a:endParaRPr/>
          </a:p>
        </p:txBody>
      </p:sp>
      <p:sp>
        <p:nvSpPr>
          <p:cNvPr id="493" name="Oval"/>
          <p:cNvSpPr/>
          <p:nvPr/>
        </p:nvSpPr>
        <p:spPr>
          <a:xfrm>
            <a:off x="2701213" y="2197873"/>
            <a:ext cx="399875" cy="299861"/>
          </a:xfrm>
          <a:prstGeom prst="ellipse">
            <a:avLst/>
          </a:prstGeom>
          <a:ln w="50800">
            <a:solidFill>
              <a:schemeClr val="accent1"/>
            </a:solidFill>
            <a:miter lim="400000"/>
          </a:ln>
        </p:spPr>
        <p:txBody>
          <a:bodyPr lIns="45718" tIns="45718" rIns="45718" bIns="45718" anchor="ctr"/>
          <a:lstStyle/>
          <a:p>
            <a:endParaRPr/>
          </a:p>
        </p:txBody>
      </p:sp>
      <p:sp>
        <p:nvSpPr>
          <p:cNvPr id="494" name="Oval"/>
          <p:cNvSpPr/>
          <p:nvPr/>
        </p:nvSpPr>
        <p:spPr>
          <a:xfrm>
            <a:off x="3084143" y="3816331"/>
            <a:ext cx="399875" cy="299861"/>
          </a:xfrm>
          <a:prstGeom prst="ellipse">
            <a:avLst/>
          </a:prstGeom>
          <a:ln w="50800">
            <a:solidFill>
              <a:schemeClr val="accent1"/>
            </a:solidFill>
            <a:miter lim="400000"/>
          </a:ln>
        </p:spPr>
        <p:txBody>
          <a:bodyPr lIns="45718" tIns="45718" rIns="45718" bIns="45718" anchor="ctr"/>
          <a:lstStyle/>
          <a:p>
            <a:endParaRPr/>
          </a:p>
        </p:txBody>
      </p:sp>
      <p:sp>
        <p:nvSpPr>
          <p:cNvPr id="495" name="Oval"/>
          <p:cNvSpPr/>
          <p:nvPr/>
        </p:nvSpPr>
        <p:spPr>
          <a:xfrm>
            <a:off x="3084143" y="5434789"/>
            <a:ext cx="399875" cy="299861"/>
          </a:xfrm>
          <a:prstGeom prst="ellipse">
            <a:avLst/>
          </a:prstGeom>
          <a:ln w="50800">
            <a:solidFill>
              <a:schemeClr val="accent1"/>
            </a:solidFill>
            <a:miter lim="400000"/>
          </a:ln>
        </p:spPr>
        <p:txBody>
          <a:bodyPr lIns="45718" tIns="45718" rIns="45718" bIns="45718" anchor="ctr"/>
          <a:lstStyle/>
          <a:p>
            <a:endParaRPr/>
          </a:p>
        </p:txBody>
      </p:sp>
      <p:sp>
        <p:nvSpPr>
          <p:cNvPr id="496" name="Oval"/>
          <p:cNvSpPr/>
          <p:nvPr/>
        </p:nvSpPr>
        <p:spPr>
          <a:xfrm>
            <a:off x="3458195" y="2197873"/>
            <a:ext cx="399875" cy="299861"/>
          </a:xfrm>
          <a:prstGeom prst="ellipse">
            <a:avLst/>
          </a:prstGeom>
          <a:ln w="50800">
            <a:solidFill>
              <a:schemeClr val="accent1"/>
            </a:solidFill>
            <a:miter lim="400000"/>
          </a:ln>
        </p:spPr>
        <p:txBody>
          <a:bodyPr lIns="45718" tIns="45718" rIns="45718" bIns="45718" anchor="ctr"/>
          <a:lstStyle/>
          <a:p>
            <a:endParaRPr/>
          </a:p>
        </p:txBody>
      </p:sp>
      <p:sp>
        <p:nvSpPr>
          <p:cNvPr id="497" name="Oval"/>
          <p:cNvSpPr/>
          <p:nvPr/>
        </p:nvSpPr>
        <p:spPr>
          <a:xfrm>
            <a:off x="2701213" y="4202636"/>
            <a:ext cx="399875" cy="299861"/>
          </a:xfrm>
          <a:prstGeom prst="ellipse">
            <a:avLst/>
          </a:prstGeom>
          <a:ln w="50800">
            <a:solidFill>
              <a:schemeClr val="accent1"/>
            </a:solidFill>
            <a:miter lim="400000"/>
          </a:ln>
        </p:spPr>
        <p:txBody>
          <a:bodyPr lIns="45718" tIns="45718" rIns="45718" bIns="45718" anchor="ctr"/>
          <a:lstStyle/>
          <a:p>
            <a:endParaRPr/>
          </a:p>
        </p:txBody>
      </p:sp>
      <p:sp>
        <p:nvSpPr>
          <p:cNvPr id="498" name="Oval"/>
          <p:cNvSpPr/>
          <p:nvPr/>
        </p:nvSpPr>
        <p:spPr>
          <a:xfrm>
            <a:off x="3890535" y="3816331"/>
            <a:ext cx="399876" cy="299861"/>
          </a:xfrm>
          <a:prstGeom prst="ellipse">
            <a:avLst/>
          </a:prstGeom>
          <a:ln w="50800">
            <a:solidFill>
              <a:schemeClr val="accent1"/>
            </a:solidFill>
            <a:miter lim="400000"/>
          </a:ln>
        </p:spPr>
        <p:txBody>
          <a:bodyPr lIns="45718" tIns="45718" rIns="45718" bIns="45718" anchor="ctr"/>
          <a:lstStyle/>
          <a:p>
            <a:endParaRPr/>
          </a:p>
        </p:txBody>
      </p:sp>
      <p:sp>
        <p:nvSpPr>
          <p:cNvPr id="499" name="Oval"/>
          <p:cNvSpPr/>
          <p:nvPr/>
        </p:nvSpPr>
        <p:spPr>
          <a:xfrm>
            <a:off x="5150499" y="3816331"/>
            <a:ext cx="399875" cy="299861"/>
          </a:xfrm>
          <a:prstGeom prst="ellipse">
            <a:avLst/>
          </a:prstGeom>
          <a:ln w="50800">
            <a:solidFill>
              <a:schemeClr val="accent1"/>
            </a:solidFill>
            <a:miter lim="400000"/>
          </a:ln>
        </p:spPr>
        <p:txBody>
          <a:bodyPr lIns="45718" tIns="45718" rIns="45718" bIns="45718" anchor="ctr"/>
          <a:lstStyle/>
          <a:p>
            <a:endParaRPr/>
          </a:p>
        </p:txBody>
      </p:sp>
      <p:sp>
        <p:nvSpPr>
          <p:cNvPr id="500" name="Oval"/>
          <p:cNvSpPr/>
          <p:nvPr/>
        </p:nvSpPr>
        <p:spPr>
          <a:xfrm>
            <a:off x="5533429" y="3816331"/>
            <a:ext cx="399875" cy="299861"/>
          </a:xfrm>
          <a:prstGeom prst="ellipse">
            <a:avLst/>
          </a:prstGeom>
          <a:ln w="50800">
            <a:solidFill>
              <a:schemeClr val="accent1"/>
            </a:solidFill>
            <a:miter lim="400000"/>
          </a:ln>
        </p:spPr>
        <p:txBody>
          <a:bodyPr lIns="45718" tIns="45718" rIns="45718" bIns="45718" anchor="ctr"/>
          <a:lstStyle/>
          <a:p>
            <a:endParaRPr/>
          </a:p>
        </p:txBody>
      </p:sp>
      <p:sp>
        <p:nvSpPr>
          <p:cNvPr id="501" name="Oval"/>
          <p:cNvSpPr/>
          <p:nvPr/>
        </p:nvSpPr>
        <p:spPr>
          <a:xfrm>
            <a:off x="7559253" y="5018006"/>
            <a:ext cx="399875" cy="299861"/>
          </a:xfrm>
          <a:prstGeom prst="ellipse">
            <a:avLst/>
          </a:prstGeom>
          <a:ln w="50800">
            <a:solidFill>
              <a:schemeClr val="accent1"/>
            </a:solidFill>
            <a:miter lim="400000"/>
          </a:ln>
        </p:spPr>
        <p:txBody>
          <a:bodyPr lIns="45718" tIns="45718" rIns="45718" bIns="45718" anchor="ctr"/>
          <a:lstStyle/>
          <a:p>
            <a:endParaRPr/>
          </a:p>
        </p:txBody>
      </p:sp>
      <p:sp>
        <p:nvSpPr>
          <p:cNvPr id="502" name="Oval"/>
          <p:cNvSpPr/>
          <p:nvPr/>
        </p:nvSpPr>
        <p:spPr>
          <a:xfrm>
            <a:off x="7559253" y="5434789"/>
            <a:ext cx="399875" cy="299861"/>
          </a:xfrm>
          <a:prstGeom prst="ellipse">
            <a:avLst/>
          </a:prstGeom>
          <a:ln w="50800">
            <a:solidFill>
              <a:schemeClr val="accent1"/>
            </a:solidFill>
            <a:miter lim="400000"/>
          </a:ln>
        </p:spPr>
        <p:txBody>
          <a:bodyPr lIns="45718" tIns="45718" rIns="45718" bIns="45718" anchor="ctr"/>
          <a:lstStyle/>
          <a:p>
            <a:endParaRPr/>
          </a:p>
        </p:txBody>
      </p:sp>
      <p:sp>
        <p:nvSpPr>
          <p:cNvPr id="503" name="Oval"/>
          <p:cNvSpPr/>
          <p:nvPr/>
        </p:nvSpPr>
        <p:spPr>
          <a:xfrm>
            <a:off x="8003946" y="5434789"/>
            <a:ext cx="399875" cy="299861"/>
          </a:xfrm>
          <a:prstGeom prst="ellipse">
            <a:avLst/>
          </a:prstGeom>
          <a:ln w="50800">
            <a:solidFill>
              <a:schemeClr val="accent1"/>
            </a:solidFill>
            <a:miter lim="400000"/>
          </a:ln>
        </p:spPr>
        <p:txBody>
          <a:bodyPr lIns="45718" tIns="45718" rIns="45718" bIns="45718" anchor="ctr"/>
          <a:lstStyle/>
          <a:p>
            <a:endParaRPr/>
          </a:p>
        </p:txBody>
      </p:sp>
      <p:sp>
        <p:nvSpPr>
          <p:cNvPr id="504" name="Oval"/>
          <p:cNvSpPr/>
          <p:nvPr/>
        </p:nvSpPr>
        <p:spPr>
          <a:xfrm>
            <a:off x="8386875" y="3816331"/>
            <a:ext cx="399875" cy="299861"/>
          </a:xfrm>
          <a:prstGeom prst="ellipse">
            <a:avLst/>
          </a:prstGeom>
          <a:ln w="50800">
            <a:solidFill>
              <a:schemeClr val="accent1"/>
            </a:solidFill>
            <a:miter lim="400000"/>
          </a:ln>
        </p:spPr>
        <p:txBody>
          <a:bodyPr lIns="45718" tIns="45718" rIns="45718" bIns="45718" anchor="ctr"/>
          <a:lstStyle/>
          <a:p>
            <a:endParaRPr/>
          </a:p>
        </p:txBody>
      </p:sp>
      <p:sp>
        <p:nvSpPr>
          <p:cNvPr id="505" name="Oval"/>
          <p:cNvSpPr/>
          <p:nvPr/>
        </p:nvSpPr>
        <p:spPr>
          <a:xfrm>
            <a:off x="8806863" y="4202636"/>
            <a:ext cx="399876" cy="299861"/>
          </a:xfrm>
          <a:prstGeom prst="ellipse">
            <a:avLst/>
          </a:prstGeom>
          <a:ln w="50800">
            <a:solidFill>
              <a:schemeClr val="accent1"/>
            </a:solidFill>
            <a:miter lim="400000"/>
          </a:ln>
        </p:spPr>
        <p:txBody>
          <a:bodyPr lIns="45718" tIns="45718" rIns="45718" bIns="45718" anchor="ctr"/>
          <a:lstStyle/>
          <a:p>
            <a:endParaRPr/>
          </a:p>
        </p:txBody>
      </p:sp>
      <p:sp>
        <p:nvSpPr>
          <p:cNvPr id="506" name="Rectangle"/>
          <p:cNvSpPr/>
          <p:nvPr/>
        </p:nvSpPr>
        <p:spPr>
          <a:xfrm>
            <a:off x="9997809" y="3327737"/>
            <a:ext cx="2126979" cy="424873"/>
          </a:xfrm>
          <a:prstGeom prst="rect">
            <a:avLst/>
          </a:prstGeom>
          <a:ln w="50800">
            <a:solidFill>
              <a:schemeClr val="accent4"/>
            </a:solidFill>
            <a:miter lim="400000"/>
          </a:ln>
        </p:spPr>
        <p:txBody>
          <a:bodyPr lIns="45718" tIns="45718" rIns="45718" bIns="45718" anchor="ctr"/>
          <a:lstStyle/>
          <a:p>
            <a:endParaRPr/>
          </a:p>
        </p:txBody>
      </p:sp>
      <p:sp>
        <p:nvSpPr>
          <p:cNvPr id="507" name="Laboratory equipment and facilities"/>
          <p:cNvSpPr txBox="1"/>
          <p:nvPr/>
        </p:nvSpPr>
        <p:spPr>
          <a:xfrm>
            <a:off x="8714182" y="752485"/>
            <a:ext cx="1324269" cy="350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1300480">
              <a:defRPr>
                <a:solidFill>
                  <a:schemeClr val="accent5">
                    <a:satOff val="-3547"/>
                    <a:lumOff val="-10352"/>
                  </a:schemeClr>
                </a:solidFill>
                <a:latin typeface="Arial"/>
                <a:ea typeface="Arial"/>
                <a:cs typeface="Arial"/>
                <a:sym typeface="Arial"/>
              </a:defRPr>
            </a:lvl1pPr>
          </a:lstStyle>
          <a:p>
            <a:r>
              <a:t>Challenge 4</a:t>
            </a:r>
          </a:p>
        </p:txBody>
      </p:sp>
      <p:sp>
        <p:nvSpPr>
          <p:cNvPr id="508" name="Line"/>
          <p:cNvSpPr/>
          <p:nvPr/>
        </p:nvSpPr>
        <p:spPr>
          <a:xfrm>
            <a:off x="9692104" y="1230683"/>
            <a:ext cx="331670" cy="2135856"/>
          </a:xfrm>
          <a:prstGeom prst="line">
            <a:avLst/>
          </a:prstGeom>
          <a:ln w="38100">
            <a:solidFill>
              <a:schemeClr val="accent2"/>
            </a:solidFill>
            <a:custDash>
              <a:ds d="200000" sp="200000"/>
            </a:custDash>
            <a:miter lim="400000"/>
            <a:headEnd type="oval"/>
            <a:tailEnd type="oval"/>
          </a:ln>
        </p:spPr>
        <p:txBody>
          <a:bodyPr lIns="45718" tIns="45718" rIns="45718" bIns="45718"/>
          <a:lstStyle/>
          <a:p>
            <a:endParaRPr/>
          </a:p>
        </p:txBody>
      </p:sp>
      <p:sp>
        <p:nvSpPr>
          <p:cNvPr id="509" name="Laboratory equipment and facilities"/>
          <p:cNvSpPr txBox="1"/>
          <p:nvPr/>
        </p:nvSpPr>
        <p:spPr>
          <a:xfrm>
            <a:off x="3554277" y="660638"/>
            <a:ext cx="1324269" cy="350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1300480">
              <a:defRPr>
                <a:solidFill>
                  <a:schemeClr val="accent5">
                    <a:satOff val="-3547"/>
                    <a:lumOff val="-10352"/>
                  </a:schemeClr>
                </a:solidFill>
                <a:latin typeface="Arial"/>
                <a:ea typeface="Arial"/>
                <a:cs typeface="Arial"/>
                <a:sym typeface="Arial"/>
              </a:defRPr>
            </a:lvl1pPr>
          </a:lstStyle>
          <a:p>
            <a:r>
              <a:t>Challenge 7</a:t>
            </a:r>
          </a:p>
        </p:txBody>
      </p:sp>
      <p:sp>
        <p:nvSpPr>
          <p:cNvPr id="510" name="Line"/>
          <p:cNvSpPr/>
          <p:nvPr/>
        </p:nvSpPr>
        <p:spPr>
          <a:xfrm>
            <a:off x="4250900" y="1066301"/>
            <a:ext cx="791110" cy="3668206"/>
          </a:xfrm>
          <a:prstGeom prst="line">
            <a:avLst/>
          </a:prstGeom>
          <a:ln w="38100">
            <a:solidFill>
              <a:schemeClr val="accent2"/>
            </a:solidFill>
            <a:custDash>
              <a:ds d="200000" sp="200000"/>
            </a:custDash>
            <a:miter lim="400000"/>
            <a:headEnd type="oval"/>
            <a:tailEnd type="oval"/>
          </a:ln>
        </p:spPr>
        <p:txBody>
          <a:bodyPr lIns="45718" tIns="45718" rIns="45718" bIns="45718"/>
          <a:lstStyle/>
          <a:p>
            <a:endParaRP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TextBox 1"/>
          <p:cNvSpPr txBox="1"/>
          <p:nvPr/>
        </p:nvSpPr>
        <p:spPr>
          <a:xfrm>
            <a:off x="496985" y="201732"/>
            <a:ext cx="6427459" cy="475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t>Regional results: Ocean Decade Objectives</a:t>
            </a:r>
          </a:p>
        </p:txBody>
      </p:sp>
      <p:pic>
        <p:nvPicPr>
          <p:cNvPr id="515" name="Picture 2" descr="Picture 2"/>
          <p:cNvPicPr>
            <a:picLocks noChangeAspect="1"/>
          </p:cNvPicPr>
          <p:nvPr/>
        </p:nvPicPr>
        <p:blipFill>
          <a:blip r:embed="rId2">
            <a:extLst/>
          </a:blip>
          <a:stretch>
            <a:fillRect/>
          </a:stretch>
        </p:blipFill>
        <p:spPr>
          <a:xfrm>
            <a:off x="63500" y="1444958"/>
            <a:ext cx="12039527" cy="2042423"/>
          </a:xfrm>
          <a:prstGeom prst="rect">
            <a:avLst/>
          </a:prstGeom>
          <a:ln w="12700">
            <a:miter lim="400000"/>
          </a:ln>
        </p:spPr>
      </p:pic>
      <p:sp>
        <p:nvSpPr>
          <p:cNvPr id="516" name="Rectangle"/>
          <p:cNvSpPr/>
          <p:nvPr/>
        </p:nvSpPr>
        <p:spPr>
          <a:xfrm>
            <a:off x="12149" y="3054913"/>
            <a:ext cx="12154453" cy="424877"/>
          </a:xfrm>
          <a:prstGeom prst="rect">
            <a:avLst/>
          </a:prstGeom>
          <a:ln w="50800">
            <a:solidFill>
              <a:schemeClr val="accent4"/>
            </a:solidFill>
            <a:miter lim="400000"/>
          </a:ln>
        </p:spPr>
        <p:txBody>
          <a:bodyPr lIns="45718" tIns="45718" rIns="45718" bIns="45718" anchor="ctr"/>
          <a:lstStyle/>
          <a:p>
            <a:endParaRP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TextBox 1"/>
          <p:cNvSpPr txBox="1"/>
          <p:nvPr/>
        </p:nvSpPr>
        <p:spPr>
          <a:xfrm>
            <a:off x="496984" y="201732"/>
            <a:ext cx="1632664" cy="475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t>Highlights</a:t>
            </a:r>
          </a:p>
        </p:txBody>
      </p:sp>
      <p:sp>
        <p:nvSpPr>
          <p:cNvPr id="519" name="Though limited, the results revealed the some important considerations:…"/>
          <p:cNvSpPr txBox="1"/>
          <p:nvPr/>
        </p:nvSpPr>
        <p:spPr>
          <a:xfrm>
            <a:off x="859815" y="1151993"/>
            <a:ext cx="9954347" cy="43704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lvl="7" algn="just">
              <a:spcBef>
                <a:spcPts val="1200"/>
              </a:spcBef>
              <a:buSzPct val="100000"/>
              <a:defRPr>
                <a:latin typeface="Arial"/>
                <a:ea typeface="Arial"/>
                <a:cs typeface="Arial"/>
                <a:sym typeface="Arial"/>
              </a:defRPr>
            </a:pPr>
            <a:r>
              <a:rPr dirty="0"/>
              <a:t>Though limited, </a:t>
            </a:r>
            <a:r>
              <a:rPr dirty="0" smtClean="0"/>
              <a:t>the</a:t>
            </a:r>
            <a:r>
              <a:rPr lang="en-PH" dirty="0" smtClean="0"/>
              <a:t>se</a:t>
            </a:r>
            <a:r>
              <a:rPr dirty="0" smtClean="0"/>
              <a:t> </a:t>
            </a:r>
            <a:r>
              <a:rPr lang="en-PH" dirty="0" smtClean="0"/>
              <a:t>survey outcomes </a:t>
            </a:r>
            <a:r>
              <a:rPr dirty="0" smtClean="0"/>
              <a:t>revealed some </a:t>
            </a:r>
            <a:r>
              <a:rPr dirty="0"/>
              <a:t>important </a:t>
            </a:r>
            <a:r>
              <a:rPr lang="en-PH" dirty="0" smtClean="0"/>
              <a:t>observations</a:t>
            </a:r>
            <a:r>
              <a:rPr dirty="0" smtClean="0"/>
              <a:t>:</a:t>
            </a:r>
            <a:endParaRPr dirty="0"/>
          </a:p>
          <a:p>
            <a:pPr marL="285750" lvl="8" indent="-285750" algn="just">
              <a:spcBef>
                <a:spcPts val="1200"/>
              </a:spcBef>
              <a:buSzPct val="100000"/>
              <a:buFont typeface="Arial"/>
              <a:buChar char="•"/>
              <a:defRPr b="1">
                <a:latin typeface="Arial"/>
                <a:ea typeface="Arial"/>
                <a:cs typeface="Arial"/>
                <a:sym typeface="Arial"/>
              </a:defRPr>
            </a:pPr>
            <a:r>
              <a:rPr dirty="0"/>
              <a:t>Strong expression of a need for capacity enhancement </a:t>
            </a:r>
            <a:r>
              <a:rPr b="0" dirty="0"/>
              <a:t>across the board</a:t>
            </a:r>
            <a:r>
              <a:rPr dirty="0"/>
              <a:t>;</a:t>
            </a:r>
          </a:p>
          <a:p>
            <a:pPr marL="285750" lvl="6" indent="-285750" algn="just">
              <a:spcBef>
                <a:spcPts val="1200"/>
              </a:spcBef>
              <a:buSzPct val="100000"/>
              <a:buFont typeface="Arial"/>
              <a:buChar char="•"/>
              <a:defRPr>
                <a:latin typeface="Arial"/>
                <a:ea typeface="Arial"/>
                <a:cs typeface="Arial"/>
                <a:sym typeface="Arial"/>
              </a:defRPr>
            </a:pPr>
            <a:r>
              <a:rPr b="1" dirty="0"/>
              <a:t>Funding and investment </a:t>
            </a:r>
            <a:r>
              <a:rPr dirty="0"/>
              <a:t>as one of the top CD needs </a:t>
            </a:r>
            <a:r>
              <a:rPr dirty="0" smtClean="0"/>
              <a:t>identified</a:t>
            </a:r>
            <a:r>
              <a:rPr b="1" dirty="0" smtClean="0"/>
              <a:t>;</a:t>
            </a:r>
            <a:r>
              <a:rPr lang="en-PH" b="1" dirty="0" smtClean="0"/>
              <a:t> </a:t>
            </a:r>
            <a:r>
              <a:rPr lang="en-PH" b="1" dirty="0"/>
              <a:t>g</a:t>
            </a:r>
            <a:r>
              <a:rPr b="1" dirty="0" smtClean="0"/>
              <a:t>ender </a:t>
            </a:r>
            <a:r>
              <a:rPr b="1" dirty="0"/>
              <a:t>equality </a:t>
            </a:r>
            <a:r>
              <a:rPr lang="en-PH" dirty="0" smtClean="0"/>
              <a:t>among least ranked</a:t>
            </a:r>
            <a:r>
              <a:rPr dirty="0" smtClean="0"/>
              <a:t>; </a:t>
            </a:r>
            <a:endParaRPr dirty="0"/>
          </a:p>
          <a:p>
            <a:pPr marL="285750" lvl="6" indent="-285750" algn="just">
              <a:spcBef>
                <a:spcPts val="1200"/>
              </a:spcBef>
              <a:buSzPct val="100000"/>
              <a:buFont typeface="Arial"/>
              <a:buChar char="•"/>
              <a:defRPr>
                <a:latin typeface="Arial"/>
                <a:ea typeface="Arial"/>
                <a:cs typeface="Arial"/>
                <a:sym typeface="Arial"/>
              </a:defRPr>
            </a:pPr>
            <a:r>
              <a:rPr dirty="0"/>
              <a:t>Regional priorities and CD requirements identified </a:t>
            </a:r>
            <a:r>
              <a:rPr b="1" dirty="0"/>
              <a:t>expected to contribute to regional work planning and </a:t>
            </a:r>
            <a:r>
              <a:rPr b="1" dirty="0" smtClean="0"/>
              <a:t>interventions</a:t>
            </a:r>
            <a:r>
              <a:rPr lang="en-PH" dirty="0" smtClean="0"/>
              <a:t>;</a:t>
            </a:r>
            <a:endParaRPr dirty="0"/>
          </a:p>
          <a:p>
            <a:pPr marL="285750" lvl="6" indent="-285750" algn="just">
              <a:spcBef>
                <a:spcPts val="1200"/>
              </a:spcBef>
              <a:buSzPct val="100000"/>
              <a:buFont typeface="Arial"/>
              <a:buChar char="•"/>
              <a:defRPr>
                <a:latin typeface="Arial"/>
                <a:ea typeface="Arial"/>
                <a:cs typeface="Arial"/>
                <a:sym typeface="Arial"/>
              </a:defRPr>
            </a:pPr>
            <a:r>
              <a:rPr b="1" dirty="0"/>
              <a:t>Decade Challenges and Decade Objectives </a:t>
            </a:r>
            <a:r>
              <a:rPr dirty="0"/>
              <a:t>where CD needs </a:t>
            </a:r>
            <a:r>
              <a:rPr lang="en-PH" dirty="0" smtClean="0"/>
              <a:t>were </a:t>
            </a:r>
            <a:r>
              <a:rPr dirty="0" smtClean="0"/>
              <a:t>greatest</a:t>
            </a:r>
            <a:r>
              <a:rPr dirty="0"/>
              <a:t>;</a:t>
            </a:r>
          </a:p>
          <a:p>
            <a:pPr marL="285750" lvl="6" indent="-285750" algn="just">
              <a:spcBef>
                <a:spcPts val="1200"/>
              </a:spcBef>
              <a:buSzPct val="100000"/>
              <a:buFont typeface="Arial"/>
              <a:buChar char="•"/>
              <a:defRPr b="1">
                <a:latin typeface="Arial"/>
                <a:ea typeface="Arial"/>
                <a:cs typeface="Arial"/>
                <a:sym typeface="Arial"/>
              </a:defRPr>
            </a:pPr>
            <a:r>
              <a:rPr dirty="0"/>
              <a:t>Capacity to translate science into policies </a:t>
            </a:r>
            <a:r>
              <a:rPr b="0" dirty="0"/>
              <a:t>identified as most lacking capacity;</a:t>
            </a:r>
          </a:p>
          <a:p>
            <a:pPr marL="285750" lvl="6" indent="-285750" algn="just">
              <a:spcBef>
                <a:spcPts val="1200"/>
              </a:spcBef>
              <a:buSzPct val="100000"/>
              <a:buFont typeface="Arial"/>
              <a:buChar char="•"/>
              <a:defRPr b="1">
                <a:latin typeface="Arial"/>
                <a:ea typeface="Arial"/>
                <a:cs typeface="Arial"/>
                <a:sym typeface="Arial"/>
              </a:defRPr>
            </a:pPr>
            <a:r>
              <a:rPr b="0" dirty="0"/>
              <a:t>Inputs for </a:t>
            </a:r>
            <a:r>
              <a:rPr dirty="0"/>
              <a:t>potential revision of the IOC CD strategy and its implementation plan</a:t>
            </a:r>
            <a:r>
              <a:rPr b="0" dirty="0"/>
              <a:t>;</a:t>
            </a:r>
          </a:p>
          <a:p>
            <a:pPr marL="285750" lvl="6" indent="-285750" algn="just">
              <a:spcBef>
                <a:spcPts val="1200"/>
              </a:spcBef>
              <a:buSzPct val="100000"/>
              <a:buFont typeface="Arial"/>
              <a:buChar char="•"/>
              <a:defRPr>
                <a:latin typeface="Arial"/>
                <a:ea typeface="Arial"/>
                <a:cs typeface="Arial"/>
                <a:sym typeface="Arial"/>
              </a:defRPr>
            </a:pPr>
            <a:r>
              <a:rPr b="1" dirty="0"/>
              <a:t>Poor linkage between focal points and target communities</a:t>
            </a:r>
            <a:r>
              <a:rPr dirty="0"/>
              <a:t>, e.g. disconnect between the views of practitioners and national officials; </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TextBox 1"/>
          <p:cNvSpPr txBox="1"/>
          <p:nvPr/>
        </p:nvSpPr>
        <p:spPr>
          <a:xfrm>
            <a:off x="496985" y="201732"/>
            <a:ext cx="2869573" cy="475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t>Recommendations</a:t>
            </a:r>
          </a:p>
        </p:txBody>
      </p:sp>
      <p:sp>
        <p:nvSpPr>
          <p:cNvPr id="522" name="What can be drawn from the survey results analysis is the strong expression of a need for capacity enhancement all across the board, as indicated by the few scores given below a weighted average of 4.0. Due to the relatively small sample size, especially"/>
          <p:cNvSpPr txBox="1"/>
          <p:nvPr/>
        </p:nvSpPr>
        <p:spPr>
          <a:xfrm>
            <a:off x="950619" y="1148879"/>
            <a:ext cx="10277514" cy="40626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285750" lvl="6" indent="-285750" algn="just">
              <a:spcBef>
                <a:spcPts val="1200"/>
              </a:spcBef>
              <a:buSzPct val="100000"/>
              <a:buFont typeface="Arial"/>
              <a:buChar char="•"/>
              <a:defRPr>
                <a:latin typeface="Arial"/>
                <a:ea typeface="Arial"/>
                <a:cs typeface="Arial"/>
                <a:sym typeface="Arial"/>
              </a:defRPr>
            </a:pPr>
            <a:r>
              <a:rPr b="1" dirty="0"/>
              <a:t>Nominating CD focal points </a:t>
            </a:r>
            <a:r>
              <a:rPr lang="en-PH" dirty="0" smtClean="0"/>
              <a:t>is</a:t>
            </a:r>
            <a:r>
              <a:rPr lang="en-PH" b="1" dirty="0" smtClean="0"/>
              <a:t> </a:t>
            </a:r>
            <a:r>
              <a:rPr dirty="0" smtClean="0"/>
              <a:t>vital </a:t>
            </a:r>
            <a:r>
              <a:rPr dirty="0"/>
              <a:t>to facilitate efforts in coordination of CD needs assessment surveys in the future;</a:t>
            </a:r>
          </a:p>
          <a:p>
            <a:pPr marL="285750" lvl="6" indent="-285750" algn="just">
              <a:spcBef>
                <a:spcPts val="1200"/>
              </a:spcBef>
              <a:buSzPct val="100000"/>
              <a:buFont typeface="Arial"/>
              <a:buChar char="•"/>
              <a:defRPr>
                <a:latin typeface="Arial"/>
                <a:ea typeface="Arial"/>
                <a:cs typeface="Arial"/>
                <a:sym typeface="Arial"/>
              </a:defRPr>
            </a:pPr>
            <a:r>
              <a:rPr b="1" dirty="0"/>
              <a:t>Involvement and representation of stakeholder groups</a:t>
            </a:r>
            <a:r>
              <a:rPr dirty="0"/>
              <a:t> </a:t>
            </a:r>
            <a:r>
              <a:rPr lang="en-PH" dirty="0" smtClean="0"/>
              <a:t>are </a:t>
            </a:r>
            <a:r>
              <a:rPr dirty="0" smtClean="0"/>
              <a:t>crucial </a:t>
            </a:r>
            <a:r>
              <a:rPr dirty="0"/>
              <a:t>for the Decade; </a:t>
            </a:r>
          </a:p>
          <a:p>
            <a:pPr marL="285750" lvl="6" indent="-285750" algn="just">
              <a:spcBef>
                <a:spcPts val="1200"/>
              </a:spcBef>
              <a:buSzPct val="100000"/>
              <a:buFont typeface="Arial"/>
              <a:buChar char="•"/>
              <a:defRPr>
                <a:latin typeface="Arial"/>
                <a:ea typeface="Arial"/>
                <a:cs typeface="Arial"/>
                <a:sym typeface="Arial"/>
              </a:defRPr>
            </a:pPr>
            <a:r>
              <a:rPr dirty="0"/>
              <a:t>National efforts to </a:t>
            </a:r>
            <a:r>
              <a:rPr b="1" dirty="0"/>
              <a:t>institutionalize CD programs</a:t>
            </a:r>
            <a:r>
              <a:rPr dirty="0"/>
              <a:t> are critical but may get overshadowed if needs </a:t>
            </a:r>
            <a:r>
              <a:rPr lang="en-PH" dirty="0" smtClean="0"/>
              <a:t>are not made </a:t>
            </a:r>
            <a:r>
              <a:rPr dirty="0" smtClean="0"/>
              <a:t>clear</a:t>
            </a:r>
            <a:r>
              <a:rPr dirty="0"/>
              <a:t>;</a:t>
            </a:r>
          </a:p>
          <a:p>
            <a:pPr marL="285750" lvl="6" indent="-285750" algn="just">
              <a:spcBef>
                <a:spcPts val="1200"/>
              </a:spcBef>
              <a:buSzPct val="100000"/>
              <a:buFont typeface="Arial"/>
              <a:buChar char="•"/>
              <a:defRPr>
                <a:latin typeface="Arial"/>
                <a:ea typeface="Arial"/>
                <a:cs typeface="Arial"/>
                <a:sym typeface="Arial"/>
              </a:defRPr>
            </a:pPr>
            <a:r>
              <a:rPr b="1" dirty="0"/>
              <a:t>More active engagement and direct reach </a:t>
            </a:r>
            <a:r>
              <a:rPr dirty="0"/>
              <a:t>with national networks of relevant stakeholder groups involved in ocean-related </a:t>
            </a:r>
            <a:r>
              <a:rPr dirty="0" smtClean="0"/>
              <a:t>activities</a:t>
            </a:r>
            <a:r>
              <a:rPr lang="en-PH" dirty="0" smtClean="0"/>
              <a:t>;</a:t>
            </a:r>
            <a:endParaRPr dirty="0"/>
          </a:p>
          <a:p>
            <a:pPr marL="285750" lvl="6" indent="-285750" algn="just">
              <a:spcBef>
                <a:spcPts val="1200"/>
              </a:spcBef>
              <a:buSzPct val="100000"/>
              <a:buFont typeface="Arial"/>
              <a:buChar char="•"/>
              <a:defRPr>
                <a:latin typeface="Arial"/>
                <a:ea typeface="Arial"/>
                <a:cs typeface="Arial"/>
                <a:sym typeface="Arial"/>
              </a:defRPr>
            </a:pPr>
            <a:r>
              <a:rPr dirty="0"/>
              <a:t>Continuous efforts </a:t>
            </a:r>
            <a:r>
              <a:rPr lang="en-PH" dirty="0" smtClean="0"/>
              <a:t>are </a:t>
            </a:r>
            <a:r>
              <a:rPr dirty="0" smtClean="0"/>
              <a:t>needed </a:t>
            </a:r>
            <a:r>
              <a:rPr dirty="0"/>
              <a:t>to </a:t>
            </a:r>
            <a:r>
              <a:rPr b="1" dirty="0"/>
              <a:t>reach out to countries </a:t>
            </a:r>
            <a:r>
              <a:rPr lang="en-PH" b="1" dirty="0" smtClean="0"/>
              <a:t>for </a:t>
            </a:r>
            <a:r>
              <a:rPr b="1" dirty="0" smtClean="0"/>
              <a:t>more </a:t>
            </a:r>
            <a:r>
              <a:rPr b="1" dirty="0"/>
              <a:t>responses and representation in the results;</a:t>
            </a:r>
          </a:p>
          <a:p>
            <a:pPr marL="285750" lvl="6" indent="-285750" algn="just">
              <a:spcBef>
                <a:spcPts val="1200"/>
              </a:spcBef>
              <a:buSzPct val="100000"/>
              <a:buFont typeface="Arial"/>
              <a:buChar char="•"/>
              <a:defRPr>
                <a:latin typeface="Arial"/>
                <a:ea typeface="Arial"/>
                <a:cs typeface="Arial"/>
                <a:sym typeface="Arial"/>
              </a:defRPr>
            </a:pPr>
            <a:r>
              <a:rPr b="1" dirty="0"/>
              <a:t>Address communication impediments </a:t>
            </a:r>
            <a:r>
              <a:rPr dirty="0"/>
              <a:t>caused by outdated contact information of focal points;</a:t>
            </a:r>
            <a:endParaRPr b="1" dirty="0"/>
          </a:p>
          <a:p>
            <a:pPr marL="285750" lvl="6" indent="-285750" algn="just">
              <a:spcBef>
                <a:spcPts val="1200"/>
              </a:spcBef>
              <a:buSzPct val="100000"/>
              <a:buFont typeface="Arial"/>
              <a:buChar char="•"/>
              <a:defRPr>
                <a:latin typeface="Arial"/>
                <a:ea typeface="Arial"/>
                <a:cs typeface="Arial"/>
                <a:sym typeface="Arial"/>
              </a:defRPr>
            </a:pPr>
            <a:r>
              <a:rPr b="1" dirty="0"/>
              <a:t>Regular </a:t>
            </a:r>
            <a:r>
              <a:rPr b="1" dirty="0" smtClean="0"/>
              <a:t>assessments</a:t>
            </a:r>
            <a:r>
              <a:rPr lang="en-PH" b="1" dirty="0" smtClean="0"/>
              <a:t> are important</a:t>
            </a:r>
            <a:r>
              <a:rPr b="1" dirty="0" smtClean="0"/>
              <a:t> </a:t>
            </a:r>
            <a:r>
              <a:rPr b="1" dirty="0"/>
              <a:t>to address gaps </a:t>
            </a:r>
            <a:r>
              <a:rPr dirty="0"/>
              <a:t>(next </a:t>
            </a:r>
            <a:r>
              <a:rPr lang="en-PH" dirty="0" smtClean="0"/>
              <a:t>survey </a:t>
            </a:r>
            <a:r>
              <a:rPr dirty="0" smtClean="0"/>
              <a:t>scheduled </a:t>
            </a:r>
            <a:r>
              <a:rPr dirty="0"/>
              <a:t>in 2022)</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Rectangle 20"/>
          <p:cNvSpPr txBox="1"/>
          <p:nvPr/>
        </p:nvSpPr>
        <p:spPr>
          <a:xfrm>
            <a:off x="169438" y="1062074"/>
            <a:ext cx="6775141" cy="52734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b="1">
                <a:latin typeface="Arial"/>
                <a:ea typeface="Arial"/>
                <a:cs typeface="Arial"/>
                <a:sym typeface="Arial"/>
              </a:defRPr>
            </a:pPr>
            <a:r>
              <a:t>2nd CD Needs Assessment</a:t>
            </a:r>
          </a:p>
          <a:p>
            <a:pPr>
              <a:defRPr b="1">
                <a:latin typeface="Arial"/>
                <a:ea typeface="Arial"/>
                <a:cs typeface="Arial"/>
                <a:sym typeface="Arial"/>
              </a:defRPr>
            </a:pPr>
            <a:r>
              <a:t>Launched 1 September 2020, closed 2 February 2021</a:t>
            </a:r>
          </a:p>
          <a:p>
            <a:pPr>
              <a:defRPr b="1">
                <a:latin typeface="Arial"/>
                <a:ea typeface="Arial"/>
                <a:cs typeface="Arial"/>
                <a:sym typeface="Arial"/>
              </a:defRPr>
            </a:pPr>
            <a:endParaRPr/>
          </a:p>
          <a:p>
            <a:pPr>
              <a:defRPr b="1">
                <a:latin typeface="Arial"/>
                <a:ea typeface="Arial"/>
                <a:cs typeface="Arial"/>
                <a:sym typeface="Arial"/>
              </a:defRPr>
            </a:pPr>
            <a:r>
              <a:t>RESPONSES:</a:t>
            </a:r>
            <a:r>
              <a:rPr>
                <a:solidFill>
                  <a:srgbClr val="FF2600"/>
                </a:solidFill>
              </a:rPr>
              <a:t> 1005 </a:t>
            </a:r>
            <a:r>
              <a:rPr b="0"/>
              <a:t>from</a:t>
            </a:r>
            <a:r>
              <a:rPr b="0">
                <a:solidFill>
                  <a:srgbClr val="FF2600"/>
                </a:solidFill>
              </a:rPr>
              <a:t> </a:t>
            </a:r>
            <a:r>
              <a:rPr>
                <a:solidFill>
                  <a:srgbClr val="FF2600"/>
                </a:solidFill>
              </a:rPr>
              <a:t>118 countries </a:t>
            </a:r>
            <a:r>
              <a:t>received</a:t>
            </a:r>
            <a:endParaRPr>
              <a:solidFill>
                <a:srgbClr val="FF2600"/>
              </a:solidFill>
            </a:endParaRPr>
          </a:p>
          <a:p>
            <a:pPr>
              <a:defRPr b="1">
                <a:latin typeface="Arial"/>
                <a:ea typeface="Arial"/>
                <a:cs typeface="Arial"/>
                <a:sym typeface="Arial"/>
              </a:defRPr>
            </a:pPr>
            <a:endParaRPr>
              <a:solidFill>
                <a:srgbClr val="FF2600"/>
              </a:solidFill>
            </a:endParaRPr>
          </a:p>
          <a:p>
            <a:pPr>
              <a:defRPr b="1">
                <a:latin typeface="Arial"/>
                <a:ea typeface="Arial"/>
                <a:cs typeface="Arial"/>
                <a:sym typeface="Arial"/>
              </a:defRPr>
            </a:pPr>
            <a:r>
              <a:t>FOCUS:</a:t>
            </a:r>
          </a:p>
          <a:p>
            <a:pPr>
              <a:defRPr b="1">
                <a:latin typeface="Arial"/>
                <a:ea typeface="Arial"/>
                <a:cs typeface="Arial"/>
                <a:sym typeface="Arial"/>
              </a:defRPr>
            </a:pPr>
            <a:r>
              <a:rPr>
                <a:solidFill>
                  <a:srgbClr val="FF2600"/>
                </a:solidFill>
              </a:rPr>
              <a:t>115</a:t>
            </a:r>
            <a:r>
              <a:t> developing country MS</a:t>
            </a:r>
          </a:p>
          <a:p>
            <a:pPr>
              <a:defRPr b="1">
                <a:solidFill>
                  <a:srgbClr val="FF2600"/>
                </a:solidFill>
                <a:latin typeface="Arial"/>
                <a:ea typeface="Arial"/>
                <a:cs typeface="Arial"/>
                <a:sym typeface="Arial"/>
              </a:defRPr>
            </a:pPr>
            <a:r>
              <a:t>25</a:t>
            </a:r>
            <a:r>
              <a:rPr b="0">
                <a:solidFill>
                  <a:srgbClr val="000000"/>
                </a:solidFill>
              </a:rPr>
              <a:t> IOC Focal Points, </a:t>
            </a:r>
            <a:r>
              <a:t>10</a:t>
            </a:r>
            <a:r>
              <a:rPr b="0">
                <a:solidFill>
                  <a:srgbClr val="000000"/>
                </a:solidFill>
              </a:rPr>
              <a:t> IOC CD Focal Points</a:t>
            </a:r>
          </a:p>
          <a:p>
            <a:pPr>
              <a:lnSpc>
                <a:spcPct val="115000"/>
              </a:lnSpc>
              <a:defRPr>
                <a:latin typeface="Arial"/>
                <a:ea typeface="Arial"/>
                <a:cs typeface="Arial"/>
                <a:sym typeface="Arial"/>
              </a:defRPr>
            </a:pPr>
            <a:endParaRPr b="0">
              <a:solidFill>
                <a:srgbClr val="000000"/>
              </a:solidFill>
            </a:endParaRPr>
          </a:p>
          <a:p>
            <a:pPr>
              <a:lnSpc>
                <a:spcPct val="115000"/>
              </a:lnSpc>
              <a:defRPr b="1">
                <a:latin typeface="Arial"/>
                <a:ea typeface="Arial"/>
                <a:cs typeface="Arial"/>
                <a:sym typeface="Arial"/>
              </a:defRPr>
            </a:pPr>
            <a:endParaRPr b="0">
              <a:solidFill>
                <a:srgbClr val="000000"/>
              </a:solidFill>
            </a:endParaRPr>
          </a:p>
          <a:p>
            <a:pPr>
              <a:lnSpc>
                <a:spcPct val="115000"/>
              </a:lnSpc>
              <a:defRPr b="1">
                <a:latin typeface="Arial"/>
                <a:ea typeface="Arial"/>
                <a:cs typeface="Arial"/>
                <a:sym typeface="Arial"/>
              </a:defRPr>
            </a:pPr>
            <a:endParaRPr b="0">
              <a:solidFill>
                <a:srgbClr val="000000"/>
              </a:solidFill>
            </a:endParaRPr>
          </a:p>
          <a:p>
            <a:pPr>
              <a:lnSpc>
                <a:spcPct val="115000"/>
              </a:lnSpc>
              <a:defRPr b="1">
                <a:latin typeface="Arial"/>
                <a:ea typeface="Arial"/>
                <a:cs typeface="Arial"/>
                <a:sym typeface="Arial"/>
              </a:defRPr>
            </a:pPr>
            <a:endParaRPr b="0">
              <a:solidFill>
                <a:srgbClr val="000000"/>
              </a:solidFill>
            </a:endParaRPr>
          </a:p>
          <a:p>
            <a:pPr>
              <a:lnSpc>
                <a:spcPct val="115000"/>
              </a:lnSpc>
              <a:defRPr b="1">
                <a:latin typeface="Arial"/>
                <a:ea typeface="Arial"/>
                <a:cs typeface="Arial"/>
                <a:sym typeface="Arial"/>
              </a:defRPr>
            </a:pPr>
            <a:endParaRPr b="0">
              <a:solidFill>
                <a:srgbClr val="000000"/>
              </a:solidFill>
            </a:endParaRPr>
          </a:p>
          <a:p>
            <a:pPr>
              <a:lnSpc>
                <a:spcPct val="115000"/>
              </a:lnSpc>
              <a:defRPr b="1">
                <a:latin typeface="Arial"/>
                <a:ea typeface="Arial"/>
                <a:cs typeface="Arial"/>
                <a:sym typeface="Arial"/>
              </a:defRPr>
            </a:pPr>
            <a:endParaRPr b="0">
              <a:solidFill>
                <a:srgbClr val="000000"/>
              </a:solidFill>
            </a:endParaRPr>
          </a:p>
          <a:p>
            <a:pPr>
              <a:lnSpc>
                <a:spcPct val="115000"/>
              </a:lnSpc>
              <a:defRPr b="1">
                <a:latin typeface="Arial"/>
                <a:ea typeface="Arial"/>
                <a:cs typeface="Arial"/>
                <a:sym typeface="Arial"/>
              </a:defRPr>
            </a:pPr>
            <a:endParaRPr b="0">
              <a:solidFill>
                <a:srgbClr val="000000"/>
              </a:solidFill>
            </a:endParaRPr>
          </a:p>
          <a:p>
            <a:pPr>
              <a:lnSpc>
                <a:spcPct val="115000"/>
              </a:lnSpc>
              <a:defRPr b="1">
                <a:latin typeface="Arial"/>
                <a:ea typeface="Arial"/>
                <a:cs typeface="Arial"/>
                <a:sym typeface="Arial"/>
              </a:defRPr>
            </a:pPr>
            <a:endParaRPr b="0">
              <a:solidFill>
                <a:srgbClr val="000000"/>
              </a:solidFill>
            </a:endParaRPr>
          </a:p>
          <a:p>
            <a:pPr>
              <a:defRPr>
                <a:latin typeface="Arial"/>
                <a:ea typeface="Arial"/>
                <a:cs typeface="Arial"/>
                <a:sym typeface="Arial"/>
              </a:defRPr>
            </a:pPr>
            <a:endParaRPr sz="1400"/>
          </a:p>
          <a:p>
            <a:pPr>
              <a:defRPr sz="1400" b="1">
                <a:latin typeface="Arial"/>
                <a:ea typeface="Arial"/>
                <a:cs typeface="Arial"/>
                <a:sym typeface="Arial"/>
              </a:defRPr>
            </a:pPr>
            <a:endParaRPr sz="1400"/>
          </a:p>
        </p:txBody>
      </p:sp>
      <p:sp>
        <p:nvSpPr>
          <p:cNvPr id="323" name="Rectangle"/>
          <p:cNvSpPr/>
          <p:nvPr/>
        </p:nvSpPr>
        <p:spPr>
          <a:xfrm>
            <a:off x="11155542" y="3259839"/>
            <a:ext cx="952770" cy="624841"/>
          </a:xfrm>
          <a:prstGeom prst="rect">
            <a:avLst/>
          </a:prstGeom>
          <a:solidFill>
            <a:srgbClr val="FFFFFF"/>
          </a:solidFill>
          <a:ln w="12700">
            <a:miter lim="400000"/>
          </a:ln>
        </p:spPr>
        <p:txBody>
          <a:bodyPr lIns="45718" tIns="45718" rIns="45718" bIns="45718" anchor="ctr"/>
          <a:lstStyle/>
          <a:p>
            <a:endParaRPr/>
          </a:p>
        </p:txBody>
      </p:sp>
      <p:pic>
        <p:nvPicPr>
          <p:cNvPr id="324" name="Picture 2" descr="Picture 2"/>
          <p:cNvPicPr>
            <a:picLocks noChangeAspect="1"/>
          </p:cNvPicPr>
          <p:nvPr/>
        </p:nvPicPr>
        <p:blipFill>
          <a:blip r:embed="rId3">
            <a:extLst/>
          </a:blip>
          <a:srcRect r="13600"/>
          <a:stretch>
            <a:fillRect/>
          </a:stretch>
        </p:blipFill>
        <p:spPr>
          <a:xfrm>
            <a:off x="6414044" y="1544231"/>
            <a:ext cx="5624338" cy="3158613"/>
          </a:xfrm>
          <a:prstGeom prst="rect">
            <a:avLst/>
          </a:prstGeom>
          <a:ln w="12700">
            <a:miter lim="400000"/>
          </a:ln>
        </p:spPr>
      </p:pic>
      <p:sp>
        <p:nvSpPr>
          <p:cNvPr id="325" name="TextBox 1"/>
          <p:cNvSpPr txBox="1"/>
          <p:nvPr/>
        </p:nvSpPr>
        <p:spPr>
          <a:xfrm>
            <a:off x="204884" y="201732"/>
            <a:ext cx="8144787" cy="475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t>2020 Capacity Development Needs Assessment Survey</a:t>
            </a:r>
          </a:p>
        </p:txBody>
      </p:sp>
      <p:sp>
        <p:nvSpPr>
          <p:cNvPr id="326" name="Stakeholder groups breakdown:"/>
          <p:cNvSpPr txBox="1"/>
          <p:nvPr/>
        </p:nvSpPr>
        <p:spPr>
          <a:xfrm>
            <a:off x="6323201" y="1007042"/>
            <a:ext cx="3648109" cy="656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lnSpc>
                <a:spcPct val="115000"/>
              </a:lnSpc>
              <a:defRPr b="1">
                <a:latin typeface="Arial"/>
                <a:ea typeface="Arial"/>
                <a:cs typeface="Arial"/>
                <a:sym typeface="Arial"/>
              </a:defRPr>
            </a:pPr>
            <a:r>
              <a:t>Stakeholder groups breakdown</a:t>
            </a:r>
            <a:r>
              <a:rPr b="0"/>
              <a:t>: </a:t>
            </a:r>
          </a:p>
        </p:txBody>
      </p:sp>
      <p:sp>
        <p:nvSpPr>
          <p:cNvPr id="327" name="Section 1:…"/>
          <p:cNvSpPr txBox="1"/>
          <p:nvPr/>
        </p:nvSpPr>
        <p:spPr>
          <a:xfrm>
            <a:off x="6962762" y="4733636"/>
            <a:ext cx="5012440" cy="1405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457200">
              <a:defRPr sz="1600">
                <a:latin typeface="Arial"/>
                <a:ea typeface="Arial"/>
                <a:cs typeface="Arial"/>
                <a:sym typeface="Arial"/>
              </a:defRPr>
            </a:pPr>
            <a:r>
              <a:rPr b="1"/>
              <a:t>Section 1: </a:t>
            </a:r>
            <a:r>
              <a:t>     </a:t>
            </a:r>
          </a:p>
          <a:p>
            <a:pPr defTabSz="457200">
              <a:defRPr sz="1600">
                <a:latin typeface="Arial"/>
                <a:ea typeface="Arial"/>
                <a:cs typeface="Arial"/>
                <a:sym typeface="Arial"/>
              </a:defRPr>
            </a:pPr>
            <a:r>
              <a:t>Respondent’s profile: to be filled by all</a:t>
            </a:r>
            <a:endParaRPr sz="1200">
              <a:latin typeface="Times Roman"/>
              <a:ea typeface="Times Roman"/>
              <a:cs typeface="Times Roman"/>
              <a:sym typeface="Times Roman"/>
            </a:endParaRPr>
          </a:p>
          <a:p>
            <a:pPr defTabSz="457200">
              <a:defRPr sz="1600">
                <a:latin typeface="Arial"/>
                <a:ea typeface="Arial"/>
                <a:cs typeface="Arial"/>
                <a:sym typeface="Arial"/>
              </a:defRPr>
            </a:pPr>
            <a:endParaRPr sz="1200">
              <a:latin typeface="Times Roman"/>
              <a:ea typeface="Times Roman"/>
              <a:cs typeface="Times Roman"/>
              <a:sym typeface="Times Roman"/>
            </a:endParaRPr>
          </a:p>
          <a:p>
            <a:pPr defTabSz="457200">
              <a:defRPr sz="1600" b="1">
                <a:latin typeface="Arial"/>
                <a:ea typeface="Arial"/>
                <a:cs typeface="Arial"/>
                <a:sym typeface="Arial"/>
              </a:defRPr>
            </a:pPr>
            <a:r>
              <a:t>Sections 2-5: </a:t>
            </a:r>
          </a:p>
          <a:p>
            <a:pPr defTabSz="457200">
              <a:defRPr sz="1600">
                <a:latin typeface="Arial"/>
                <a:ea typeface="Arial"/>
                <a:cs typeface="Arial"/>
                <a:sym typeface="Arial"/>
              </a:defRPr>
            </a:pPr>
            <a:r>
              <a:t>Capacity development needs assessment: for each stakeholder group</a:t>
            </a:r>
          </a:p>
        </p:txBody>
      </p:sp>
      <p:sp>
        <p:nvSpPr>
          <p:cNvPr id="328" name="Oval 3"/>
          <p:cNvSpPr/>
          <p:nvPr/>
        </p:nvSpPr>
        <p:spPr>
          <a:xfrm>
            <a:off x="9212619" y="1550249"/>
            <a:ext cx="1605965" cy="202549"/>
          </a:xfrm>
          <a:prstGeom prst="ellipse">
            <a:avLst/>
          </a:prstGeom>
          <a:ln w="12700">
            <a:solidFill>
              <a:schemeClr val="accent1"/>
            </a:solidFill>
            <a:miter/>
          </a:ln>
        </p:spPr>
        <p:txBody>
          <a:bodyPr lIns="45718" tIns="45718" rIns="45718" bIns="45718" anchor="ctr"/>
          <a:lstStyle/>
          <a:p>
            <a:endParaRPr/>
          </a:p>
        </p:txBody>
      </p:sp>
      <p:sp>
        <p:nvSpPr>
          <p:cNvPr id="329" name="Oval 4"/>
          <p:cNvSpPr/>
          <p:nvPr/>
        </p:nvSpPr>
        <p:spPr>
          <a:xfrm>
            <a:off x="9262564" y="3321422"/>
            <a:ext cx="1506075" cy="215157"/>
          </a:xfrm>
          <a:prstGeom prst="ellipse">
            <a:avLst/>
          </a:prstGeom>
          <a:ln w="12700">
            <a:solidFill>
              <a:srgbClr val="843C0B"/>
            </a:solidFill>
            <a:miter/>
          </a:ln>
        </p:spPr>
        <p:txBody>
          <a:bodyPr lIns="45718" tIns="45718" rIns="45718" bIns="45718" anchor="ctr"/>
          <a:lstStyle/>
          <a:p>
            <a:endParaRPr/>
          </a:p>
        </p:txBody>
      </p:sp>
      <p:sp>
        <p:nvSpPr>
          <p:cNvPr id="330" name="Oval 5"/>
          <p:cNvSpPr/>
          <p:nvPr/>
        </p:nvSpPr>
        <p:spPr>
          <a:xfrm>
            <a:off x="9211764" y="4405990"/>
            <a:ext cx="1298605" cy="148511"/>
          </a:xfrm>
          <a:prstGeom prst="ellipse">
            <a:avLst/>
          </a:prstGeom>
          <a:ln w="12700">
            <a:solidFill>
              <a:srgbClr val="2F5597"/>
            </a:solidFill>
            <a:miter/>
          </a:ln>
        </p:spPr>
        <p:txBody>
          <a:bodyPr lIns="45718" tIns="45718" rIns="45718" bIns="45718" anchor="ctr"/>
          <a:lstStyle/>
          <a:p>
            <a:endParaRPr/>
          </a:p>
        </p:txBody>
      </p:sp>
      <p:graphicFrame>
        <p:nvGraphicFramePr>
          <p:cNvPr id="331" name="Chart 5"/>
          <p:cNvGraphicFramePr/>
          <p:nvPr/>
        </p:nvGraphicFramePr>
        <p:xfrm>
          <a:off x="1092368" y="3442648"/>
          <a:ext cx="4287842" cy="275664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urvey results made available online at https://surveys.ioc-cd.org/…"/>
          <p:cNvSpPr txBox="1"/>
          <p:nvPr/>
        </p:nvSpPr>
        <p:spPr>
          <a:xfrm>
            <a:off x="4948568" y="1164552"/>
            <a:ext cx="6788966" cy="549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400" b="1">
                <a:latin typeface="Arial"/>
                <a:ea typeface="Arial"/>
                <a:cs typeface="Arial"/>
                <a:sym typeface="Arial"/>
              </a:defRPr>
            </a:pPr>
            <a:endParaRPr dirty="0"/>
          </a:p>
          <a:p>
            <a:pPr>
              <a:defRPr b="1">
                <a:latin typeface="Arial"/>
                <a:ea typeface="Arial"/>
                <a:cs typeface="Arial"/>
                <a:sym typeface="Arial"/>
              </a:defRPr>
            </a:pPr>
            <a:r>
              <a:rPr dirty="0"/>
              <a:t>FULL RESULTS </a:t>
            </a:r>
            <a:r>
              <a:rPr b="0" dirty="0"/>
              <a:t>available online: </a:t>
            </a:r>
            <a:r>
              <a:rPr b="0" u="sng" dirty="0">
                <a:solidFill>
                  <a:srgbClr val="0000FF"/>
                </a:solidFill>
                <a:uFill>
                  <a:solidFill>
                    <a:srgbClr val="0000FF"/>
                  </a:solidFill>
                </a:uFill>
                <a:hlinkClick r:id="rId3"/>
              </a:rPr>
              <a:t>https://surveys.ioc-cd.org/</a:t>
            </a:r>
            <a:r>
              <a:rPr b="0" dirty="0"/>
              <a:t> </a:t>
            </a:r>
          </a:p>
          <a:p>
            <a:pPr marL="140368" indent="-140368">
              <a:buSzPct val="100000"/>
              <a:buChar char="•"/>
              <a:defRPr>
                <a:latin typeface="Arial"/>
                <a:ea typeface="Arial"/>
                <a:cs typeface="Arial"/>
                <a:sym typeface="Arial"/>
              </a:defRPr>
            </a:pPr>
            <a:r>
              <a:rPr dirty="0"/>
              <a:t>Detailed responses, individual and per stakeholder groups uploaded in the site</a:t>
            </a:r>
          </a:p>
          <a:p>
            <a:pPr>
              <a:defRPr b="1">
                <a:latin typeface="Arial"/>
                <a:ea typeface="Arial"/>
                <a:cs typeface="Arial"/>
                <a:sym typeface="Arial"/>
              </a:defRPr>
            </a:pPr>
            <a:endParaRPr dirty="0"/>
          </a:p>
          <a:p>
            <a:pPr>
              <a:defRPr b="1">
                <a:latin typeface="Arial"/>
                <a:ea typeface="Arial"/>
                <a:cs typeface="Arial"/>
                <a:sym typeface="Arial"/>
              </a:defRPr>
            </a:pPr>
            <a:endParaRPr dirty="0"/>
          </a:p>
          <a:p>
            <a:pPr>
              <a:defRPr b="1">
                <a:latin typeface="Arial"/>
                <a:ea typeface="Arial"/>
                <a:cs typeface="Arial"/>
                <a:sym typeface="Arial"/>
              </a:defRPr>
            </a:pPr>
            <a:r>
              <a:rPr dirty="0"/>
              <a:t>Results presented based on:</a:t>
            </a:r>
            <a:endParaRPr dirty="0">
              <a:solidFill>
                <a:srgbClr val="333333"/>
              </a:solidFill>
            </a:endParaRPr>
          </a:p>
          <a:p>
            <a:pPr marL="140367" indent="-140367" defTabSz="457200">
              <a:spcBef>
                <a:spcPts val="1000"/>
              </a:spcBef>
              <a:buSzPct val="100000"/>
              <a:buChar char="•"/>
              <a:defRPr>
                <a:solidFill>
                  <a:srgbClr val="333333"/>
                </a:solidFill>
                <a:latin typeface="Arial"/>
                <a:ea typeface="Arial"/>
                <a:cs typeface="Arial"/>
                <a:sym typeface="Arial"/>
              </a:defRPr>
            </a:pPr>
            <a:r>
              <a:rPr dirty="0">
                <a:solidFill>
                  <a:schemeClr val="tx1"/>
                </a:solidFill>
              </a:rPr>
              <a:t>Overall analysis (all stakeholder groups)</a:t>
            </a:r>
          </a:p>
          <a:p>
            <a:pPr marL="140367" indent="-140367" defTabSz="457200">
              <a:spcBef>
                <a:spcPts val="1000"/>
              </a:spcBef>
              <a:buSzPct val="100000"/>
              <a:buChar char="•"/>
              <a:defRPr>
                <a:solidFill>
                  <a:srgbClr val="333333"/>
                </a:solidFill>
                <a:latin typeface="Arial"/>
                <a:ea typeface="Arial"/>
                <a:cs typeface="Arial"/>
                <a:sym typeface="Arial"/>
              </a:defRPr>
            </a:pPr>
            <a:r>
              <a:rPr dirty="0">
                <a:solidFill>
                  <a:schemeClr val="tx1"/>
                </a:solidFill>
              </a:rPr>
              <a:t>Regional analysis (all regions + all capacities)</a:t>
            </a:r>
          </a:p>
          <a:p>
            <a:pPr marL="140367" indent="-140367" defTabSz="457200">
              <a:spcBef>
                <a:spcPts val="1000"/>
              </a:spcBef>
              <a:buSzPct val="100000"/>
              <a:buChar char="•"/>
              <a:defRPr>
                <a:solidFill>
                  <a:srgbClr val="333333"/>
                </a:solidFill>
                <a:latin typeface="Arial"/>
                <a:ea typeface="Arial"/>
                <a:cs typeface="Arial"/>
                <a:sym typeface="Arial"/>
              </a:defRPr>
            </a:pPr>
            <a:r>
              <a:rPr dirty="0">
                <a:solidFill>
                  <a:schemeClr val="tx1"/>
                </a:solidFill>
              </a:rPr>
              <a:t>Country reports (summary of responses from focal points + practitioners group per country)</a:t>
            </a:r>
          </a:p>
          <a:p>
            <a:pPr defTabSz="457200">
              <a:spcBef>
                <a:spcPts val="1000"/>
              </a:spcBef>
              <a:defRPr>
                <a:solidFill>
                  <a:srgbClr val="333333"/>
                </a:solidFill>
                <a:latin typeface="Arial"/>
                <a:ea typeface="Arial"/>
                <a:cs typeface="Arial"/>
                <a:sym typeface="Arial"/>
              </a:defRPr>
            </a:pPr>
            <a:endParaRPr dirty="0"/>
          </a:p>
          <a:p>
            <a:pPr>
              <a:lnSpc>
                <a:spcPct val="115000"/>
              </a:lnSpc>
              <a:defRPr b="1">
                <a:latin typeface="Arial"/>
                <a:ea typeface="Arial"/>
                <a:cs typeface="Arial"/>
                <a:sym typeface="Arial"/>
              </a:defRPr>
            </a:pPr>
            <a:r>
              <a:rPr dirty="0"/>
              <a:t>Initial results presented at various GE-CD meetings: </a:t>
            </a:r>
          </a:p>
          <a:p>
            <a:pPr>
              <a:defRPr>
                <a:latin typeface="Arial"/>
                <a:ea typeface="Arial"/>
                <a:cs typeface="Arial"/>
                <a:sym typeface="Arial"/>
              </a:defRPr>
            </a:pPr>
            <a:endParaRPr dirty="0"/>
          </a:p>
          <a:p>
            <a:pPr>
              <a:defRPr>
                <a:latin typeface="Arial"/>
                <a:ea typeface="Arial"/>
                <a:cs typeface="Arial"/>
                <a:sym typeface="Arial"/>
              </a:defRPr>
            </a:pPr>
            <a:r>
              <a:rPr dirty="0"/>
              <a:t>1st</a:t>
            </a:r>
            <a:r>
              <a:rPr b="1" dirty="0"/>
              <a:t> </a:t>
            </a:r>
            <a:r>
              <a:rPr dirty="0"/>
              <a:t>Task Team Meeting on IOC CD Strategy - October 2020</a:t>
            </a:r>
          </a:p>
          <a:p>
            <a:pPr>
              <a:defRPr>
                <a:latin typeface="Arial"/>
                <a:ea typeface="Arial"/>
                <a:cs typeface="Arial"/>
                <a:sym typeface="Arial"/>
              </a:defRPr>
            </a:pPr>
            <a:r>
              <a:rPr dirty="0"/>
              <a:t>2nd</a:t>
            </a:r>
            <a:r>
              <a:rPr b="1" dirty="0"/>
              <a:t> </a:t>
            </a:r>
            <a:r>
              <a:rPr dirty="0"/>
              <a:t>Task Team Meeting on IOC CD Strategy - February 2021</a:t>
            </a:r>
          </a:p>
          <a:p>
            <a:pPr>
              <a:defRPr>
                <a:latin typeface="Arial"/>
                <a:ea typeface="Arial"/>
                <a:cs typeface="Arial"/>
                <a:sym typeface="Arial"/>
              </a:defRPr>
            </a:pPr>
            <a:r>
              <a:rPr dirty="0"/>
              <a:t>IOCARIBE</a:t>
            </a:r>
            <a:r>
              <a:rPr b="1" dirty="0"/>
              <a:t> </a:t>
            </a:r>
            <a:r>
              <a:rPr dirty="0"/>
              <a:t>Meeting - May 2021</a:t>
            </a:r>
          </a:p>
        </p:txBody>
      </p:sp>
      <p:sp>
        <p:nvSpPr>
          <p:cNvPr id="336" name="TextBox 1"/>
          <p:cNvSpPr txBox="1"/>
          <p:nvPr/>
        </p:nvSpPr>
        <p:spPr>
          <a:xfrm>
            <a:off x="496985" y="201732"/>
            <a:ext cx="1633258" cy="475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t>Outcomes</a:t>
            </a:r>
          </a:p>
        </p:txBody>
      </p:sp>
      <p:pic>
        <p:nvPicPr>
          <p:cNvPr id="337" name="Screen Shot 2021-06-03 at 8.36.04 PM.png" descr="Screen Shot 2021-06-03 at 8.36.04 PM.png"/>
          <p:cNvPicPr>
            <a:picLocks noChangeAspect="1"/>
          </p:cNvPicPr>
          <p:nvPr/>
        </p:nvPicPr>
        <p:blipFill>
          <a:blip r:embed="rId4">
            <a:extLst/>
          </a:blip>
          <a:srcRect/>
          <a:stretch>
            <a:fillRect/>
          </a:stretch>
        </p:blipFill>
        <p:spPr>
          <a:xfrm>
            <a:off x="341933" y="902918"/>
            <a:ext cx="4134479" cy="5682707"/>
          </a:xfrm>
          <a:prstGeom prst="rect">
            <a:avLst/>
          </a:prstGeom>
          <a:ln w="25400">
            <a:solidFill>
              <a:srgbClr val="000000"/>
            </a:solidFill>
            <a:miter lim="400000"/>
          </a:ln>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Image" descr="Image"/>
          <p:cNvPicPr>
            <a:picLocks noChangeAspect="1"/>
          </p:cNvPicPr>
          <p:nvPr/>
        </p:nvPicPr>
        <p:blipFill>
          <a:blip r:embed="rId2">
            <a:extLst/>
          </a:blip>
          <a:stretch>
            <a:fillRect/>
          </a:stretch>
        </p:blipFill>
        <p:spPr>
          <a:xfrm>
            <a:off x="286279" y="1242132"/>
            <a:ext cx="7716095" cy="4558355"/>
          </a:xfrm>
          <a:prstGeom prst="rect">
            <a:avLst/>
          </a:prstGeom>
          <a:ln w="12700">
            <a:solidFill>
              <a:srgbClr val="000000"/>
            </a:solidFill>
            <a:miter lim="400000"/>
          </a:ln>
        </p:spPr>
      </p:pic>
      <p:sp>
        <p:nvSpPr>
          <p:cNvPr id="342" name="TOP CD NEEDS…"/>
          <p:cNvSpPr txBox="1"/>
          <p:nvPr/>
        </p:nvSpPr>
        <p:spPr>
          <a:xfrm>
            <a:off x="8633383" y="1666366"/>
            <a:ext cx="3101122" cy="34163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b="1">
                <a:latin typeface="Arial"/>
                <a:ea typeface="Arial"/>
                <a:cs typeface="Arial"/>
                <a:sym typeface="Arial"/>
              </a:defRPr>
            </a:pPr>
            <a:r>
              <a:rPr dirty="0"/>
              <a:t>TOP CRITICAL CD NEEDS</a:t>
            </a:r>
          </a:p>
          <a:p>
            <a:pPr algn="ctr">
              <a:defRPr b="1">
                <a:latin typeface="Arial"/>
                <a:ea typeface="Arial"/>
                <a:cs typeface="Arial"/>
                <a:sym typeface="Arial"/>
              </a:defRPr>
            </a:pPr>
            <a:endParaRPr dirty="0"/>
          </a:p>
          <a:p>
            <a:pPr marL="133684" indent="-133684">
              <a:buSzPct val="100000"/>
              <a:buAutoNum type="arabicPeriod"/>
              <a:defRPr>
                <a:latin typeface="Arial"/>
                <a:ea typeface="Arial"/>
                <a:cs typeface="Arial"/>
                <a:sym typeface="Arial"/>
              </a:defRPr>
            </a:pPr>
            <a:r>
              <a:rPr lang="en-PH" dirty="0" smtClean="0"/>
              <a:t> </a:t>
            </a:r>
            <a:r>
              <a:rPr dirty="0" smtClean="0"/>
              <a:t>Funding </a:t>
            </a:r>
            <a:r>
              <a:rPr dirty="0"/>
              <a:t>and investment</a:t>
            </a:r>
          </a:p>
          <a:p>
            <a:pPr marL="133684" indent="-133684">
              <a:buSzPct val="100000"/>
              <a:buAutoNum type="arabicPeriod"/>
              <a:defRPr>
                <a:latin typeface="Arial"/>
                <a:ea typeface="Arial"/>
                <a:cs typeface="Arial"/>
                <a:sym typeface="Arial"/>
              </a:defRPr>
            </a:pPr>
            <a:r>
              <a:rPr lang="en-PH" dirty="0" smtClean="0"/>
              <a:t> </a:t>
            </a:r>
            <a:r>
              <a:rPr dirty="0" smtClean="0"/>
              <a:t>Access </a:t>
            </a:r>
            <a:r>
              <a:rPr dirty="0"/>
              <a:t>to communities of practice</a:t>
            </a:r>
          </a:p>
          <a:p>
            <a:pPr marL="133684" indent="-133684">
              <a:buSzPct val="100000"/>
              <a:buAutoNum type="arabicPeriod"/>
              <a:defRPr>
                <a:latin typeface="Arial"/>
                <a:ea typeface="Arial"/>
                <a:cs typeface="Arial"/>
                <a:sym typeface="Arial"/>
              </a:defRPr>
            </a:pPr>
            <a:r>
              <a:rPr lang="en-PH" dirty="0" smtClean="0"/>
              <a:t> </a:t>
            </a:r>
            <a:r>
              <a:rPr dirty="0" smtClean="0"/>
              <a:t>Increased </a:t>
            </a:r>
            <a:r>
              <a:rPr dirty="0"/>
              <a:t>awareness, ocean literacy and public outreach</a:t>
            </a:r>
          </a:p>
          <a:p>
            <a:pPr marL="133684" indent="-133684">
              <a:buSzPct val="100000"/>
              <a:buAutoNum type="arabicPeriod"/>
              <a:defRPr>
                <a:latin typeface="Arial"/>
                <a:ea typeface="Arial"/>
                <a:cs typeface="Arial"/>
                <a:sym typeface="Arial"/>
              </a:defRPr>
            </a:pPr>
            <a:r>
              <a:rPr lang="en-PH" dirty="0" smtClean="0"/>
              <a:t> </a:t>
            </a:r>
            <a:r>
              <a:rPr dirty="0" smtClean="0"/>
              <a:t>Ocean </a:t>
            </a:r>
            <a:r>
              <a:rPr dirty="0"/>
              <a:t>observation equipment</a:t>
            </a:r>
          </a:p>
          <a:p>
            <a:pPr marL="133684" indent="-133684">
              <a:buSzPct val="100000"/>
              <a:buAutoNum type="arabicPeriod"/>
              <a:defRPr>
                <a:latin typeface="Arial"/>
                <a:ea typeface="Arial"/>
                <a:cs typeface="Arial"/>
                <a:sym typeface="Arial"/>
              </a:defRPr>
            </a:pPr>
            <a:r>
              <a:rPr lang="en-PH" dirty="0" smtClean="0"/>
              <a:t> </a:t>
            </a:r>
            <a:r>
              <a:rPr dirty="0" smtClean="0"/>
              <a:t>Access </a:t>
            </a:r>
            <a:r>
              <a:rPr dirty="0"/>
              <a:t>to remotely sensed satellite data</a:t>
            </a:r>
          </a:p>
        </p:txBody>
      </p:sp>
      <p:sp>
        <p:nvSpPr>
          <p:cNvPr id="343" name="Overall Analysis: MOST CRITICAL CAPACITY DEVELOPMENT NEEDS"/>
          <p:cNvSpPr txBox="1"/>
          <p:nvPr/>
        </p:nvSpPr>
        <p:spPr>
          <a:xfrm>
            <a:off x="417974" y="251362"/>
            <a:ext cx="10495769" cy="4370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1300480">
              <a:defRPr sz="2400" b="1">
                <a:solidFill>
                  <a:srgbClr val="002060"/>
                </a:solidFill>
                <a:latin typeface="Arial"/>
                <a:ea typeface="Arial"/>
                <a:cs typeface="Arial"/>
                <a:sym typeface="Arial"/>
              </a:defRPr>
            </a:lvl1pPr>
          </a:lstStyle>
          <a:p>
            <a:r>
              <a:t>Overall Analysis: MOST CRITICAL CAPACITY DEVELOPMENT NEEDS</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TextBox 1"/>
          <p:cNvSpPr txBox="1"/>
          <p:nvPr/>
        </p:nvSpPr>
        <p:spPr>
          <a:xfrm>
            <a:off x="496985" y="201732"/>
            <a:ext cx="5466108" cy="500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rPr lang="en-PH" dirty="0" smtClean="0"/>
              <a:t>On the UN </a:t>
            </a:r>
            <a:r>
              <a:rPr dirty="0" smtClean="0"/>
              <a:t>Decade</a:t>
            </a:r>
            <a:r>
              <a:rPr lang="en-PH" dirty="0" smtClean="0"/>
              <a:t> of Ocean Science</a:t>
            </a:r>
            <a:endParaRPr dirty="0"/>
          </a:p>
        </p:txBody>
      </p:sp>
      <p:pic>
        <p:nvPicPr>
          <p:cNvPr id="346" name="Screen Shot 2021-05-25 at 6.52.31 PM.png" descr="Screen Shot 2021-05-25 at 6.52.31 PM.png"/>
          <p:cNvPicPr>
            <a:picLocks noChangeAspect="1"/>
          </p:cNvPicPr>
          <p:nvPr/>
        </p:nvPicPr>
        <p:blipFill>
          <a:blip r:embed="rId3">
            <a:extLst/>
          </a:blip>
          <a:srcRect l="3982" r="3982" b="49322"/>
          <a:stretch>
            <a:fillRect/>
          </a:stretch>
        </p:blipFill>
        <p:spPr>
          <a:xfrm>
            <a:off x="245054" y="2275015"/>
            <a:ext cx="5343276" cy="2942178"/>
          </a:xfrm>
          <a:prstGeom prst="rect">
            <a:avLst/>
          </a:prstGeom>
          <a:ln w="12700">
            <a:miter lim="400000"/>
          </a:ln>
        </p:spPr>
      </p:pic>
      <p:pic>
        <p:nvPicPr>
          <p:cNvPr id="347" name="Screen Shot 2021-05-25 at 6.54.14 PM.png" descr="Screen Shot 2021-05-25 at 6.54.14 PM.png"/>
          <p:cNvPicPr>
            <a:picLocks noChangeAspect="1"/>
          </p:cNvPicPr>
          <p:nvPr/>
        </p:nvPicPr>
        <p:blipFill>
          <a:blip r:embed="rId4">
            <a:extLst/>
          </a:blip>
          <a:srcRect l="5086" r="6546" b="59834"/>
          <a:stretch>
            <a:fillRect/>
          </a:stretch>
        </p:blipFill>
        <p:spPr>
          <a:xfrm>
            <a:off x="5722381" y="2292671"/>
            <a:ext cx="6221248" cy="2827698"/>
          </a:xfrm>
          <a:prstGeom prst="rect">
            <a:avLst/>
          </a:prstGeom>
          <a:ln w="12700">
            <a:miter lim="400000"/>
          </a:ln>
        </p:spPr>
      </p:pic>
      <p:sp>
        <p:nvSpPr>
          <p:cNvPr id="348" name="In the context of the UN Decade of Ocean Science for Sustainable Development for which of the following Ocean Decade objectives are capacity development needs greatest in your country?"/>
          <p:cNvSpPr txBox="1"/>
          <p:nvPr/>
        </p:nvSpPr>
        <p:spPr>
          <a:xfrm>
            <a:off x="6732193" y="1329798"/>
            <a:ext cx="4607136" cy="1310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457200">
              <a:spcBef>
                <a:spcPts val="1000"/>
              </a:spcBef>
              <a:defRPr sz="1200">
                <a:uFill>
                  <a:solidFill>
                    <a:srgbClr val="000000"/>
                  </a:solidFill>
                </a:uFill>
                <a:latin typeface="Helvetica Neue"/>
                <a:ea typeface="Helvetica Neue"/>
                <a:cs typeface="Helvetica Neue"/>
                <a:sym typeface="Helvetica Neue"/>
              </a:defRPr>
            </a:pPr>
            <a:r>
              <a:rPr sz="1400" u="sng">
                <a:solidFill>
                  <a:srgbClr val="333333"/>
                </a:solidFill>
                <a:uFill>
                  <a:solidFill>
                    <a:srgbClr val="333333"/>
                  </a:solidFill>
                </a:uFill>
              </a:rPr>
              <a:t>In the context of the UN Decade of Ocean Science for Sustainable Development for </a:t>
            </a:r>
            <a:r>
              <a:rPr sz="1400" b="1" u="sng">
                <a:solidFill>
                  <a:srgbClr val="333333"/>
                </a:solidFill>
                <a:uFill>
                  <a:solidFill>
                    <a:srgbClr val="333333"/>
                  </a:solidFill>
                </a:uFill>
              </a:rPr>
              <a:t>which of the following Ocean Decade objectives are capacity development needs greatest</a:t>
            </a:r>
            <a:r>
              <a:rPr sz="1400" u="sng">
                <a:solidFill>
                  <a:srgbClr val="333333"/>
                </a:solidFill>
                <a:uFill>
                  <a:solidFill>
                    <a:srgbClr val="333333"/>
                  </a:solidFill>
                </a:uFill>
              </a:rPr>
              <a:t> in your country?</a:t>
            </a:r>
            <a:endParaRPr sz="1400">
              <a:solidFill>
                <a:srgbClr val="333333"/>
              </a:solidFill>
              <a:uFill>
                <a:solidFill>
                  <a:srgbClr val="333333"/>
                </a:solidFill>
              </a:uFill>
              <a:latin typeface="Arial Unicode MS"/>
              <a:ea typeface="Arial Unicode MS"/>
              <a:cs typeface="Arial Unicode MS"/>
              <a:sym typeface="Arial Unicode MS"/>
            </a:endParaRPr>
          </a:p>
        </p:txBody>
      </p:sp>
      <p:sp>
        <p:nvSpPr>
          <p:cNvPr id="349" name="In the context of the UN Decade of Ocean Science for Sustainable Development for which of the following Ocean Decade Challenges are capacity development needs greatest in your country?"/>
          <p:cNvSpPr txBox="1"/>
          <p:nvPr/>
        </p:nvSpPr>
        <p:spPr>
          <a:xfrm>
            <a:off x="1161814" y="1329798"/>
            <a:ext cx="4607137" cy="1310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457200">
              <a:spcBef>
                <a:spcPts val="1000"/>
              </a:spcBef>
              <a:defRPr sz="1200">
                <a:uFill>
                  <a:solidFill>
                    <a:srgbClr val="000000"/>
                  </a:solidFill>
                </a:uFill>
                <a:latin typeface="Helvetica Neue"/>
                <a:ea typeface="Helvetica Neue"/>
                <a:cs typeface="Helvetica Neue"/>
                <a:sym typeface="Helvetica Neue"/>
              </a:defRPr>
            </a:pPr>
            <a:r>
              <a:rPr sz="1400" u="sng">
                <a:solidFill>
                  <a:srgbClr val="333333"/>
                </a:solidFill>
                <a:uFill>
                  <a:solidFill>
                    <a:srgbClr val="333333"/>
                  </a:solidFill>
                </a:uFill>
              </a:rPr>
              <a:t>In the context of the UN Decade of Ocean Science for Sustainable Development for </a:t>
            </a:r>
            <a:r>
              <a:rPr sz="1400" b="1" u="sng">
                <a:solidFill>
                  <a:srgbClr val="333333"/>
                </a:solidFill>
                <a:uFill>
                  <a:solidFill>
                    <a:srgbClr val="333333"/>
                  </a:solidFill>
                </a:uFill>
              </a:rPr>
              <a:t>which of the following Ocean Decade Challenges are capacity development needs greatest</a:t>
            </a:r>
            <a:r>
              <a:rPr sz="1400" u="sng">
                <a:solidFill>
                  <a:srgbClr val="333333"/>
                </a:solidFill>
                <a:uFill>
                  <a:solidFill>
                    <a:srgbClr val="333333"/>
                  </a:solidFill>
                </a:uFill>
              </a:rPr>
              <a:t> in your country?</a:t>
            </a:r>
            <a:endParaRPr sz="1400">
              <a:solidFill>
                <a:srgbClr val="333333"/>
              </a:solidFill>
              <a:uFill>
                <a:solidFill>
                  <a:srgbClr val="333333"/>
                </a:solidFill>
              </a:uFill>
              <a:latin typeface="Arial Unicode MS"/>
              <a:ea typeface="Arial Unicode MS"/>
              <a:cs typeface="Arial Unicode MS"/>
              <a:sym typeface="Arial Unicode MS"/>
            </a:endParaRPr>
          </a:p>
        </p:txBody>
      </p:sp>
      <p:sp>
        <p:nvSpPr>
          <p:cNvPr id="350" name="Rectangle"/>
          <p:cNvSpPr/>
          <p:nvPr/>
        </p:nvSpPr>
        <p:spPr>
          <a:xfrm>
            <a:off x="341911" y="3768064"/>
            <a:ext cx="5149414" cy="205104"/>
          </a:xfrm>
          <a:prstGeom prst="rect">
            <a:avLst/>
          </a:prstGeom>
          <a:ln w="50800">
            <a:solidFill>
              <a:schemeClr val="accent4"/>
            </a:solidFill>
            <a:miter lim="400000"/>
          </a:ln>
        </p:spPr>
        <p:txBody>
          <a:bodyPr lIns="45718" tIns="45718" rIns="45718" bIns="45718" anchor="ctr"/>
          <a:lstStyle/>
          <a:p>
            <a:endParaRPr/>
          </a:p>
        </p:txBody>
      </p:sp>
      <p:sp>
        <p:nvSpPr>
          <p:cNvPr id="351" name="Rectangle"/>
          <p:cNvSpPr/>
          <p:nvPr/>
        </p:nvSpPr>
        <p:spPr>
          <a:xfrm>
            <a:off x="5673997" y="3969180"/>
            <a:ext cx="6318181" cy="361924"/>
          </a:xfrm>
          <a:prstGeom prst="rect">
            <a:avLst/>
          </a:prstGeom>
          <a:ln w="50800">
            <a:solidFill>
              <a:schemeClr val="accent4"/>
            </a:solidFill>
            <a:miter lim="400000"/>
          </a:ln>
        </p:spPr>
        <p:txBody>
          <a:bodyPr lIns="45718" tIns="45718" rIns="45718" bIns="45718" anchor="ctr"/>
          <a:lstStyle/>
          <a:p>
            <a:endParaRP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TextBox 1"/>
          <p:cNvSpPr txBox="1"/>
          <p:nvPr/>
        </p:nvSpPr>
        <p:spPr>
          <a:xfrm>
            <a:off x="496985" y="201732"/>
            <a:ext cx="1652564" cy="500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rPr lang="en-PH" dirty="0" smtClean="0"/>
              <a:t>On </a:t>
            </a:r>
            <a:r>
              <a:rPr dirty="0" smtClean="0"/>
              <a:t>SDG14</a:t>
            </a:r>
            <a:endParaRPr dirty="0"/>
          </a:p>
        </p:txBody>
      </p:sp>
      <p:pic>
        <p:nvPicPr>
          <p:cNvPr id="356" name="Screen Shot 2021-05-25 at 7.13.18 PM.png" descr="Screen Shot 2021-05-25 at 7.13.18 PM.png"/>
          <p:cNvPicPr>
            <a:picLocks noChangeAspect="1"/>
          </p:cNvPicPr>
          <p:nvPr/>
        </p:nvPicPr>
        <p:blipFill>
          <a:blip r:embed="rId3">
            <a:extLst/>
          </a:blip>
          <a:srcRect l="4786" t="8245" r="4786" b="56710"/>
          <a:stretch>
            <a:fillRect/>
          </a:stretch>
        </p:blipFill>
        <p:spPr>
          <a:xfrm>
            <a:off x="120312" y="2601109"/>
            <a:ext cx="2565203" cy="2126965"/>
          </a:xfrm>
          <a:prstGeom prst="rect">
            <a:avLst/>
          </a:prstGeom>
          <a:ln w="12700">
            <a:miter lim="400000"/>
          </a:ln>
        </p:spPr>
      </p:pic>
      <p:pic>
        <p:nvPicPr>
          <p:cNvPr id="357" name="Screen Shot 2021-05-25 at 7.13.51 PM.png" descr="Screen Shot 2021-05-25 at 7.13.51 PM.png"/>
          <p:cNvPicPr>
            <a:picLocks noChangeAspect="1"/>
          </p:cNvPicPr>
          <p:nvPr/>
        </p:nvPicPr>
        <p:blipFill>
          <a:blip r:embed="rId4">
            <a:extLst/>
          </a:blip>
          <a:srcRect l="7024" t="8175" r="12009" b="56167"/>
          <a:stretch>
            <a:fillRect/>
          </a:stretch>
        </p:blipFill>
        <p:spPr>
          <a:xfrm>
            <a:off x="3720178" y="2517368"/>
            <a:ext cx="2386855" cy="2294336"/>
          </a:xfrm>
          <a:prstGeom prst="rect">
            <a:avLst/>
          </a:prstGeom>
          <a:ln w="12700">
            <a:miter lim="400000"/>
          </a:ln>
        </p:spPr>
      </p:pic>
      <p:pic>
        <p:nvPicPr>
          <p:cNvPr id="358" name="Screen Shot 2021-05-25 at 7.15.42 PM.png" descr="Screen Shot 2021-05-25 at 7.15.42 PM.png"/>
          <p:cNvPicPr>
            <a:picLocks noChangeAspect="1"/>
          </p:cNvPicPr>
          <p:nvPr/>
        </p:nvPicPr>
        <p:blipFill>
          <a:blip r:embed="rId5">
            <a:extLst/>
          </a:blip>
          <a:srcRect l="4724" t="10863" r="3140" b="34271"/>
          <a:stretch>
            <a:fillRect/>
          </a:stretch>
        </p:blipFill>
        <p:spPr>
          <a:xfrm>
            <a:off x="6658345" y="2466076"/>
            <a:ext cx="5380543" cy="3204020"/>
          </a:xfrm>
          <a:prstGeom prst="rect">
            <a:avLst/>
          </a:prstGeom>
          <a:ln w="12700">
            <a:miter lim="400000"/>
          </a:ln>
        </p:spPr>
      </p:pic>
      <p:sp>
        <p:nvSpPr>
          <p:cNvPr id="359" name="In your opinion, to what extent are the following aspects of capacity lacking to achieve SDG 14?"/>
          <p:cNvSpPr txBox="1"/>
          <p:nvPr/>
        </p:nvSpPr>
        <p:spPr>
          <a:xfrm>
            <a:off x="7541652" y="1268535"/>
            <a:ext cx="4112223" cy="721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457200">
              <a:spcBef>
                <a:spcPts val="1000"/>
              </a:spcBef>
              <a:defRPr sz="1200">
                <a:uFill>
                  <a:solidFill>
                    <a:srgbClr val="000000"/>
                  </a:solidFill>
                </a:uFill>
                <a:latin typeface="Helvetica Neue"/>
                <a:ea typeface="Helvetica Neue"/>
                <a:cs typeface="Helvetica Neue"/>
                <a:sym typeface="Helvetica Neue"/>
              </a:defRPr>
            </a:pPr>
            <a:r>
              <a:rPr sz="1400" u="sng">
                <a:solidFill>
                  <a:srgbClr val="333333"/>
                </a:solidFill>
                <a:uFill>
                  <a:solidFill>
                    <a:srgbClr val="333333"/>
                  </a:solidFill>
                </a:uFill>
              </a:rPr>
              <a:t>In your opinion, to what extent are the following </a:t>
            </a:r>
            <a:r>
              <a:rPr sz="1400" b="1" u="sng">
                <a:solidFill>
                  <a:srgbClr val="333333"/>
                </a:solidFill>
                <a:uFill>
                  <a:solidFill>
                    <a:srgbClr val="333333"/>
                  </a:solidFill>
                </a:uFill>
              </a:rPr>
              <a:t>aspects of capacity lacking to achieve SDG 14</a:t>
            </a:r>
            <a:r>
              <a:rPr sz="1400" u="sng">
                <a:solidFill>
                  <a:srgbClr val="333333"/>
                </a:solidFill>
                <a:uFill>
                  <a:solidFill>
                    <a:srgbClr val="333333"/>
                  </a:solidFill>
                </a:uFill>
              </a:rPr>
              <a:t>? </a:t>
            </a:r>
          </a:p>
        </p:txBody>
      </p:sp>
      <p:sp>
        <p:nvSpPr>
          <p:cNvPr id="360" name="How would you rate the level of capacity available right now in your country to achieve SDG 14?"/>
          <p:cNvSpPr txBox="1"/>
          <p:nvPr/>
        </p:nvSpPr>
        <p:spPr>
          <a:xfrm>
            <a:off x="3482064" y="1268356"/>
            <a:ext cx="3491669" cy="721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457200">
              <a:spcBef>
                <a:spcPts val="1000"/>
              </a:spcBef>
              <a:defRPr sz="1200">
                <a:uFill>
                  <a:solidFill>
                    <a:srgbClr val="000000"/>
                  </a:solidFill>
                </a:uFill>
                <a:latin typeface="Helvetica Neue"/>
                <a:ea typeface="Helvetica Neue"/>
                <a:cs typeface="Helvetica Neue"/>
                <a:sym typeface="Helvetica Neue"/>
              </a:defRPr>
            </a:pPr>
            <a:r>
              <a:rPr sz="1400" u="sng">
                <a:solidFill>
                  <a:srgbClr val="333333"/>
                </a:solidFill>
                <a:uFill>
                  <a:solidFill>
                    <a:srgbClr val="333333"/>
                  </a:solidFill>
                </a:uFill>
              </a:rPr>
              <a:t>How would you rate the </a:t>
            </a:r>
            <a:r>
              <a:rPr sz="1400" b="1" u="sng">
                <a:solidFill>
                  <a:srgbClr val="333333"/>
                </a:solidFill>
                <a:uFill>
                  <a:solidFill>
                    <a:srgbClr val="333333"/>
                  </a:solidFill>
                </a:uFill>
              </a:rPr>
              <a:t>level of capacity available right now in your country</a:t>
            </a:r>
            <a:r>
              <a:rPr sz="1400" u="sng">
                <a:solidFill>
                  <a:srgbClr val="333333"/>
                </a:solidFill>
                <a:uFill>
                  <a:solidFill>
                    <a:srgbClr val="333333"/>
                  </a:solidFill>
                </a:uFill>
              </a:rPr>
              <a:t> to achieve SDG 14? </a:t>
            </a:r>
          </a:p>
        </p:txBody>
      </p:sp>
      <p:sp>
        <p:nvSpPr>
          <p:cNvPr id="361" name="Is Sustainable Development Goal 14 considered as a national priority in your country?"/>
          <p:cNvSpPr txBox="1"/>
          <p:nvPr/>
        </p:nvSpPr>
        <p:spPr>
          <a:xfrm>
            <a:off x="348744" y="1284212"/>
            <a:ext cx="2565401" cy="937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457200">
              <a:spcBef>
                <a:spcPts val="1000"/>
              </a:spcBef>
              <a:defRPr sz="1200">
                <a:uFill>
                  <a:solidFill>
                    <a:srgbClr val="000000"/>
                  </a:solidFill>
                </a:uFill>
                <a:latin typeface="Helvetica Neue"/>
                <a:ea typeface="Helvetica Neue"/>
                <a:cs typeface="Helvetica Neue"/>
                <a:sym typeface="Helvetica Neue"/>
              </a:defRPr>
            </a:pPr>
            <a:r>
              <a:rPr sz="1400" u="sng">
                <a:solidFill>
                  <a:srgbClr val="333333"/>
                </a:solidFill>
                <a:uFill>
                  <a:solidFill>
                    <a:srgbClr val="333333"/>
                  </a:solidFill>
                </a:uFill>
              </a:rPr>
              <a:t>Is </a:t>
            </a:r>
            <a:r>
              <a:rPr sz="1400" b="1" u="sng">
                <a:solidFill>
                  <a:srgbClr val="333333"/>
                </a:solidFill>
                <a:uFill>
                  <a:solidFill>
                    <a:srgbClr val="333333"/>
                  </a:solidFill>
                </a:uFill>
              </a:rPr>
              <a:t>Sustainable Development Goal 14 considered as a national priority </a:t>
            </a:r>
            <a:r>
              <a:rPr sz="1400" u="sng">
                <a:solidFill>
                  <a:srgbClr val="333333"/>
                </a:solidFill>
                <a:uFill>
                  <a:solidFill>
                    <a:srgbClr val="333333"/>
                  </a:solidFill>
                </a:uFill>
              </a:rPr>
              <a:t>in your country? </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TextBox 1"/>
          <p:cNvSpPr txBox="1"/>
          <p:nvPr/>
        </p:nvSpPr>
        <p:spPr>
          <a:xfrm>
            <a:off x="496985" y="201732"/>
            <a:ext cx="7247044" cy="500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rPr lang="en-PH" dirty="0" smtClean="0"/>
              <a:t>On </a:t>
            </a:r>
            <a:r>
              <a:rPr dirty="0" smtClean="0"/>
              <a:t>National </a:t>
            </a:r>
            <a:r>
              <a:rPr dirty="0"/>
              <a:t>CD Strategy and Needs Assessment</a:t>
            </a:r>
          </a:p>
        </p:txBody>
      </p:sp>
      <p:pic>
        <p:nvPicPr>
          <p:cNvPr id="366" name="Screen Shot 2021-05-25 at 7.17.19 PM.png" descr="Screen Shot 2021-05-25 at 7.17.19 PM.png"/>
          <p:cNvPicPr>
            <a:picLocks noChangeAspect="1"/>
          </p:cNvPicPr>
          <p:nvPr/>
        </p:nvPicPr>
        <p:blipFill>
          <a:blip r:embed="rId3">
            <a:extLst/>
          </a:blip>
          <a:srcRect l="8462" t="11535" r="5660" b="46056"/>
          <a:stretch>
            <a:fillRect/>
          </a:stretch>
        </p:blipFill>
        <p:spPr>
          <a:xfrm>
            <a:off x="1035609" y="2542543"/>
            <a:ext cx="4298434" cy="3235765"/>
          </a:xfrm>
          <a:prstGeom prst="rect">
            <a:avLst/>
          </a:prstGeom>
          <a:ln w="12700">
            <a:miter lim="400000"/>
          </a:ln>
        </p:spPr>
      </p:pic>
      <p:pic>
        <p:nvPicPr>
          <p:cNvPr id="367" name="Screen Shot 2021-05-25 at 7.17.54 PM.png" descr="Screen Shot 2021-05-25 at 7.17.54 PM.png"/>
          <p:cNvPicPr>
            <a:picLocks noChangeAspect="1"/>
          </p:cNvPicPr>
          <p:nvPr/>
        </p:nvPicPr>
        <p:blipFill>
          <a:blip r:embed="rId4">
            <a:extLst/>
          </a:blip>
          <a:srcRect l="8143" t="10890" r="8143" b="48009"/>
          <a:stretch>
            <a:fillRect/>
          </a:stretch>
        </p:blipFill>
        <p:spPr>
          <a:xfrm>
            <a:off x="6299968" y="2385320"/>
            <a:ext cx="4743272" cy="3480081"/>
          </a:xfrm>
          <a:prstGeom prst="rect">
            <a:avLst/>
          </a:prstGeom>
          <a:ln w="12700">
            <a:miter lim="400000"/>
          </a:ln>
        </p:spPr>
      </p:pic>
      <p:sp>
        <p:nvSpPr>
          <p:cNvPr id="368" name="Has your country carried out an ocean science capacity needs assessment?"/>
          <p:cNvSpPr txBox="1"/>
          <p:nvPr/>
        </p:nvSpPr>
        <p:spPr>
          <a:xfrm>
            <a:off x="6392405" y="1563185"/>
            <a:ext cx="4558577" cy="518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457200">
              <a:spcBef>
                <a:spcPts val="1000"/>
              </a:spcBef>
              <a:defRPr sz="1200">
                <a:uFill>
                  <a:solidFill>
                    <a:srgbClr val="000000"/>
                  </a:solidFill>
                </a:uFill>
                <a:latin typeface="Helvetica Neue"/>
                <a:ea typeface="Helvetica Neue"/>
                <a:cs typeface="Helvetica Neue"/>
                <a:sym typeface="Helvetica Neue"/>
              </a:defRPr>
            </a:pPr>
            <a:r>
              <a:rPr sz="1400" u="sng">
                <a:solidFill>
                  <a:srgbClr val="333333"/>
                </a:solidFill>
                <a:uFill>
                  <a:solidFill>
                    <a:srgbClr val="333333"/>
                  </a:solidFill>
                </a:uFill>
              </a:rPr>
              <a:t>Has your country </a:t>
            </a:r>
            <a:r>
              <a:rPr sz="1400" b="1" u="sng">
                <a:solidFill>
                  <a:srgbClr val="333333"/>
                </a:solidFill>
                <a:uFill>
                  <a:solidFill>
                    <a:srgbClr val="333333"/>
                  </a:solidFill>
                </a:uFill>
              </a:rPr>
              <a:t>carried out an ocean science capacity needs assessment</a:t>
            </a:r>
            <a:r>
              <a:rPr sz="1400" u="sng">
                <a:solidFill>
                  <a:srgbClr val="333333"/>
                </a:solidFill>
                <a:uFill>
                  <a:solidFill>
                    <a:srgbClr val="333333"/>
                  </a:solidFill>
                </a:uFill>
              </a:rPr>
              <a:t>?</a:t>
            </a:r>
          </a:p>
        </p:txBody>
      </p:sp>
      <p:sp>
        <p:nvSpPr>
          <p:cNvPr id="369" name="Q2.19: Does your country or institution have a national ocean science strategy?"/>
          <p:cNvSpPr txBox="1"/>
          <p:nvPr/>
        </p:nvSpPr>
        <p:spPr>
          <a:xfrm>
            <a:off x="862242" y="1461585"/>
            <a:ext cx="4298252" cy="505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457200">
              <a:spcBef>
                <a:spcPts val="1000"/>
              </a:spcBef>
              <a:defRPr sz="1200">
                <a:uFill>
                  <a:solidFill>
                    <a:srgbClr val="000000"/>
                  </a:solidFill>
                </a:uFill>
                <a:latin typeface="Helvetica Neue"/>
                <a:ea typeface="Helvetica Neue"/>
                <a:cs typeface="Helvetica Neue"/>
                <a:sym typeface="Helvetica Neue"/>
              </a:defRPr>
            </a:pPr>
            <a:r>
              <a:rPr sz="1400" u="sng">
                <a:solidFill>
                  <a:srgbClr val="333333"/>
                </a:solidFill>
                <a:uFill>
                  <a:solidFill>
                    <a:srgbClr val="333333"/>
                  </a:solidFill>
                </a:uFill>
              </a:rPr>
              <a:t>Q2.19: Does your country or institution have a </a:t>
            </a:r>
            <a:r>
              <a:rPr sz="1400" b="1" u="sng">
                <a:solidFill>
                  <a:srgbClr val="333333"/>
                </a:solidFill>
                <a:uFill>
                  <a:solidFill>
                    <a:srgbClr val="333333"/>
                  </a:solidFill>
                </a:uFill>
              </a:rPr>
              <a:t>national ocean science strategy</a:t>
            </a:r>
            <a:r>
              <a:rPr sz="1400" u="sng">
                <a:solidFill>
                  <a:srgbClr val="333333"/>
                </a:solidFill>
                <a:uFill>
                  <a:solidFill>
                    <a:srgbClr val="333333"/>
                  </a:solidFill>
                </a:uFill>
              </a:rPr>
              <a:t>? </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TextBox 1"/>
          <p:cNvSpPr txBox="1"/>
          <p:nvPr/>
        </p:nvSpPr>
        <p:spPr>
          <a:xfrm>
            <a:off x="496985" y="201732"/>
            <a:ext cx="3002293" cy="500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rPr lang="en-PH" dirty="0" smtClean="0"/>
              <a:t>On </a:t>
            </a:r>
            <a:r>
              <a:rPr dirty="0" smtClean="0"/>
              <a:t>Covid19</a:t>
            </a:r>
            <a:r>
              <a:rPr lang="en-PH" dirty="0" smtClean="0"/>
              <a:t> Impact </a:t>
            </a:r>
            <a:endParaRPr dirty="0"/>
          </a:p>
        </p:txBody>
      </p:sp>
      <p:pic>
        <p:nvPicPr>
          <p:cNvPr id="374" name="Screen Shot 2021-05-25 at 7.30.42 PM.png" descr="Screen Shot 2021-05-25 at 7.30.42 PM.png"/>
          <p:cNvPicPr>
            <a:picLocks noChangeAspect="1"/>
          </p:cNvPicPr>
          <p:nvPr/>
        </p:nvPicPr>
        <p:blipFill>
          <a:blip r:embed="rId3">
            <a:extLst/>
          </a:blip>
          <a:srcRect l="9080" t="19421" r="9080" b="4825"/>
          <a:stretch>
            <a:fillRect/>
          </a:stretch>
        </p:blipFill>
        <p:spPr>
          <a:xfrm>
            <a:off x="1427264" y="2252277"/>
            <a:ext cx="4205266" cy="3349226"/>
          </a:xfrm>
          <a:prstGeom prst="rect">
            <a:avLst/>
          </a:prstGeom>
          <a:ln w="12700">
            <a:miter lim="400000"/>
          </a:ln>
        </p:spPr>
      </p:pic>
      <p:pic>
        <p:nvPicPr>
          <p:cNvPr id="375" name="Screen Shot 2021-05-25 at 7.31.02 PM.png" descr="Screen Shot 2021-05-25 at 7.31.02 PM.png"/>
          <p:cNvPicPr>
            <a:picLocks noChangeAspect="1"/>
          </p:cNvPicPr>
          <p:nvPr/>
        </p:nvPicPr>
        <p:blipFill>
          <a:blip r:embed="rId4">
            <a:extLst/>
          </a:blip>
          <a:srcRect l="6029" t="18431" r="6029" b="4506"/>
          <a:stretch>
            <a:fillRect/>
          </a:stretch>
        </p:blipFill>
        <p:spPr>
          <a:xfrm>
            <a:off x="7295056" y="2081620"/>
            <a:ext cx="4359689" cy="3519949"/>
          </a:xfrm>
          <a:prstGeom prst="rect">
            <a:avLst/>
          </a:prstGeom>
          <a:ln w="12700">
            <a:miter lim="400000"/>
          </a:ln>
        </p:spPr>
      </p:pic>
      <p:sp>
        <p:nvSpPr>
          <p:cNvPr id="376" name="Will Covid19 have an impact on your support (financial, in-kind) to IOC capacity development activities in 2021-2022"/>
          <p:cNvSpPr txBox="1"/>
          <p:nvPr/>
        </p:nvSpPr>
        <p:spPr>
          <a:xfrm>
            <a:off x="6855118" y="1314892"/>
            <a:ext cx="4787763" cy="721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457200">
              <a:spcBef>
                <a:spcPts val="1000"/>
              </a:spcBef>
              <a:defRPr sz="1200">
                <a:uFill>
                  <a:solidFill>
                    <a:srgbClr val="000000"/>
                  </a:solidFill>
                </a:uFill>
                <a:latin typeface="Helvetica Neue"/>
                <a:ea typeface="Helvetica Neue"/>
                <a:cs typeface="Helvetica Neue"/>
                <a:sym typeface="Helvetica Neue"/>
              </a:defRPr>
            </a:pPr>
            <a:r>
              <a:rPr sz="1400" u="sng">
                <a:solidFill>
                  <a:srgbClr val="333333"/>
                </a:solidFill>
                <a:uFill>
                  <a:solidFill>
                    <a:srgbClr val="333333"/>
                  </a:solidFill>
                </a:uFill>
              </a:rPr>
              <a:t>Will </a:t>
            </a:r>
            <a:r>
              <a:rPr sz="1400" b="1" u="sng">
                <a:solidFill>
                  <a:srgbClr val="333333"/>
                </a:solidFill>
                <a:uFill>
                  <a:solidFill>
                    <a:srgbClr val="333333"/>
                  </a:solidFill>
                </a:uFill>
              </a:rPr>
              <a:t>Covid19 have an impact on your support (financial, in-kind)</a:t>
            </a:r>
            <a:r>
              <a:rPr sz="1400" u="sng">
                <a:solidFill>
                  <a:srgbClr val="333333"/>
                </a:solidFill>
                <a:uFill>
                  <a:solidFill>
                    <a:srgbClr val="333333"/>
                  </a:solidFill>
                </a:uFill>
              </a:rPr>
              <a:t> to IOC capacity development activities in 2021-2022</a:t>
            </a:r>
          </a:p>
        </p:txBody>
      </p:sp>
      <p:sp>
        <p:nvSpPr>
          <p:cNvPr id="377" name="Will Covid19 have an impact on your overall collaboration in IOC capacity development activities in 2021-2022"/>
          <p:cNvSpPr txBox="1"/>
          <p:nvPr/>
        </p:nvSpPr>
        <p:spPr>
          <a:xfrm>
            <a:off x="1064813" y="1314892"/>
            <a:ext cx="5037575" cy="721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457200">
              <a:spcBef>
                <a:spcPts val="1000"/>
              </a:spcBef>
              <a:defRPr sz="1200">
                <a:uFill>
                  <a:solidFill>
                    <a:srgbClr val="000000"/>
                  </a:solidFill>
                </a:uFill>
                <a:latin typeface="Helvetica Neue"/>
                <a:ea typeface="Helvetica Neue"/>
                <a:cs typeface="Helvetica Neue"/>
                <a:sym typeface="Helvetica Neue"/>
              </a:defRPr>
            </a:pPr>
            <a:r>
              <a:rPr sz="1400" u="sng">
                <a:solidFill>
                  <a:srgbClr val="333333"/>
                </a:solidFill>
                <a:uFill>
                  <a:solidFill>
                    <a:srgbClr val="333333"/>
                  </a:solidFill>
                </a:uFill>
              </a:rPr>
              <a:t>Will </a:t>
            </a:r>
            <a:r>
              <a:rPr sz="1400" b="1" u="sng">
                <a:solidFill>
                  <a:srgbClr val="333333"/>
                </a:solidFill>
                <a:uFill>
                  <a:solidFill>
                    <a:srgbClr val="333333"/>
                  </a:solidFill>
                </a:uFill>
              </a:rPr>
              <a:t>Covid19 have an impact on your overall collaboration </a:t>
            </a:r>
            <a:r>
              <a:rPr sz="1400" u="sng">
                <a:solidFill>
                  <a:srgbClr val="333333"/>
                </a:solidFill>
                <a:uFill>
                  <a:solidFill>
                    <a:srgbClr val="333333"/>
                  </a:solidFill>
                </a:uFill>
              </a:rPr>
              <a:t>in IOC capacity development activities in 2021-2022</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24960" y="1727089"/>
            <a:ext cx="3136599" cy="2714584"/>
          </a:xfrm>
          <a:prstGeom prst="rect">
            <a:avLst/>
          </a:prstGeom>
        </p:spPr>
      </p:pic>
      <p:pic>
        <p:nvPicPr>
          <p:cNvPr id="382" name="Screen Shot 2021-05-25 at 7.23.56 PM.png" descr="Screen Shot 2021-05-25 at 7.23.56 PM.png"/>
          <p:cNvPicPr>
            <a:picLocks noChangeAspect="1"/>
          </p:cNvPicPr>
          <p:nvPr/>
        </p:nvPicPr>
        <p:blipFill>
          <a:blip r:embed="rId4">
            <a:extLst/>
          </a:blip>
          <a:srcRect l="8899" t="16993" r="8453" b="6332"/>
          <a:stretch>
            <a:fillRect/>
          </a:stretch>
        </p:blipFill>
        <p:spPr>
          <a:xfrm>
            <a:off x="2438457" y="2995818"/>
            <a:ext cx="3766393" cy="2687826"/>
          </a:xfrm>
          <a:prstGeom prst="rect">
            <a:avLst/>
          </a:prstGeom>
          <a:ln w="12700">
            <a:miter lim="400000"/>
          </a:ln>
        </p:spPr>
      </p:pic>
      <p:sp>
        <p:nvSpPr>
          <p:cNvPr id="383" name="TextBox 1"/>
          <p:cNvSpPr txBox="1"/>
          <p:nvPr/>
        </p:nvSpPr>
        <p:spPr>
          <a:xfrm>
            <a:off x="496985" y="201732"/>
            <a:ext cx="4356830" cy="500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2" tIns="65022" rIns="65022" bIns="65022">
            <a:spAutoFit/>
          </a:bodyPr>
          <a:lstStyle>
            <a:lvl1pPr defTabSz="1300480">
              <a:defRPr sz="2400" b="1">
                <a:solidFill>
                  <a:srgbClr val="002060"/>
                </a:solidFill>
                <a:latin typeface="Arial"/>
                <a:ea typeface="Arial"/>
                <a:cs typeface="Arial"/>
                <a:sym typeface="Arial"/>
              </a:defRPr>
            </a:lvl1pPr>
          </a:lstStyle>
          <a:p>
            <a:r>
              <a:rPr lang="en-PH" dirty="0" smtClean="0"/>
              <a:t>On </a:t>
            </a:r>
            <a:r>
              <a:rPr dirty="0" smtClean="0"/>
              <a:t>Marine </a:t>
            </a:r>
            <a:r>
              <a:rPr lang="en-PH" dirty="0" smtClean="0"/>
              <a:t>Science </a:t>
            </a:r>
            <a:r>
              <a:rPr dirty="0" smtClean="0"/>
              <a:t>Research</a:t>
            </a:r>
            <a:endParaRPr dirty="0"/>
          </a:p>
        </p:txBody>
      </p:sp>
      <p:pic>
        <p:nvPicPr>
          <p:cNvPr id="384" name="Screen Shot 2021-05-25 at 7.22.24 PM.png" descr="Screen Shot 2021-05-25 at 7.22.24 PM.png"/>
          <p:cNvPicPr>
            <a:picLocks noChangeAspect="1"/>
          </p:cNvPicPr>
          <p:nvPr/>
        </p:nvPicPr>
        <p:blipFill>
          <a:blip r:embed="rId5">
            <a:extLst/>
          </a:blip>
          <a:srcRect l="7157" t="9320" r="12948" b="52352"/>
          <a:stretch>
            <a:fillRect/>
          </a:stretch>
        </p:blipFill>
        <p:spPr>
          <a:xfrm>
            <a:off x="-34975" y="1601176"/>
            <a:ext cx="3152410" cy="2529892"/>
          </a:xfrm>
          <a:prstGeom prst="rect">
            <a:avLst/>
          </a:prstGeom>
          <a:ln w="12700">
            <a:miter lim="400000"/>
          </a:ln>
        </p:spPr>
      </p:pic>
      <p:sp>
        <p:nvSpPr>
          <p:cNvPr id="385" name="How do you rate national coordination on marine research in your country?"/>
          <p:cNvSpPr txBox="1"/>
          <p:nvPr/>
        </p:nvSpPr>
        <p:spPr>
          <a:xfrm>
            <a:off x="155285" y="994532"/>
            <a:ext cx="3766431" cy="518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457200">
              <a:spcBef>
                <a:spcPts val="1000"/>
              </a:spcBef>
              <a:defRPr sz="1200">
                <a:uFill>
                  <a:solidFill>
                    <a:srgbClr val="000000"/>
                  </a:solidFill>
                </a:uFill>
                <a:latin typeface="Helvetica Neue"/>
                <a:ea typeface="Helvetica Neue"/>
                <a:cs typeface="Helvetica Neue"/>
                <a:sym typeface="Helvetica Neue"/>
              </a:defRPr>
            </a:pPr>
            <a:r>
              <a:rPr sz="1400" u="sng">
                <a:solidFill>
                  <a:srgbClr val="333333"/>
                </a:solidFill>
                <a:uFill>
                  <a:solidFill>
                    <a:srgbClr val="333333"/>
                  </a:solidFill>
                </a:uFill>
              </a:rPr>
              <a:t>How do you </a:t>
            </a:r>
            <a:r>
              <a:rPr sz="1400" b="1" u="sng">
                <a:solidFill>
                  <a:srgbClr val="333333"/>
                </a:solidFill>
                <a:uFill>
                  <a:solidFill>
                    <a:srgbClr val="333333"/>
                  </a:solidFill>
                </a:uFill>
              </a:rPr>
              <a:t>rate national coordination on marine research in your country</a:t>
            </a:r>
            <a:r>
              <a:rPr sz="1400" u="sng">
                <a:solidFill>
                  <a:srgbClr val="333333"/>
                </a:solidFill>
                <a:uFill>
                  <a:solidFill>
                    <a:srgbClr val="333333"/>
                  </a:solidFill>
                </a:uFill>
              </a:rPr>
              <a:t>?</a:t>
            </a:r>
          </a:p>
        </p:txBody>
      </p:sp>
      <p:sp>
        <p:nvSpPr>
          <p:cNvPr id="386" name="Is marine scientific research in your country linked to policy needs?"/>
          <p:cNvSpPr txBox="1"/>
          <p:nvPr/>
        </p:nvSpPr>
        <p:spPr>
          <a:xfrm>
            <a:off x="3146440" y="1887225"/>
            <a:ext cx="2703064" cy="7339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457200">
              <a:spcBef>
                <a:spcPts val="1000"/>
              </a:spcBef>
              <a:defRPr sz="1200">
                <a:uFill>
                  <a:solidFill>
                    <a:srgbClr val="000000"/>
                  </a:solidFill>
                </a:uFill>
                <a:latin typeface="Helvetica Neue"/>
                <a:ea typeface="Helvetica Neue"/>
                <a:cs typeface="Helvetica Neue"/>
                <a:sym typeface="Helvetica Neue"/>
              </a:defRPr>
            </a:pPr>
            <a:r>
              <a:rPr sz="1400" u="sng">
                <a:solidFill>
                  <a:srgbClr val="333333"/>
                </a:solidFill>
                <a:uFill>
                  <a:solidFill>
                    <a:srgbClr val="333333"/>
                  </a:solidFill>
                </a:uFill>
              </a:rPr>
              <a:t>Is </a:t>
            </a:r>
            <a:r>
              <a:rPr sz="1400" b="1" u="sng">
                <a:solidFill>
                  <a:srgbClr val="333333"/>
                </a:solidFill>
                <a:uFill>
                  <a:solidFill>
                    <a:srgbClr val="333333"/>
                  </a:solidFill>
                </a:uFill>
              </a:rPr>
              <a:t>marine scientific research in your country linked to policy needs</a:t>
            </a:r>
            <a:r>
              <a:rPr sz="1400" u="sng">
                <a:solidFill>
                  <a:srgbClr val="333333"/>
                </a:solidFill>
                <a:uFill>
                  <a:solidFill>
                    <a:srgbClr val="333333"/>
                  </a:solidFill>
                </a:uFill>
              </a:rPr>
              <a:t>?</a:t>
            </a:r>
          </a:p>
        </p:txBody>
      </p:sp>
      <p:sp>
        <p:nvSpPr>
          <p:cNvPr id="387" name="Is HEI output of graduates linked to human resources needs of the national research institutions?"/>
          <p:cNvSpPr txBox="1"/>
          <p:nvPr/>
        </p:nvSpPr>
        <p:spPr>
          <a:xfrm>
            <a:off x="6118273" y="651295"/>
            <a:ext cx="2419912" cy="949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457200">
              <a:spcBef>
                <a:spcPts val="1000"/>
              </a:spcBef>
              <a:defRPr sz="1200">
                <a:uFill>
                  <a:solidFill>
                    <a:srgbClr val="000000"/>
                  </a:solidFill>
                </a:uFill>
                <a:latin typeface="Helvetica Neue"/>
                <a:ea typeface="Helvetica Neue"/>
                <a:cs typeface="Helvetica Neue"/>
                <a:sym typeface="Helvetica Neue"/>
              </a:defRPr>
            </a:pPr>
            <a:r>
              <a:rPr sz="1400" u="sng">
                <a:solidFill>
                  <a:srgbClr val="333333"/>
                </a:solidFill>
                <a:uFill>
                  <a:solidFill>
                    <a:srgbClr val="333333"/>
                  </a:solidFill>
                </a:uFill>
              </a:rPr>
              <a:t>Is </a:t>
            </a:r>
            <a:r>
              <a:rPr sz="1400" b="1" u="sng">
                <a:solidFill>
                  <a:srgbClr val="333333"/>
                </a:solidFill>
                <a:uFill>
                  <a:solidFill>
                    <a:srgbClr val="333333"/>
                  </a:solidFill>
                </a:uFill>
              </a:rPr>
              <a:t>HEI output of graduates linked to human resources needs of the national research institutions</a:t>
            </a:r>
            <a:r>
              <a:rPr sz="1400" u="sng">
                <a:solidFill>
                  <a:srgbClr val="333333"/>
                </a:solidFill>
                <a:uFill>
                  <a:solidFill>
                    <a:srgbClr val="333333"/>
                  </a:solidFill>
                </a:uFill>
              </a:rPr>
              <a:t>?</a:t>
            </a:r>
          </a:p>
        </p:txBody>
      </p:sp>
      <p:sp>
        <p:nvSpPr>
          <p:cNvPr id="388" name="Is there an active policy to promote the use of local marine research/monitoring/management expertise in the private sector?"/>
          <p:cNvSpPr txBox="1"/>
          <p:nvPr/>
        </p:nvSpPr>
        <p:spPr>
          <a:xfrm>
            <a:off x="8737014" y="1715286"/>
            <a:ext cx="3533658" cy="169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457200">
              <a:spcBef>
                <a:spcPts val="1000"/>
              </a:spcBef>
              <a:defRPr sz="1200">
                <a:uFill>
                  <a:solidFill>
                    <a:srgbClr val="000000"/>
                  </a:solidFill>
                </a:uFill>
                <a:latin typeface="Helvetica Neue"/>
                <a:ea typeface="Helvetica Neue"/>
                <a:cs typeface="Helvetica Neue"/>
                <a:sym typeface="Helvetica Neue"/>
              </a:defRPr>
            </a:pPr>
            <a:r>
              <a:rPr sz="1400" u="sng" dirty="0">
                <a:solidFill>
                  <a:srgbClr val="333333"/>
                </a:solidFill>
                <a:uFill>
                  <a:solidFill>
                    <a:srgbClr val="333333"/>
                  </a:solidFill>
                </a:uFill>
              </a:rPr>
              <a:t>Is there an </a:t>
            </a:r>
            <a:r>
              <a:rPr sz="1400" b="1" u="sng" dirty="0">
                <a:solidFill>
                  <a:srgbClr val="333333"/>
                </a:solidFill>
                <a:uFill>
                  <a:solidFill>
                    <a:srgbClr val="333333"/>
                  </a:solidFill>
                </a:uFill>
              </a:rPr>
              <a:t>active policy to promote the use of local marine research/monitoring/management expertise in the private sector</a:t>
            </a:r>
            <a:r>
              <a:rPr sz="1400" u="sng" dirty="0">
                <a:solidFill>
                  <a:srgbClr val="333333"/>
                </a:solidFill>
                <a:uFill>
                  <a:solidFill>
                    <a:srgbClr val="333333"/>
                  </a:solidFill>
                </a:uFill>
              </a:rPr>
              <a:t>?</a:t>
            </a:r>
            <a:endParaRPr sz="1400" dirty="0">
              <a:solidFill>
                <a:srgbClr val="333333"/>
              </a:solidFill>
              <a:uFill>
                <a:solidFill>
                  <a:srgbClr val="333333"/>
                </a:solidFill>
              </a:uFill>
              <a:latin typeface="Arial Unicode MS"/>
              <a:ea typeface="Arial Unicode MS"/>
              <a:cs typeface="Arial Unicode MS"/>
              <a:sym typeface="Arial Unicode MS"/>
            </a:endParaRPr>
          </a:p>
          <a:p>
            <a:pPr algn="ctr" defTabSz="457200">
              <a:spcBef>
                <a:spcPts val="1000"/>
              </a:spcBef>
              <a:defRPr sz="1200">
                <a:uFill>
                  <a:solidFill>
                    <a:srgbClr val="000000"/>
                  </a:solidFill>
                </a:uFill>
                <a:latin typeface="Helvetica Neue"/>
                <a:ea typeface="Helvetica Neue"/>
                <a:cs typeface="Helvetica Neue"/>
                <a:sym typeface="Helvetica Neue"/>
              </a:defRPr>
            </a:pPr>
            <a:endParaRPr sz="1400" dirty="0">
              <a:solidFill>
                <a:srgbClr val="333333"/>
              </a:solidFill>
              <a:uFill>
                <a:solidFill>
                  <a:srgbClr val="333333"/>
                </a:solidFill>
              </a:uFill>
              <a:latin typeface="Arial Unicode MS"/>
              <a:ea typeface="Arial Unicode MS"/>
              <a:cs typeface="Arial Unicode MS"/>
              <a:sym typeface="Arial Unicode MS"/>
            </a:endParaRPr>
          </a:p>
        </p:txBody>
      </p:sp>
      <p:pic>
        <p:nvPicPr>
          <p:cNvPr id="389" name="Screen Shot 2021-05-25 at 7.27.20 PM.png" descr="Screen Shot 2021-05-25 at 7.27.20 PM.png"/>
          <p:cNvPicPr>
            <a:picLocks noChangeAspect="1"/>
          </p:cNvPicPr>
          <p:nvPr/>
        </p:nvPicPr>
        <p:blipFill>
          <a:blip r:embed="rId6">
            <a:extLst/>
          </a:blip>
          <a:srcRect l="5019" t="18877" r="10332" b="7061"/>
          <a:stretch>
            <a:fillRect/>
          </a:stretch>
        </p:blipFill>
        <p:spPr>
          <a:xfrm>
            <a:off x="8593269" y="2995818"/>
            <a:ext cx="3355461" cy="2837935"/>
          </a:xfrm>
          <a:prstGeom prst="rect">
            <a:avLst/>
          </a:prstGeom>
          <a:ln w="12700">
            <a:miter lim="400000"/>
          </a:ln>
        </p:spPr>
      </p:pic>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9_Custom Design">
  <a:themeElements>
    <a:clrScheme name="9_Custom Design">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9_Custom Design">
      <a:majorFont>
        <a:latin typeface="Helvetica"/>
        <a:ea typeface="Helvetica"/>
        <a:cs typeface="Helvetica"/>
      </a:majorFont>
      <a:minorFont>
        <a:latin typeface="Calibri"/>
        <a:ea typeface="Calibri"/>
        <a:cs typeface="Calibri"/>
      </a:minorFont>
    </a:fontScheme>
    <a:fmtScheme name="9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9_Custom Design">
  <a:themeElements>
    <a:clrScheme name="9_Custom Design">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9_Custom Design">
      <a:majorFont>
        <a:latin typeface="Helvetica"/>
        <a:ea typeface="Helvetica"/>
        <a:cs typeface="Helvetica"/>
      </a:majorFont>
      <a:minorFont>
        <a:latin typeface="Calibri"/>
        <a:ea typeface="Calibri"/>
        <a:cs typeface="Calibri"/>
      </a:minorFont>
    </a:fontScheme>
    <a:fmtScheme name="9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132</TotalTime>
  <Words>1253</Words>
  <Application>Microsoft Office PowerPoint</Application>
  <PresentationFormat>Widescreen</PresentationFormat>
  <Paragraphs>144</Paragraphs>
  <Slides>18</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 Unicode MS</vt:lpstr>
      <vt:lpstr>Arial</vt:lpstr>
      <vt:lpstr>Calibri</vt:lpstr>
      <vt:lpstr>Calibri Light</vt:lpstr>
      <vt:lpstr>Helvetica Neue</vt:lpstr>
      <vt:lpstr>Helvetica Neue Medium</vt:lpstr>
      <vt:lpstr>Roboto</vt:lpstr>
      <vt:lpstr>Times Roman</vt:lpstr>
      <vt:lpstr>9_Custom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acallar</dc:creator>
  <cp:lastModifiedBy>hannah acallar</cp:lastModifiedBy>
  <cp:revision>8</cp:revision>
  <dcterms:modified xsi:type="dcterms:W3CDTF">2021-06-04T11:18:20Z</dcterms:modified>
</cp:coreProperties>
</file>