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69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 2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9" rIns="45719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1" cy="688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1409" y="1881352"/>
            <a:ext cx="3490843" cy="353147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69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 2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9" rIns="45719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3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1" cy="688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7773985" y="1597601"/>
            <a:ext cx="3614655" cy="394031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15147" y="6404287"/>
            <a:ext cx="273656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6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14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69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Oval 8"/>
          <p:cNvSpPr/>
          <p:nvPr/>
        </p:nvSpPr>
        <p:spPr>
          <a:xfrm>
            <a:off x="917487" y="1546462"/>
            <a:ext cx="1001111" cy="997768"/>
          </a:xfrm>
          <a:prstGeom prst="ellipse">
            <a:avLst/>
          </a:prstGeom>
          <a:solidFill>
            <a:srgbClr val="0A425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300480">
              <a:defRPr>
                <a:solidFill>
                  <a:srgbClr val="41B7C8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144" name="Oval 14"/>
          <p:cNvSpPr/>
          <p:nvPr/>
        </p:nvSpPr>
        <p:spPr>
          <a:xfrm>
            <a:off x="917487" y="3033342"/>
            <a:ext cx="1001111" cy="974975"/>
          </a:xfrm>
          <a:prstGeom prst="ellipse">
            <a:avLst/>
          </a:prstGeom>
          <a:solidFill>
            <a:srgbClr val="77CBF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300480"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145" name="Oval 8"/>
          <p:cNvSpPr/>
          <p:nvPr/>
        </p:nvSpPr>
        <p:spPr>
          <a:xfrm>
            <a:off x="917487" y="4682690"/>
            <a:ext cx="1001111" cy="997769"/>
          </a:xfrm>
          <a:prstGeom prst="ellipse">
            <a:avLst/>
          </a:prstGeom>
          <a:solidFill>
            <a:srgbClr val="BBE5F8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300480">
              <a:defRPr>
                <a:solidFill>
                  <a:srgbClr val="41B7C8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46" name="Picture 43" descr="Picture 4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1" cy="68842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6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15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69" cy="1629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43" descr="Picture 4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1" cy="688429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Oval 8"/>
          <p:cNvSpPr/>
          <p:nvPr/>
        </p:nvSpPr>
        <p:spPr>
          <a:xfrm>
            <a:off x="4585098" y="2105715"/>
            <a:ext cx="2976413" cy="3010379"/>
          </a:xfrm>
          <a:prstGeom prst="ellipse">
            <a:avLst/>
          </a:prstGeom>
          <a:solidFill>
            <a:srgbClr val="F2F2F2"/>
          </a:solidFill>
          <a:ln w="57150">
            <a:solidFill>
              <a:srgbClr val="1F4764"/>
            </a:solidFill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58" name="Oval 8"/>
          <p:cNvSpPr/>
          <p:nvPr/>
        </p:nvSpPr>
        <p:spPr>
          <a:xfrm>
            <a:off x="701292" y="2204005"/>
            <a:ext cx="2976414" cy="3010380"/>
          </a:xfrm>
          <a:prstGeom prst="ellipse">
            <a:avLst/>
          </a:prstGeom>
          <a:solidFill>
            <a:srgbClr val="F2F2F2"/>
          </a:solidFill>
          <a:ln w="57150">
            <a:solidFill>
              <a:srgbClr val="1F4764"/>
            </a:solidFill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59" name="Oval 8"/>
          <p:cNvSpPr/>
          <p:nvPr/>
        </p:nvSpPr>
        <p:spPr>
          <a:xfrm>
            <a:off x="8491952" y="2236267"/>
            <a:ext cx="2976414" cy="3010380"/>
          </a:xfrm>
          <a:prstGeom prst="ellipse">
            <a:avLst/>
          </a:prstGeom>
          <a:solidFill>
            <a:srgbClr val="F2F2F2"/>
          </a:solidFill>
          <a:ln w="57150">
            <a:solidFill>
              <a:srgbClr val="1F4764"/>
            </a:solidFill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0" name="Oval 8"/>
          <p:cNvSpPr/>
          <p:nvPr/>
        </p:nvSpPr>
        <p:spPr>
          <a:xfrm>
            <a:off x="10561169" y="1924231"/>
            <a:ext cx="1025587" cy="1024497"/>
          </a:xfrm>
          <a:prstGeom prst="ellipse">
            <a:avLst/>
          </a:prstGeom>
          <a:solidFill>
            <a:srgbClr val="2E75B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1" name="Oval 8"/>
          <p:cNvSpPr/>
          <p:nvPr/>
        </p:nvSpPr>
        <p:spPr>
          <a:xfrm>
            <a:off x="4731523" y="4539438"/>
            <a:ext cx="1025588" cy="1024497"/>
          </a:xfrm>
          <a:prstGeom prst="ellipse">
            <a:avLst/>
          </a:prstGeom>
          <a:solidFill>
            <a:srgbClr val="1F4E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2" name="Oval 8"/>
          <p:cNvSpPr/>
          <p:nvPr/>
        </p:nvSpPr>
        <p:spPr>
          <a:xfrm>
            <a:off x="582902" y="1846396"/>
            <a:ext cx="1025588" cy="1024497"/>
          </a:xfrm>
          <a:prstGeom prst="ellipse">
            <a:avLst/>
          </a:prstGeom>
          <a:solidFill>
            <a:srgbClr val="8FAA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6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17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69" cy="1629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43" descr="Picture 4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1" cy="688429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 20"/>
          <p:cNvSpPr/>
          <p:nvPr/>
        </p:nvSpPr>
        <p:spPr>
          <a:xfrm>
            <a:off x="611531" y="1410647"/>
            <a:ext cx="11003527" cy="5103140"/>
          </a:xfrm>
          <a:prstGeom prst="rect">
            <a:avLst/>
          </a:prstGeom>
          <a:solidFill>
            <a:srgbClr val="FFFFFF"/>
          </a:solidFill>
          <a:ln w="28575">
            <a:solidFill>
              <a:srgbClr val="1F4764"/>
            </a:solidFill>
            <a:miter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6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18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69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ectangle 57"/>
          <p:cNvSpPr/>
          <p:nvPr/>
        </p:nvSpPr>
        <p:spPr>
          <a:xfrm>
            <a:off x="8909763" y="3829970"/>
            <a:ext cx="1774526" cy="116157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Rectangle 59"/>
          <p:cNvSpPr/>
          <p:nvPr/>
        </p:nvSpPr>
        <p:spPr>
          <a:xfrm>
            <a:off x="5367337" y="3829970"/>
            <a:ext cx="1774526" cy="116157"/>
          </a:xfrm>
          <a:prstGeom prst="rect">
            <a:avLst/>
          </a:prstGeom>
          <a:solidFill>
            <a:srgbClr val="1F47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Rectangle 60"/>
          <p:cNvSpPr/>
          <p:nvPr/>
        </p:nvSpPr>
        <p:spPr>
          <a:xfrm>
            <a:off x="7140606" y="3829970"/>
            <a:ext cx="1774527" cy="116157"/>
          </a:xfrm>
          <a:prstGeom prst="rect">
            <a:avLst/>
          </a:prstGeom>
          <a:solidFill>
            <a:srgbClr val="8FAA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Oval 62"/>
          <p:cNvSpPr/>
          <p:nvPr/>
        </p:nvSpPr>
        <p:spPr>
          <a:xfrm>
            <a:off x="2271202" y="2112579"/>
            <a:ext cx="848698" cy="794331"/>
          </a:xfrm>
          <a:prstGeom prst="ellipse">
            <a:avLst/>
          </a:prstGeom>
          <a:solidFill>
            <a:srgbClr val="41B7C8"/>
          </a:solidFill>
          <a:ln w="12700">
            <a:solidFill>
              <a:srgbClr val="41B7C8"/>
            </a:solidFill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1B7C8"/>
                </a:solidFill>
              </a:defRPr>
            </a:pPr>
            <a:endParaRPr/>
          </a:p>
        </p:txBody>
      </p:sp>
      <p:sp>
        <p:nvSpPr>
          <p:cNvPr id="188" name="Straight Connector 9"/>
          <p:cNvSpPr/>
          <p:nvPr/>
        </p:nvSpPr>
        <p:spPr>
          <a:xfrm flipV="1">
            <a:off x="2695550" y="2112579"/>
            <a:ext cx="2" cy="1724730"/>
          </a:xfrm>
          <a:prstGeom prst="line">
            <a:avLst/>
          </a:prstGeom>
          <a:ln w="25400">
            <a:solidFill>
              <a:srgbClr val="41B7C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" name="Oval 67"/>
          <p:cNvSpPr/>
          <p:nvPr/>
        </p:nvSpPr>
        <p:spPr>
          <a:xfrm>
            <a:off x="5823630" y="2112579"/>
            <a:ext cx="848699" cy="794331"/>
          </a:xfrm>
          <a:prstGeom prst="ellipse">
            <a:avLst/>
          </a:prstGeom>
          <a:solidFill>
            <a:srgbClr val="1F47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90" name="Straight Connector 68"/>
          <p:cNvCxnSpPr>
            <a:stCxn id="185" idx="0"/>
            <a:endCxn id="189" idx="0"/>
          </p:cNvCxnSpPr>
          <p:nvPr/>
        </p:nvCxnSpPr>
        <p:spPr>
          <a:xfrm flipH="1" flipV="1">
            <a:off x="6247979" y="2509744"/>
            <a:ext cx="6621" cy="1378305"/>
          </a:xfrm>
          <a:prstGeom prst="straightConnector1">
            <a:avLst/>
          </a:prstGeom>
          <a:ln w="25400">
            <a:solidFill>
              <a:srgbClr val="1F4764"/>
            </a:solidFill>
            <a:miter/>
          </a:ln>
        </p:spPr>
      </p:cxnSp>
      <p:sp>
        <p:nvSpPr>
          <p:cNvPr id="191" name="Oval 72"/>
          <p:cNvSpPr/>
          <p:nvPr/>
        </p:nvSpPr>
        <p:spPr>
          <a:xfrm>
            <a:off x="9335364" y="2112579"/>
            <a:ext cx="848699" cy="794331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92" name="Straight Connector 73"/>
          <p:cNvCxnSpPr>
            <a:stCxn id="184" idx="0"/>
            <a:endCxn id="191" idx="0"/>
          </p:cNvCxnSpPr>
          <p:nvPr/>
        </p:nvCxnSpPr>
        <p:spPr>
          <a:xfrm flipH="1" flipV="1">
            <a:off x="9759713" y="2509744"/>
            <a:ext cx="37314" cy="1378305"/>
          </a:xfrm>
          <a:prstGeom prst="straightConnector1">
            <a:avLst/>
          </a:prstGeom>
          <a:ln w="25400">
            <a:solidFill>
              <a:srgbClr val="41B7C8"/>
            </a:solidFill>
            <a:miter/>
          </a:ln>
        </p:spPr>
      </p:cxnSp>
      <p:sp>
        <p:nvSpPr>
          <p:cNvPr id="193" name="Oval 76"/>
          <p:cNvSpPr/>
          <p:nvPr/>
        </p:nvSpPr>
        <p:spPr>
          <a:xfrm>
            <a:off x="4049105" y="4859415"/>
            <a:ext cx="848699" cy="794331"/>
          </a:xfrm>
          <a:prstGeom prst="ellipse">
            <a:avLst/>
          </a:prstGeom>
          <a:solidFill>
            <a:srgbClr val="2E75B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4C646"/>
                </a:solidFill>
              </a:defRPr>
            </a:pPr>
            <a:endParaRPr/>
          </a:p>
        </p:txBody>
      </p:sp>
      <p:sp>
        <p:nvSpPr>
          <p:cNvPr id="194" name="Straight Connector 77"/>
          <p:cNvSpPr/>
          <p:nvPr/>
        </p:nvSpPr>
        <p:spPr>
          <a:xfrm flipV="1">
            <a:off x="4473454" y="3837306"/>
            <a:ext cx="2" cy="1022108"/>
          </a:xfrm>
          <a:prstGeom prst="line">
            <a:avLst/>
          </a:prstGeom>
          <a:ln w="25400">
            <a:solidFill>
              <a:srgbClr val="189ED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" name="Oval 80"/>
          <p:cNvSpPr/>
          <p:nvPr/>
        </p:nvSpPr>
        <p:spPr>
          <a:xfrm>
            <a:off x="7560836" y="4859415"/>
            <a:ext cx="848699" cy="794331"/>
          </a:xfrm>
          <a:prstGeom prst="ellipse">
            <a:avLst/>
          </a:prstGeom>
          <a:solidFill>
            <a:srgbClr val="8FAA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96" name="Straight Connector 81"/>
          <p:cNvCxnSpPr>
            <a:stCxn id="195" idx="0"/>
            <a:endCxn id="186" idx="0"/>
          </p:cNvCxnSpPr>
          <p:nvPr/>
        </p:nvCxnSpPr>
        <p:spPr>
          <a:xfrm flipV="1">
            <a:off x="7985185" y="3888048"/>
            <a:ext cx="42685" cy="1368533"/>
          </a:xfrm>
          <a:prstGeom prst="straightConnector1">
            <a:avLst/>
          </a:prstGeom>
          <a:ln w="25400">
            <a:solidFill>
              <a:srgbClr val="8FAADC"/>
            </a:solidFill>
            <a:miter/>
          </a:ln>
        </p:spPr>
      </p:cxnSp>
      <p:sp>
        <p:nvSpPr>
          <p:cNvPr id="197" name="Rectangle 59"/>
          <p:cNvSpPr/>
          <p:nvPr/>
        </p:nvSpPr>
        <p:spPr>
          <a:xfrm>
            <a:off x="3594065" y="3829970"/>
            <a:ext cx="1774526" cy="116157"/>
          </a:xfrm>
          <a:prstGeom prst="rect">
            <a:avLst/>
          </a:prstGeom>
          <a:solidFill>
            <a:srgbClr val="189E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Rectangle 59"/>
          <p:cNvSpPr/>
          <p:nvPr/>
        </p:nvSpPr>
        <p:spPr>
          <a:xfrm>
            <a:off x="1818289" y="3829970"/>
            <a:ext cx="1774526" cy="116157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8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8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8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22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t="25347" b="47620"/>
          <a:stretch>
            <a:fillRect/>
          </a:stretch>
        </p:blipFill>
        <p:spPr>
          <a:xfrm>
            <a:off x="-2" y="1513553"/>
            <a:ext cx="12192002" cy="439739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ctangle 4"/>
          <p:cNvSpPr/>
          <p:nvPr/>
        </p:nvSpPr>
        <p:spPr>
          <a:xfrm>
            <a:off x="2151897" y="1812906"/>
            <a:ext cx="8128573" cy="3618810"/>
          </a:xfrm>
          <a:prstGeom prst="rect">
            <a:avLst/>
          </a:prstGeom>
          <a:solidFill>
            <a:srgbClr val="FFFFFF"/>
          </a:solidFill>
          <a:ln w="57150">
            <a:solidFill>
              <a:srgbClr val="41B7C8"/>
            </a:solidFill>
            <a:miter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225" name="Oval 17"/>
          <p:cNvSpPr/>
          <p:nvPr/>
        </p:nvSpPr>
        <p:spPr>
          <a:xfrm>
            <a:off x="1495861" y="1170913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45535" y="-115614"/>
            <a:ext cx="1629169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8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23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t="54463" b="8303"/>
          <a:stretch>
            <a:fillRect/>
          </a:stretch>
        </p:blipFill>
        <p:spPr>
          <a:xfrm>
            <a:off x="0" y="1352639"/>
            <a:ext cx="12192000" cy="4539344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Rectangle 7"/>
          <p:cNvSpPr/>
          <p:nvPr/>
        </p:nvSpPr>
        <p:spPr>
          <a:xfrm>
            <a:off x="2151897" y="1812906"/>
            <a:ext cx="8128573" cy="3618810"/>
          </a:xfrm>
          <a:prstGeom prst="rect">
            <a:avLst/>
          </a:prstGeom>
          <a:solidFill>
            <a:srgbClr val="FFFFFF"/>
          </a:solidFill>
          <a:ln w="57150">
            <a:solidFill>
              <a:srgbClr val="41B7C8"/>
            </a:solidFill>
            <a:miter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237" name="Oval 17"/>
          <p:cNvSpPr/>
          <p:nvPr/>
        </p:nvSpPr>
        <p:spPr>
          <a:xfrm>
            <a:off x="1495861" y="1170913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8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45535" y="-115614"/>
            <a:ext cx="1629169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1544" y="216362"/>
            <a:ext cx="1999701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Rectangle"/>
          <p:cNvSpPr/>
          <p:nvPr/>
        </p:nvSpPr>
        <p:spPr>
          <a:xfrm rot="5400000">
            <a:off x="1721007" y="3812568"/>
            <a:ext cx="1639615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5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1948" y="362661"/>
            <a:ext cx="1692369" cy="805625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8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sp>
        <p:nvSpPr>
          <p:cNvPr id="247" name="Rectangle 5"/>
          <p:cNvSpPr/>
          <p:nvPr/>
        </p:nvSpPr>
        <p:spPr>
          <a:xfrm>
            <a:off x="0" y="1274226"/>
            <a:ext cx="12192000" cy="532588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50" name="Picture Placeholder 2"/>
          <p:cNvGrpSpPr/>
          <p:nvPr/>
        </p:nvGrpSpPr>
        <p:grpSpPr>
          <a:xfrm>
            <a:off x="8733108" y="1274225"/>
            <a:ext cx="3458892" cy="5325886"/>
            <a:chOff x="0" y="0"/>
            <a:chExt cx="3458891" cy="5325884"/>
          </a:xfrm>
        </p:grpSpPr>
        <p:sp>
          <p:nvSpPr>
            <p:cNvPr id="248" name="Rectangle"/>
            <p:cNvSpPr/>
            <p:nvPr/>
          </p:nvSpPr>
          <p:spPr>
            <a:xfrm>
              <a:off x="0" y="0"/>
              <a:ext cx="3458892" cy="5325884"/>
            </a:xfrm>
            <a:prstGeom prst="rect">
              <a:avLst/>
            </a:prstGeom>
            <a:solidFill>
              <a:srgbClr val="41B7C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49" name="image13.jpeg" descr="image1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4158" t="10599" r="38921" b="25726"/>
            <a:stretch>
              <a:fillRect/>
            </a:stretch>
          </p:blipFill>
          <p:spPr>
            <a:xfrm>
              <a:off x="0" y="-1"/>
              <a:ext cx="3458892" cy="5325886"/>
            </a:xfrm>
            <a:prstGeom prst="rect">
              <a:avLst/>
            </a:prstGeom>
            <a:ln w="12700" cap="flat">
              <a:solidFill>
                <a:srgbClr val="41B7C8"/>
              </a:solidFill>
              <a:prstDash val="solid"/>
              <a:round/>
            </a:ln>
            <a:effectLst/>
          </p:spPr>
        </p:pic>
      </p:grpSp>
      <p:pic>
        <p:nvPicPr>
          <p:cNvPr id="251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45535" y="-115614"/>
            <a:ext cx="1629169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8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260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1948" y="362661"/>
            <a:ext cx="1692369" cy="805625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Rectangle 4"/>
          <p:cNvSpPr/>
          <p:nvPr/>
        </p:nvSpPr>
        <p:spPr>
          <a:xfrm>
            <a:off x="5988818" y="0"/>
            <a:ext cx="6203183" cy="6962503"/>
          </a:xfrm>
          <a:prstGeom prst="rect">
            <a:avLst/>
          </a:prstGeom>
          <a:solidFill>
            <a:srgbClr val="1F4764"/>
          </a:solidFill>
          <a:ln w="12700">
            <a:solidFill>
              <a:srgbClr val="1F4764"/>
            </a:solidFill>
            <a:miter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26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1948" y="362661"/>
            <a:ext cx="1692369" cy="805625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 8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271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1948" y="362661"/>
            <a:ext cx="1692369" cy="805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1948" y="362661"/>
            <a:ext cx="1692369" cy="805625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Date Placeholder 3"/>
          <p:cNvSpPr txBox="1"/>
          <p:nvPr/>
        </p:nvSpPr>
        <p:spPr>
          <a:xfrm>
            <a:off x="883919" y="6414758"/>
            <a:ext cx="265176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22/01/2021</a:t>
            </a:r>
          </a:p>
        </p:txBody>
      </p:sp>
      <p:sp>
        <p:nvSpPr>
          <p:cNvPr id="281" name="Rectangle 11"/>
          <p:cNvSpPr/>
          <p:nvPr/>
        </p:nvSpPr>
        <p:spPr>
          <a:xfrm>
            <a:off x="-1" y="0"/>
            <a:ext cx="239683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Rectangle"/>
          <p:cNvSpPr/>
          <p:nvPr/>
        </p:nvSpPr>
        <p:spPr>
          <a:xfrm rot="5400000">
            <a:off x="1974074" y="3090727"/>
            <a:ext cx="1328399" cy="125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83" name="Rectangle 15"/>
          <p:cNvSpPr/>
          <p:nvPr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Rectangle"/>
          <p:cNvSpPr/>
          <p:nvPr/>
        </p:nvSpPr>
        <p:spPr>
          <a:xfrm rot="5400000">
            <a:off x="1533162" y="3317837"/>
            <a:ext cx="1328399" cy="125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85" name="Rectangle 1"/>
          <p:cNvSpPr txBox="1"/>
          <p:nvPr/>
        </p:nvSpPr>
        <p:spPr>
          <a:xfrm>
            <a:off x="2575560" y="2716522"/>
            <a:ext cx="7441474" cy="1078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1300480">
              <a:defRPr sz="7000" b="1">
                <a:solidFill>
                  <a:srgbClr val="41B7C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pic>
        <p:nvPicPr>
          <p:cNvPr id="286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0743" y="0"/>
            <a:ext cx="1629169" cy="1629168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30179" y="6414755"/>
            <a:ext cx="258624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5" name="Rectangle"/>
          <p:cNvSpPr/>
          <p:nvPr/>
        </p:nvSpPr>
        <p:spPr>
          <a:xfrm rot="5400000">
            <a:off x="1974074" y="3090727"/>
            <a:ext cx="1328399" cy="125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96" name="Rectangle 15"/>
          <p:cNvSpPr/>
          <p:nvPr/>
        </p:nvSpPr>
        <p:spPr>
          <a:xfrm>
            <a:off x="2396835" y="0"/>
            <a:ext cx="9826973" cy="6858000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Rectangle"/>
          <p:cNvSpPr/>
          <p:nvPr/>
        </p:nvSpPr>
        <p:spPr>
          <a:xfrm rot="5400000">
            <a:off x="1450716" y="3366115"/>
            <a:ext cx="1328399" cy="125772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98" name="Rectangle 1"/>
          <p:cNvSpPr txBox="1"/>
          <p:nvPr/>
        </p:nvSpPr>
        <p:spPr>
          <a:xfrm>
            <a:off x="2603042" y="2786402"/>
            <a:ext cx="7441474" cy="107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130048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pic>
        <p:nvPicPr>
          <p:cNvPr id="299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rcRect t="24095"/>
          <a:stretch>
            <a:fillRect/>
          </a:stretch>
        </p:blipFill>
        <p:spPr>
          <a:xfrm>
            <a:off x="8255299" y="2786396"/>
            <a:ext cx="1143962" cy="868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Picture 18" descr="Picture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0236" y="386004"/>
            <a:ext cx="1999701" cy="951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1544" y="216362"/>
            <a:ext cx="1999701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Rectangle"/>
          <p:cNvSpPr/>
          <p:nvPr/>
        </p:nvSpPr>
        <p:spPr>
          <a:xfrm rot="5400000">
            <a:off x="1721007" y="3812568"/>
            <a:ext cx="1639615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36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1948" y="362661"/>
            <a:ext cx="1692369" cy="805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Placeholder 2" descr="Picture Placeholder 2"/>
          <p:cNvPicPr>
            <a:picLocks noChangeAspect="1"/>
          </p:cNvPicPr>
          <p:nvPr/>
        </p:nvPicPr>
        <p:blipFill>
          <a:blip r:embed="rId4">
            <a:extLst/>
          </a:blip>
          <a:srcRect l="26151" t="6791" r="23338" b="13839"/>
          <a:stretch>
            <a:fillRect/>
          </a:stretch>
        </p:blipFill>
        <p:spPr>
          <a:xfrm>
            <a:off x="6204856" y="-1"/>
            <a:ext cx="598714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Rectangle 10"/>
          <p:cNvSpPr/>
          <p:nvPr/>
        </p:nvSpPr>
        <p:spPr>
          <a:xfrm>
            <a:off x="581086" y="1147263"/>
            <a:ext cx="2694551" cy="1438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300480">
              <a:defRPr sz="2400"/>
            </a:pPr>
            <a:endParaRPr/>
          </a:p>
        </p:txBody>
      </p:sp>
      <p:pic>
        <p:nvPicPr>
          <p:cNvPr id="40" name="Picture 15" descr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1948" y="362661"/>
            <a:ext cx="1692369" cy="80562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1544" y="216362"/>
            <a:ext cx="1999701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Rectangle"/>
          <p:cNvSpPr/>
          <p:nvPr/>
        </p:nvSpPr>
        <p:spPr>
          <a:xfrm rot="5400000">
            <a:off x="1721007" y="3812568"/>
            <a:ext cx="1639615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50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1948" y="362661"/>
            <a:ext cx="1692369" cy="805625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Rectangle 6"/>
          <p:cNvSpPr/>
          <p:nvPr/>
        </p:nvSpPr>
        <p:spPr>
          <a:xfrm>
            <a:off x="-1" y="0"/>
            <a:ext cx="239683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Rectangle"/>
          <p:cNvSpPr/>
          <p:nvPr/>
        </p:nvSpPr>
        <p:spPr>
          <a:xfrm rot="5400000">
            <a:off x="1974074" y="3090727"/>
            <a:ext cx="1328399" cy="125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1544" y="216362"/>
            <a:ext cx="1999701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Rectangle"/>
          <p:cNvSpPr/>
          <p:nvPr/>
        </p:nvSpPr>
        <p:spPr>
          <a:xfrm rot="5400000">
            <a:off x="1721007" y="3812568"/>
            <a:ext cx="1639615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63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01948" y="362661"/>
            <a:ext cx="1692369" cy="805625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Rectangle 6"/>
          <p:cNvSpPr/>
          <p:nvPr/>
        </p:nvSpPr>
        <p:spPr>
          <a:xfrm>
            <a:off x="2445867" y="0"/>
            <a:ext cx="9746133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Rectangle"/>
          <p:cNvSpPr/>
          <p:nvPr/>
        </p:nvSpPr>
        <p:spPr>
          <a:xfrm rot="5400000">
            <a:off x="1974074" y="3090727"/>
            <a:ext cx="1328399" cy="125772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7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45535" y="-115614"/>
            <a:ext cx="1629169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Rectangle 1"/>
          <p:cNvSpPr/>
          <p:nvPr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69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Rectangle 2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9" rIns="45719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7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1" cy="688429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69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Rectangle 2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9" rIns="45719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8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1" cy="688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icture Placeholder 3" descr="Picture Placeholder 3"/>
          <p:cNvPicPr>
            <a:picLocks noChangeAspect="1"/>
          </p:cNvPicPr>
          <p:nvPr/>
        </p:nvPicPr>
        <p:blipFill>
          <a:blip r:embed="rId4">
            <a:extLst/>
          </a:blip>
          <a:srcRect l="1241" t="77476" r="38087" b="1775"/>
          <a:stretch>
            <a:fillRect/>
          </a:stretch>
        </p:blipFill>
        <p:spPr>
          <a:xfrm>
            <a:off x="-1" y="6148552"/>
            <a:ext cx="12192001" cy="709448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69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Rectangle 2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9" rIns="45719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9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1" cy="688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Placeholder 2" descr="Picture Placeholder 2"/>
          <p:cNvPicPr>
            <a:picLocks noChangeAspect="1"/>
          </p:cNvPicPr>
          <p:nvPr/>
        </p:nvPicPr>
        <p:blipFill>
          <a:blip r:embed="rId4">
            <a:extLst/>
          </a:blip>
          <a:srcRect l="2894" t="50353" r="5605" b="36488"/>
          <a:stretch>
            <a:fillRect/>
          </a:stretch>
        </p:blipFill>
        <p:spPr>
          <a:xfrm>
            <a:off x="-10511" y="6148551"/>
            <a:ext cx="12225128" cy="70944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5535" y="-115614"/>
            <a:ext cx="1629169" cy="16291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Rectangle 2"/>
          <p:cNvSpPr/>
          <p:nvPr/>
        </p:nvSpPr>
        <p:spPr>
          <a:xfrm>
            <a:off x="557101" y="773611"/>
            <a:ext cx="2165078" cy="124715"/>
          </a:xfrm>
          <a:prstGeom prst="rect">
            <a:avLst/>
          </a:prstGeom>
          <a:solidFill>
            <a:srgbClr val="41B7C8"/>
          </a:solidFill>
          <a:ln w="12700">
            <a:solidFill>
              <a:srgbClr val="56BEEC"/>
            </a:solidFill>
            <a:miter/>
          </a:ln>
        </p:spPr>
        <p:txBody>
          <a:bodyPr lIns="45719" rIns="45719" anchor="ctr"/>
          <a:lstStyle/>
          <a:p>
            <a:pPr defTabSz="1300480">
              <a:defRPr sz="24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1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250" y="6169571"/>
            <a:ext cx="12205251" cy="688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icture Placeholder 2" descr="Picture Placeholder 2"/>
          <p:cNvPicPr>
            <a:picLocks noChangeAspect="1"/>
          </p:cNvPicPr>
          <p:nvPr/>
        </p:nvPicPr>
        <p:blipFill>
          <a:blip r:embed="rId4">
            <a:extLst/>
          </a:blip>
          <a:srcRect l="47678" r="47702" b="5212"/>
          <a:stretch>
            <a:fillRect/>
          </a:stretch>
        </p:blipFill>
        <p:spPr>
          <a:xfrm rot="16200000">
            <a:off x="5717630" y="420412"/>
            <a:ext cx="756743" cy="1219199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 8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10071544" y="216362"/>
            <a:ext cx="1999701" cy="95192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 rot="5400000">
            <a:off x="1721007" y="3812568"/>
            <a:ext cx="1639615" cy="110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4" name="Rectangle 10"/>
          <p:cNvSpPr/>
          <p:nvPr/>
        </p:nvSpPr>
        <p:spPr>
          <a:xfrm>
            <a:off x="0" y="-7429"/>
            <a:ext cx="12192000" cy="6858001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3853543" y="1055354"/>
            <a:ext cx="4150548" cy="19757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"/>
          <p:cNvSpPr/>
          <p:nvPr/>
        </p:nvSpPr>
        <p:spPr>
          <a:xfrm>
            <a:off x="5176380" y="3421572"/>
            <a:ext cx="2018852" cy="1558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nesdoc.unesco.org/ark:/48223/pf0000376755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 3"/>
          <p:cNvSpPr txBox="1"/>
          <p:nvPr/>
        </p:nvSpPr>
        <p:spPr>
          <a:xfrm>
            <a:off x="1106886" y="3879501"/>
            <a:ext cx="1000209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6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400" dirty="0"/>
              <a:t>Revision of IOC Capacity Development Strategy</a:t>
            </a:r>
          </a:p>
        </p:txBody>
      </p:sp>
      <p:sp>
        <p:nvSpPr>
          <p:cNvPr id="310" name="Rectangle 4"/>
          <p:cNvSpPr txBox="1"/>
          <p:nvPr/>
        </p:nvSpPr>
        <p:spPr>
          <a:xfrm>
            <a:off x="3960360" y="5867958"/>
            <a:ext cx="445089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Luis </a:t>
            </a:r>
            <a:r>
              <a:rPr lang="pt-PT" dirty="0"/>
              <a:t>Menezes </a:t>
            </a:r>
            <a:r>
              <a:rPr dirty="0"/>
              <a:t>Pinheiro, 7 June 2021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Box 1"/>
          <p:cNvSpPr txBox="1"/>
          <p:nvPr/>
        </p:nvSpPr>
        <p:spPr>
          <a:xfrm>
            <a:off x="496985" y="201732"/>
            <a:ext cx="5596553" cy="47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Global Ocean Science Report (GOSR)</a:t>
            </a:r>
          </a:p>
        </p:txBody>
      </p:sp>
      <p:sp>
        <p:nvSpPr>
          <p:cNvPr id="339" name="Enhance the current level of funding for ocean science.…"/>
          <p:cNvSpPr txBox="1"/>
          <p:nvPr/>
        </p:nvSpPr>
        <p:spPr>
          <a:xfrm>
            <a:off x="868625" y="1404634"/>
            <a:ext cx="9705269" cy="4048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13894" indent="-213894" defTabSz="457200">
              <a:lnSpc>
                <a:spcPct val="150000"/>
              </a:lnSpc>
              <a:buSzPct val="100000"/>
              <a:buAutoNum type="arabicPeriod"/>
              <a:tabLst>
                <a:tab pos="711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Enhance the current level of funding for ocean science. </a:t>
            </a:r>
          </a:p>
          <a:p>
            <a:pPr marL="213894" indent="-213894" defTabSz="457200">
              <a:lnSpc>
                <a:spcPct val="150000"/>
              </a:lnSpc>
              <a:buSzPct val="100000"/>
              <a:buAutoNum type="arabicPeriod"/>
              <a:tabLst>
                <a:tab pos="711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Establish continuous collection of internationally comparable data on investments in ocean science. </a:t>
            </a:r>
          </a:p>
          <a:p>
            <a:pPr marL="213894" indent="-213894" defTabSz="457200">
              <a:lnSpc>
                <a:spcPct val="150000"/>
              </a:lnSpc>
              <a:buSzPct val="100000"/>
              <a:buAutoNum type="arabicPeriod"/>
              <a:tabLst>
                <a:tab pos="711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Facilitate co-design of ocean science by involving ocean science information users and producers. </a:t>
            </a:r>
          </a:p>
          <a:p>
            <a:pPr marL="213894" indent="-213894" defTabSz="457200">
              <a:lnSpc>
                <a:spcPct val="150000"/>
              </a:lnSpc>
              <a:buSzPct val="100000"/>
              <a:buAutoNum type="arabicPeriod"/>
              <a:tabLst>
                <a:tab pos="711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Promote multistakeholder partnerships in ocean science and operationalize transfer of marine technology. </a:t>
            </a:r>
          </a:p>
          <a:p>
            <a:pPr marL="213894" indent="-213894" defTabSz="457200">
              <a:lnSpc>
                <a:spcPct val="150000"/>
              </a:lnSpc>
              <a:buSzPct val="100000"/>
              <a:buAutoNum type="arabicPeriod"/>
              <a:tabLst>
                <a:tab pos="711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Move towards ocean science capacity development with the equal participation of all countries, genders and ages, embracing local and indigenous knowledge. </a:t>
            </a:r>
          </a:p>
          <a:p>
            <a:pPr marL="213894" indent="-213894" defTabSz="457200">
              <a:lnSpc>
                <a:spcPct val="150000"/>
              </a:lnSpc>
              <a:buSzPct val="100000"/>
              <a:buAutoNum type="arabicPeriod"/>
              <a:tabLst>
                <a:tab pos="711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Develop strategies and implementation plans to support the career needs of women and young scientists. </a:t>
            </a:r>
          </a:p>
          <a:p>
            <a:pPr marL="213894" indent="-213894" defTabSz="457200">
              <a:lnSpc>
                <a:spcPct val="150000"/>
              </a:lnSpc>
              <a:buSzPct val="100000"/>
              <a:buAutoNum type="arabicPeriod"/>
              <a:tabLst>
                <a:tab pos="711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Find solutions to remove barriers for open access to ocean data. </a:t>
            </a:r>
          </a:p>
          <a:p>
            <a:pPr marL="213894" indent="-213894" defTabSz="457200">
              <a:lnSpc>
                <a:spcPct val="150000"/>
              </a:lnSpc>
              <a:buSzPct val="100000"/>
              <a:buAutoNum type="arabicPeriod"/>
              <a:tabLst>
                <a:tab pos="711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Foster education and training in professions related to ocean sciences. </a:t>
            </a:r>
          </a:p>
          <a:p>
            <a:pPr marL="213894" indent="-213894" defTabSz="457200">
              <a:lnSpc>
                <a:spcPct val="150000"/>
              </a:lnSpc>
              <a:buSzPct val="100000"/>
              <a:buAutoNum type="arabicPeriod"/>
              <a:tabLst>
                <a:tab pos="711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Assess the impact of the COVID-19 pandemic on human and technical capacity in ocean science.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Key Recommendations"/>
          <p:cNvSpPr txBox="1"/>
          <p:nvPr/>
        </p:nvSpPr>
        <p:spPr>
          <a:xfrm>
            <a:off x="263103" y="334311"/>
            <a:ext cx="3474801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Key Recommendations</a:t>
            </a:r>
          </a:p>
        </p:txBody>
      </p:sp>
      <p:sp>
        <p:nvSpPr>
          <p:cNvPr id="342" name="Revise GE-CD’s ToR to allow continuation of its work on revising the IOC CD Strategy for 2023-2030…"/>
          <p:cNvSpPr txBox="1"/>
          <p:nvPr/>
        </p:nvSpPr>
        <p:spPr>
          <a:xfrm>
            <a:off x="2824328" y="1025130"/>
            <a:ext cx="8713699" cy="4798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13894" indent="-213894" defTabSz="457200">
              <a:lnSpc>
                <a:spcPct val="150000"/>
              </a:lnSpc>
              <a:spcBef>
                <a:spcPts val="1200"/>
              </a:spcBef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Revise GE-CD’s ToR to allow continuation of its work on revising the IOC CD Strategy for 2023-2030</a:t>
            </a:r>
          </a:p>
          <a:p>
            <a:pPr marL="213894" indent="-213894" defTabSz="457200">
              <a:lnSpc>
                <a:spcPct val="150000"/>
              </a:lnSpc>
              <a:spcBef>
                <a:spcPts val="1200"/>
              </a:spcBef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GE-CD to prepare a proposal for submission to the 32nd Session of the IOC Assembly in June 2023</a:t>
            </a:r>
          </a:p>
          <a:p>
            <a:pPr marL="213894" indent="-213894" defTabSz="457200">
              <a:lnSpc>
                <a:spcPct val="150000"/>
              </a:lnSpc>
              <a:spcBef>
                <a:spcPts val="1200"/>
              </a:spcBef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Consider appropriate form and structure with an ideal length to entice target audience to read through the Strategy</a:t>
            </a:r>
          </a:p>
          <a:p>
            <a:pPr marL="213894" indent="-213894" defTabSz="457200">
              <a:lnSpc>
                <a:spcPct val="150000"/>
              </a:lnSpc>
              <a:spcBef>
                <a:spcPts val="1200"/>
              </a:spcBef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Promote visibility and reach of the revised CD Strategy to utilize it as a guide in implementation of CD activities </a:t>
            </a:r>
          </a:p>
          <a:p>
            <a:pPr marL="213894" indent="-213894" defTabSz="457200">
              <a:lnSpc>
                <a:spcPct val="150000"/>
              </a:lnSpc>
              <a:spcBef>
                <a:spcPts val="1200"/>
              </a:spcBef>
              <a:buSzPct val="100000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Incorporate key messages in a short policy brief for a wider outreach</a:t>
            </a:r>
          </a:p>
          <a:p>
            <a:pPr defTabSz="457200">
              <a:spcBef>
                <a:spcPts val="1200"/>
              </a:spcBef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530179" y="6414755"/>
            <a:ext cx="258624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Objective…"/>
          <p:cNvSpPr txBox="1"/>
          <p:nvPr/>
        </p:nvSpPr>
        <p:spPr>
          <a:xfrm>
            <a:off x="2739791" y="1119731"/>
            <a:ext cx="8541346" cy="2985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Objective </a:t>
            </a:r>
            <a:endParaRPr dirty="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spcBef>
                <a:spcPts val="1200"/>
              </a:spcBef>
              <a:defRPr sz="1600" i="1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Times Roman"/>
                <a:ea typeface="Times Roman"/>
                <a:cs typeface="Times Roman"/>
                <a:sym typeface="Times Roman"/>
              </a:rPr>
              <a:t>“…</a:t>
            </a:r>
            <a:r>
              <a:rPr dirty="0"/>
              <a:t>to analyze the reasons for and develop the rationale supporting a revision of the IOC Capacity Development Strategy (2015-2021)…”</a:t>
            </a:r>
          </a:p>
          <a:p>
            <a:pPr defTabSz="457200">
              <a:spcBef>
                <a:spcPts val="1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spcBef>
                <a:spcPts val="1200"/>
              </a:spcBef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Chair: </a:t>
            </a:r>
            <a:r>
              <a:rPr b="0" dirty="0"/>
              <a:t>Luis Pinheiro</a:t>
            </a:r>
          </a:p>
          <a:p>
            <a:pPr defTabSz="457200">
              <a:spcBef>
                <a:spcPts val="12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Members: </a:t>
            </a:r>
          </a:p>
          <a:p>
            <a:pPr defTabSz="457200">
              <a:spcBef>
                <a:spcPts val="1200"/>
              </a:spcBef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b="0" dirty="0"/>
              <a:t>Aidy Muslim; </a:t>
            </a:r>
            <a:r>
              <a:rPr lang="pt-PT" b="0" dirty="0"/>
              <a:t>Nic </a:t>
            </a:r>
            <a:r>
              <a:rPr b="0" dirty="0"/>
              <a:t>Bax; Bradford</a:t>
            </a:r>
            <a:r>
              <a:rPr lang="pt-PT" b="0" dirty="0"/>
              <a:t> Brown</a:t>
            </a:r>
            <a:r>
              <a:rPr b="0" dirty="0"/>
              <a:t>; </a:t>
            </a:r>
            <a:r>
              <a:rPr lang="pt-PT" b="0" dirty="0"/>
              <a:t>Xuan </a:t>
            </a:r>
            <a:r>
              <a:rPr b="0" dirty="0"/>
              <a:t>Zhu; </a:t>
            </a:r>
            <a:r>
              <a:rPr lang="pt-PT" b="0" dirty="0" err="1"/>
              <a:t>Gen</a:t>
            </a:r>
            <a:r>
              <a:rPr lang="pt-PT" b="0" dirty="0"/>
              <a:t> </a:t>
            </a:r>
            <a:r>
              <a:rPr b="0" dirty="0" err="1"/>
              <a:t>Totani</a:t>
            </a:r>
            <a:r>
              <a:rPr b="0" dirty="0"/>
              <a:t>; Andi E Sakya; Rafael González-</a:t>
            </a:r>
            <a:r>
              <a:rPr b="0" dirty="0" err="1"/>
              <a:t>Quirós</a:t>
            </a:r>
            <a:r>
              <a:rPr b="0" dirty="0"/>
              <a:t>; Suzan Kholeif; </a:t>
            </a:r>
            <a:r>
              <a:rPr lang="pt-PT" b="0" dirty="0"/>
              <a:t>Luis Menezes </a:t>
            </a:r>
            <a:r>
              <a:rPr b="0" dirty="0"/>
              <a:t>Pinheiro; Zacharie</a:t>
            </a:r>
            <a:r>
              <a:rPr lang="pt-PT" b="0" dirty="0"/>
              <a:t> Sohou</a:t>
            </a:r>
            <a:r>
              <a:rPr dirty="0"/>
              <a:t>;</a:t>
            </a:r>
            <a:r>
              <a:rPr b="0" dirty="0"/>
              <a:t> Koffi Marcellin Yao; Frederico Antonio Saraiva Nogueira; Carlos Rodolfo Torres Navarrete;</a:t>
            </a:r>
            <a:r>
              <a:rPr lang="pt-PT" b="0" dirty="0"/>
              <a:t> </a:t>
            </a:r>
            <a:r>
              <a:rPr b="0" dirty="0"/>
              <a:t>Bernardo</a:t>
            </a:r>
            <a:r>
              <a:rPr lang="pt-PT" b="0" dirty="0"/>
              <a:t> </a:t>
            </a:r>
            <a:r>
              <a:rPr lang="pt-PT" b="0" dirty="0" err="1"/>
              <a:t>Aliaga</a:t>
            </a:r>
            <a:r>
              <a:rPr lang="pt-PT" b="0" dirty="0"/>
              <a:t>; Johanna Diwa</a:t>
            </a:r>
            <a:r>
              <a:rPr b="0" dirty="0"/>
              <a:t>; </a:t>
            </a:r>
            <a:r>
              <a:rPr lang="pt-PT" b="0" dirty="0"/>
              <a:t>Peter </a:t>
            </a:r>
            <a:r>
              <a:rPr b="0" dirty="0"/>
              <a:t>Pissierssens 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313" name="GE-CD Task Team related to revision of IOC CD Strategy"/>
          <p:cNvSpPr txBox="1"/>
          <p:nvPr/>
        </p:nvSpPr>
        <p:spPr>
          <a:xfrm>
            <a:off x="263103" y="334311"/>
            <a:ext cx="8239682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GE-CD Task Team related to revision of IOC CD Strategy</a:t>
            </a:r>
          </a:p>
        </p:txBody>
      </p:sp>
      <p:sp>
        <p:nvSpPr>
          <p:cNvPr id="314" name="Actions…"/>
          <p:cNvSpPr txBox="1"/>
          <p:nvPr/>
        </p:nvSpPr>
        <p:spPr>
          <a:xfrm>
            <a:off x="2760910" y="4495897"/>
            <a:ext cx="8713700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Actions</a:t>
            </a:r>
          </a:p>
          <a:p>
            <a:pPr marL="140368" indent="-140368" defTabSz="457200">
              <a:spcBef>
                <a:spcPts val="12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First meeting held on 7 December 2020, reviewed and finalized terms of reference and work plan</a:t>
            </a:r>
            <a:endParaRPr sz="1200" dirty="0"/>
          </a:p>
          <a:p>
            <a:pPr marL="140368" indent="-140368" defTabSz="457200">
              <a:spcBef>
                <a:spcPts val="12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Second meeting held on 12 February 2021, discussed inputs and summarize</a:t>
            </a:r>
            <a:r>
              <a:rPr lang="pt-PT" dirty="0"/>
              <a:t>d</a:t>
            </a:r>
            <a:r>
              <a:rPr dirty="0"/>
              <a:t> results of consultations</a:t>
            </a:r>
          </a:p>
          <a:p>
            <a:pPr marL="140368" indent="-140368" defTabSz="457200">
              <a:spcBef>
                <a:spcPts val="12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Final task team report submitted as IOC/INF-1396, published at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UNESDOC</a:t>
            </a:r>
            <a:r>
              <a:rPr dirty="0"/>
              <a:t> </a:t>
            </a:r>
          </a:p>
          <a:p>
            <a:pPr defTabSz="457200">
              <a:spcBef>
                <a:spcPts val="1200"/>
              </a:spcBef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Box 1"/>
          <p:cNvSpPr txBox="1"/>
          <p:nvPr/>
        </p:nvSpPr>
        <p:spPr>
          <a:xfrm>
            <a:off x="496985" y="201732"/>
            <a:ext cx="2699465" cy="47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Report Highlights</a:t>
            </a:r>
          </a:p>
        </p:txBody>
      </p:sp>
      <p:sp>
        <p:nvSpPr>
          <p:cNvPr id="317" name="Review of main elements justifying revision of the current strategy:…"/>
          <p:cNvSpPr txBox="1"/>
          <p:nvPr/>
        </p:nvSpPr>
        <p:spPr>
          <a:xfrm>
            <a:off x="1068743" y="1284679"/>
            <a:ext cx="9527997" cy="3141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3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Review of main elements justifying revision of the current strategy:</a:t>
            </a:r>
            <a:endParaRPr lang="pt-PT" dirty="0"/>
          </a:p>
          <a:p>
            <a:pPr defTabSz="457200">
              <a:spcBef>
                <a:spcPts val="13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457200" indent="-317500" defTabSz="457200">
              <a:spcBef>
                <a:spcPts val="1300"/>
              </a:spcBef>
              <a:buClr>
                <a:srgbClr val="000000"/>
              </a:buClr>
              <a:buSzPct val="100000"/>
              <a:buFont typeface="Arial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Outcomes of the </a:t>
            </a:r>
            <a:r>
              <a:rPr u="sng" dirty="0"/>
              <a:t>2</a:t>
            </a:r>
            <a:r>
              <a:rPr u="sng" baseline="25000" dirty="0"/>
              <a:t>nd </a:t>
            </a:r>
            <a:r>
              <a:rPr u="sng" dirty="0"/>
              <a:t>IOC Capacity Development Survey</a:t>
            </a:r>
            <a:r>
              <a:rPr dirty="0"/>
              <a:t>; </a:t>
            </a:r>
          </a:p>
          <a:p>
            <a:pPr marL="457200" indent="-317500" defTabSz="457200">
              <a:spcBef>
                <a:spcPts val="1300"/>
              </a:spcBef>
              <a:buClr>
                <a:srgbClr val="000000"/>
              </a:buClr>
              <a:buSzPct val="100000"/>
              <a:buFont typeface="Arial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u="sng" dirty="0"/>
              <a:t>Capacity development Chapter </a:t>
            </a:r>
            <a:r>
              <a:rPr dirty="0"/>
              <a:t>of the Implementation Plan </a:t>
            </a:r>
            <a:r>
              <a:rPr u="sng" dirty="0"/>
              <a:t>(IP) of the UN Decade</a:t>
            </a:r>
            <a:r>
              <a:rPr dirty="0"/>
              <a:t> of Ocean Science for Sustainable Development (2021–2030); </a:t>
            </a:r>
          </a:p>
          <a:p>
            <a:pPr marL="457200" indent="-317500" defTabSz="457200">
              <a:spcBef>
                <a:spcPts val="1300"/>
              </a:spcBef>
              <a:buClr>
                <a:srgbClr val="000000"/>
              </a:buClr>
              <a:buSzPct val="100000"/>
              <a:buFont typeface="Arial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Feedback from </a:t>
            </a:r>
            <a:r>
              <a:rPr u="sng" dirty="0"/>
              <a:t>consultations with IOC global and regional </a:t>
            </a:r>
            <a:r>
              <a:rPr u="sng" dirty="0" err="1"/>
              <a:t>programmes</a:t>
            </a:r>
            <a:r>
              <a:rPr u="sng" dirty="0"/>
              <a:t> </a:t>
            </a:r>
            <a:r>
              <a:rPr dirty="0"/>
              <a:t>related to Capacity Development; and </a:t>
            </a:r>
            <a:endParaRPr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457200" indent="-317500" defTabSz="457200">
              <a:spcBef>
                <a:spcPts val="1300"/>
              </a:spcBef>
              <a:buClr>
                <a:srgbClr val="000000"/>
              </a:buClr>
              <a:buSzPct val="100000"/>
              <a:buFont typeface="Arial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Feedback from consultations with </a:t>
            </a:r>
            <a:r>
              <a:rPr u="sng" dirty="0"/>
              <a:t>UN specialized agencies, non-UN IGOs, Global and Regional organizations, </a:t>
            </a:r>
            <a:r>
              <a:rPr u="sng" dirty="0" err="1"/>
              <a:t>programmes</a:t>
            </a:r>
            <a:r>
              <a:rPr u="sng" dirty="0"/>
              <a:t> and projects, NGOs and private sector partners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Box 1"/>
          <p:cNvSpPr txBox="1"/>
          <p:nvPr/>
        </p:nvSpPr>
        <p:spPr>
          <a:xfrm>
            <a:off x="496985" y="201732"/>
            <a:ext cx="9385568" cy="47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2. CD Chapter of the Ocean Decade IP vis-a-vis IOC CD Strategy</a:t>
            </a:r>
          </a:p>
        </p:txBody>
      </p:sp>
      <p:pic>
        <p:nvPicPr>
          <p:cNvPr id="320" name="Screen Shot 2021-05-10 at 8.57.36 PM.png" descr="Screen Shot 2021-05-10 at 8.57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5827" y="1333539"/>
            <a:ext cx="8325591" cy="4190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creen Shot 2021-05-10 at 8.58.38 PM.png" descr="Screen Shot 2021-05-10 at 8.58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9609" y="1309534"/>
            <a:ext cx="7625937" cy="4800084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TextBox 1"/>
          <p:cNvSpPr txBox="1"/>
          <p:nvPr/>
        </p:nvSpPr>
        <p:spPr>
          <a:xfrm>
            <a:off x="496985" y="201732"/>
            <a:ext cx="9385568" cy="47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2. CD Chapter of the Ocean Decade IP vis-a-vis IOC CD Strategy</a:t>
            </a:r>
          </a:p>
        </p:txBody>
      </p:sp>
      <p:pic>
        <p:nvPicPr>
          <p:cNvPr id="4" name="Screen Shot 2021-05-10 at 8.57.36 PM.png" descr="Screen Shot 2021-05-10 at 8.57.36 PM.png">
            <a:extLst>
              <a:ext uri="{FF2B5EF4-FFF2-40B4-BE49-F238E27FC236}">
                <a16:creationId xmlns:a16="http://schemas.microsoft.com/office/drawing/2014/main" id="{DB9BF6AD-BF9A-4FBD-B130-0FEE598AC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b="93305"/>
          <a:stretch/>
        </p:blipFill>
        <p:spPr>
          <a:xfrm>
            <a:off x="1470991" y="1049832"/>
            <a:ext cx="7537836" cy="259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creen Shot 2021-05-10 at 8.58.11 PM.png" descr="Screen Shot 2021-05-10 at 8.58.11 PM.png"/>
          <p:cNvPicPr>
            <a:picLocks noChangeAspect="1"/>
          </p:cNvPicPr>
          <p:nvPr/>
        </p:nvPicPr>
        <p:blipFill>
          <a:blip r:embed="rId2">
            <a:extLst/>
          </a:blip>
          <a:srcRect l="1122" r="1122" b="2244"/>
          <a:stretch>
            <a:fillRect/>
          </a:stretch>
        </p:blipFill>
        <p:spPr>
          <a:xfrm>
            <a:off x="1572790" y="1309534"/>
            <a:ext cx="7289239" cy="2772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Screen Shot 2021-05-10 at 8.58.29 PM.png" descr="Screen Shot 2021-05-10 at 8.58.2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0991" y="4062391"/>
            <a:ext cx="7493001" cy="200660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1"/>
          <p:cNvSpPr txBox="1"/>
          <p:nvPr/>
        </p:nvSpPr>
        <p:spPr>
          <a:xfrm>
            <a:off x="496985" y="201732"/>
            <a:ext cx="9385568" cy="47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2. CD Chapter of the Ocean Decade IP vis-a-vis IOC CD Strategy</a:t>
            </a:r>
          </a:p>
        </p:txBody>
      </p:sp>
      <p:pic>
        <p:nvPicPr>
          <p:cNvPr id="5" name="Screen Shot 2021-05-10 at 8.57.36 PM.png" descr="Screen Shot 2021-05-10 at 8.57.36 PM.png">
            <a:extLst>
              <a:ext uri="{FF2B5EF4-FFF2-40B4-BE49-F238E27FC236}">
                <a16:creationId xmlns:a16="http://schemas.microsoft.com/office/drawing/2014/main" id="{0F63DBC1-E6B4-48CE-B889-22951CE9C2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b="93305"/>
          <a:stretch/>
        </p:blipFill>
        <p:spPr>
          <a:xfrm>
            <a:off x="1590261" y="1049832"/>
            <a:ext cx="7267492" cy="259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Box 1"/>
          <p:cNvSpPr txBox="1"/>
          <p:nvPr/>
        </p:nvSpPr>
        <p:spPr>
          <a:xfrm>
            <a:off x="405661" y="39782"/>
            <a:ext cx="10384640" cy="83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3-4. Consultations with Global and Regional Programmes, UN specialized agencies, non-UN IGOs, global and regional projects, etc.</a:t>
            </a:r>
          </a:p>
        </p:txBody>
      </p:sp>
      <p:sp>
        <p:nvSpPr>
          <p:cNvPr id="330" name="Email requests were sent, with a set of questions that may inform the GE-CD Task Team of the possible gaps, potential addition/removal of elements and other considerations in the revision of the IOC CD strategy.…"/>
          <p:cNvSpPr txBox="1"/>
          <p:nvPr/>
        </p:nvSpPr>
        <p:spPr>
          <a:xfrm>
            <a:off x="1040565" y="1162572"/>
            <a:ext cx="9527996" cy="5063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spcBef>
                <a:spcPts val="1200"/>
              </a:spcBef>
              <a:tabLst>
                <a:tab pos="4445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Email requests were sent, with a set of questions that may inform the GE-CD Task Team of the possible gaps, potential addition/removal of elements and other considerations in the revision of the IOC CD strategy. </a:t>
            </a:r>
          </a:p>
          <a:p>
            <a:pPr algn="just" defTabSz="457200">
              <a:spcBef>
                <a:spcPts val="1200"/>
              </a:spcBef>
              <a:tabLst>
                <a:tab pos="4445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General comments and suggestions received emphasized the following;</a:t>
            </a:r>
          </a:p>
          <a:p>
            <a:pPr marL="213894" indent="-213894" algn="just" defTabSz="457200">
              <a:spcBef>
                <a:spcPts val="1200"/>
              </a:spcBef>
              <a:buSzPct val="100000"/>
              <a:buAutoNum type="arabicPeriod"/>
              <a:tabLst>
                <a:tab pos="444500" algn="l"/>
              </a:tabLst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Importance of highlighting </a:t>
            </a:r>
            <a:r>
              <a:rPr b="1" dirty="0"/>
              <a:t>long-term CD sustained strategies</a:t>
            </a:r>
            <a:r>
              <a:rPr dirty="0"/>
              <a:t>;</a:t>
            </a:r>
          </a:p>
          <a:p>
            <a:pPr marL="213894" indent="-213894" algn="just" defTabSz="457200">
              <a:spcBef>
                <a:spcPts val="1200"/>
              </a:spcBef>
              <a:buSzPct val="100000"/>
              <a:buAutoNum type="arabicPeriod"/>
              <a:tabLst>
                <a:tab pos="444500" algn="l"/>
              </a:tabLst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Need to develop mechanisms for </a:t>
            </a:r>
            <a:r>
              <a:rPr b="1" dirty="0"/>
              <a:t>monitoring, evaluation </a:t>
            </a:r>
            <a:r>
              <a:rPr dirty="0"/>
              <a:t>and learning to </a:t>
            </a:r>
            <a:r>
              <a:rPr b="1" dirty="0"/>
              <a:t>assess the quality and impact </a:t>
            </a:r>
            <a:r>
              <a:rPr dirty="0"/>
              <a:t>of the capacity development activities;</a:t>
            </a:r>
          </a:p>
          <a:p>
            <a:pPr marL="213894" indent="-213894" algn="just" defTabSz="457200">
              <a:spcBef>
                <a:spcPts val="1200"/>
              </a:spcBef>
              <a:buSzPct val="100000"/>
              <a:buAutoNum type="arabicPeriod"/>
              <a:tabLst>
                <a:tab pos="444500" algn="l"/>
              </a:tabLst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Capacity development will be better achieved through </a:t>
            </a:r>
            <a:r>
              <a:rPr b="1" dirty="0"/>
              <a:t>partnerships</a:t>
            </a:r>
            <a:r>
              <a:rPr dirty="0"/>
              <a:t> between developed countries and SIDS and LDCs;</a:t>
            </a:r>
          </a:p>
          <a:p>
            <a:pPr marL="213894" indent="-213894" algn="just" defTabSz="457200">
              <a:spcBef>
                <a:spcPts val="1200"/>
              </a:spcBef>
              <a:buSzPct val="100000"/>
              <a:buAutoNum type="arabicPeriod"/>
              <a:tabLst>
                <a:tab pos="444500" algn="l"/>
              </a:tabLst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Integration of </a:t>
            </a:r>
            <a:r>
              <a:rPr sz="1400"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natural sciences and societal disciplines </a:t>
            </a:r>
            <a:r>
              <a:rPr dirty="0"/>
              <a:t>into a </a:t>
            </a:r>
            <a:r>
              <a:rPr sz="1400"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holistic assessment </a:t>
            </a:r>
            <a:r>
              <a:rPr dirty="0"/>
              <a:t>of the marine environment must also be a general principle in CD strategies and initiatives;</a:t>
            </a:r>
          </a:p>
          <a:p>
            <a:pPr marL="213894" indent="-213894" algn="just" defTabSz="457200">
              <a:spcBef>
                <a:spcPts val="1200"/>
              </a:spcBef>
              <a:buSzPct val="100000"/>
              <a:buAutoNum type="arabicPeriod"/>
              <a:tabLst>
                <a:tab pos="444500" algn="l"/>
              </a:tabLst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Global challenges such as </a:t>
            </a:r>
            <a:r>
              <a:rPr sz="1400"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climate change, biodiversity and habitat loss</a:t>
            </a:r>
            <a:r>
              <a:rPr dirty="0"/>
              <a:t>, and their impact on marine resources and </a:t>
            </a:r>
            <a:r>
              <a:rPr lang="pt-PT" dirty="0" err="1"/>
              <a:t>ecosystem</a:t>
            </a:r>
            <a:r>
              <a:rPr lang="pt-PT" dirty="0"/>
              <a:t> </a:t>
            </a:r>
            <a:r>
              <a:rPr dirty="0"/>
              <a:t>services need to be </a:t>
            </a:r>
            <a:r>
              <a:rPr sz="1400"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central in CD strategies and initiatives</a:t>
            </a:r>
            <a:r>
              <a:rPr dirty="0"/>
              <a:t>;</a:t>
            </a:r>
          </a:p>
          <a:p>
            <a:pPr marL="213894" indent="-213894" algn="just" defTabSz="457200">
              <a:spcBef>
                <a:spcPts val="1200"/>
              </a:spcBef>
              <a:buSzPct val="100000"/>
              <a:buAutoNum type="arabicPeriod"/>
              <a:tabLst>
                <a:tab pos="444500" algn="l"/>
              </a:tabLst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Remove barriers to full </a:t>
            </a:r>
            <a:r>
              <a:rPr sz="1400"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gender and geographic diversity</a:t>
            </a:r>
            <a:r>
              <a:rPr dirty="0"/>
              <a:t>, and guarantee </a:t>
            </a:r>
            <a:r>
              <a:rPr sz="1400"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equitable access </a:t>
            </a:r>
            <a:r>
              <a:rPr dirty="0"/>
              <a:t>to ocean knowledge, ocean-related education, training, and transfer of marine technology</a:t>
            </a:r>
          </a:p>
          <a:p>
            <a:pPr algn="just" defTabSz="457200">
              <a:spcBef>
                <a:spcPts val="1200"/>
              </a:spcBef>
              <a:tabLst>
                <a:tab pos="4445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Box 1"/>
          <p:cNvSpPr txBox="1"/>
          <p:nvPr/>
        </p:nvSpPr>
        <p:spPr>
          <a:xfrm>
            <a:off x="405661" y="39782"/>
            <a:ext cx="10384640" cy="83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3-4. Consultations with Global and Regional Programmes, UN specialized agencies, non-UN IGOs, global and regional projects, etc.</a:t>
            </a:r>
          </a:p>
        </p:txBody>
      </p:sp>
      <p:sp>
        <p:nvSpPr>
          <p:cNvPr id="333" name="Other Emerging Issues:…"/>
          <p:cNvSpPr txBox="1"/>
          <p:nvPr/>
        </p:nvSpPr>
        <p:spPr>
          <a:xfrm>
            <a:off x="739471" y="1186314"/>
            <a:ext cx="10646797" cy="4855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spcBef>
                <a:spcPts val="1300"/>
              </a:spcBef>
              <a:defRPr sz="1600" b="1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Other Emerging Issues:</a:t>
            </a:r>
          </a:p>
          <a:p>
            <a:pPr defTabSz="457200">
              <a:spcBef>
                <a:spcPts val="1300"/>
              </a:spcBef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CD in policies and decision making</a:t>
            </a:r>
          </a:p>
          <a:p>
            <a:pPr marL="140368" indent="-140368" defTabSz="457200">
              <a:spcBef>
                <a:spcPts val="13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CD oriented towards policy makers is critical, to help support Member States in the implementation of SDGs and other key UN processes</a:t>
            </a:r>
          </a:p>
          <a:p>
            <a:pPr marL="140368" indent="-140368" defTabSz="457200">
              <a:spcBef>
                <a:spcPts val="13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Science-policy interface is essential for the development and implementation of legal and institutional ocean governance frameworks </a:t>
            </a:r>
          </a:p>
          <a:p>
            <a:pPr defTabSz="457200">
              <a:spcBef>
                <a:spcPts val="1300"/>
              </a:spcBef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SIDS, LDCs and LLDCs as priority</a:t>
            </a:r>
          </a:p>
          <a:p>
            <a:pPr marL="140368" indent="-140368" defTabSz="457200">
              <a:spcBef>
                <a:spcPts val="13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Role of CD has to be more specific and reinforced in making them priority in the IOC CD Strategy</a:t>
            </a:r>
          </a:p>
          <a:p>
            <a:pPr marL="140368" indent="-140368" defTabSz="457200">
              <a:spcBef>
                <a:spcPts val="13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CD plan for communities to develop productive capacities for successful structural transformation, better and more resilient and inclusive future</a:t>
            </a:r>
          </a:p>
          <a:p>
            <a:pPr defTabSz="457200">
              <a:spcBef>
                <a:spcPts val="1300"/>
              </a:spcBef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Cooperation and merging with CD strategies in other UN organizations, regional and national institutions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private</a:t>
            </a:r>
            <a:r>
              <a:rPr lang="pt-PT" dirty="0"/>
              <a:t> sector</a:t>
            </a:r>
            <a:endParaRPr dirty="0"/>
          </a:p>
          <a:p>
            <a:pPr marL="140368" indent="-140368" defTabSz="457200">
              <a:spcBef>
                <a:spcPts val="13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Establish a high degree of coordination between CD strategies of UN organizations, supported by broader participation of Member States</a:t>
            </a:r>
          </a:p>
          <a:p>
            <a:pPr marL="140368" indent="-140368" defTabSz="457200">
              <a:spcBef>
                <a:spcPts val="13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Cross-cutting aspects in the coordination of CD strategies should include (i) connection with the private sector on partnering training opportunities; (ii) enable multi-donor arrangements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Box 1"/>
          <p:cNvSpPr txBox="1"/>
          <p:nvPr/>
        </p:nvSpPr>
        <p:spPr>
          <a:xfrm>
            <a:off x="405661" y="39782"/>
            <a:ext cx="10384640" cy="83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2" tIns="65022" rIns="65022" bIns="65022">
            <a:spAutoFit/>
          </a:bodyPr>
          <a:lstStyle>
            <a:lvl1pPr defTabSz="1300480"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3-4. Consultations with Global and Regional Programmes, UN specialized agencies, non-UN IGOs, global and regional projects, etc.</a:t>
            </a:r>
          </a:p>
        </p:txBody>
      </p:sp>
      <p:sp>
        <p:nvSpPr>
          <p:cNvPr id="336" name="Other Emerging Issues:…"/>
          <p:cNvSpPr txBox="1"/>
          <p:nvPr/>
        </p:nvSpPr>
        <p:spPr>
          <a:xfrm>
            <a:off x="1028693" y="1423744"/>
            <a:ext cx="9527996" cy="3731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300"/>
              </a:spcBef>
              <a:defRPr sz="1600" b="1" u="sng">
                <a:latin typeface="Arial"/>
                <a:ea typeface="Arial"/>
                <a:cs typeface="Arial"/>
                <a:sym typeface="Arial"/>
              </a:defRPr>
            </a:pPr>
            <a:r>
              <a:t>Other Emerging Issues:</a:t>
            </a:r>
          </a:p>
          <a:p>
            <a:pPr defTabSz="457200">
              <a:spcBef>
                <a:spcPts val="1300"/>
              </a:spcBef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t>Gender, traditional activities and indigenous heritage</a:t>
            </a:r>
          </a:p>
          <a:p>
            <a:pPr marL="140368" indent="-140368" defTabSz="457200">
              <a:spcBef>
                <a:spcPts val="13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Reinforce the role of gender, of traditional and indigenous knowledge and social inclusion in the IOC CD Strategy</a:t>
            </a:r>
          </a:p>
          <a:p>
            <a:pPr marL="140368" indent="-140368" defTabSz="457200">
              <a:spcBef>
                <a:spcPts val="13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Removing barriers to full gender, generational, and geographic diversity, and ensure an equitable and accessible ocean for all</a:t>
            </a:r>
          </a:p>
          <a:p>
            <a:pPr defTabSz="457200">
              <a:spcBef>
                <a:spcPts val="1300"/>
              </a:spcBef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t>Data storage, management and access</a:t>
            </a:r>
          </a:p>
          <a:p>
            <a:pPr marL="140368" indent="-140368" defTabSz="457200">
              <a:spcBef>
                <a:spcPts val="13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More support for the creation and maintenance of interoperable ocean datasets at national level and their interoperability at the national context</a:t>
            </a:r>
          </a:p>
          <a:p>
            <a:pPr marL="140368" indent="-140368" defTabSz="457200">
              <a:spcBef>
                <a:spcPts val="13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SIDS and LDCs have open access to data generated by developed countries, but it is as crucial that they can appropriately manage the data they produce</a:t>
            </a:r>
          </a:p>
          <a:p>
            <a:pPr marL="140368" indent="-140368" defTabSz="457200">
              <a:spcBef>
                <a:spcPts val="1300"/>
              </a:spcBef>
              <a:buSzPct val="1000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Further a common and standardized international approach to the sustainable knowledge of the oceans as part of CD strategies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9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9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9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9_Custom Design">
  <a:themeElements>
    <a:clrScheme name="9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9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9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53E9F5C4D6D42B3EE9FF6D5DEF904" ma:contentTypeVersion="13" ma:contentTypeDescription="Create a new document." ma:contentTypeScope="" ma:versionID="b9c12b464ab1670eb9f4b3ecc1bf9397">
  <xsd:schema xmlns:xsd="http://www.w3.org/2001/XMLSchema" xmlns:xs="http://www.w3.org/2001/XMLSchema" xmlns:p="http://schemas.microsoft.com/office/2006/metadata/properties" xmlns:ns3="ffbc800a-8579-4f47-b981-68624a491c1d" xmlns:ns4="e0f72540-5f8e-40a2-901f-5bee73019f02" targetNamespace="http://schemas.microsoft.com/office/2006/metadata/properties" ma:root="true" ma:fieldsID="6b913dd99761be50e06da725d13a88ef" ns3:_="" ns4:_="">
    <xsd:import namespace="ffbc800a-8579-4f47-b981-68624a491c1d"/>
    <xsd:import namespace="e0f72540-5f8e-40a2-901f-5bee73019f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c800a-8579-4f47-b981-68624a491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72540-5f8e-40a2-901f-5bee73019f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E2B4A9-64EA-44AF-BBDE-63FA64382F89}">
  <ds:schemaRefs>
    <ds:schemaRef ds:uri="http://purl.org/dc/dcmitype/"/>
    <ds:schemaRef ds:uri="http://purl.org/dc/terms/"/>
    <ds:schemaRef ds:uri="http://schemas.microsoft.com/office/2006/metadata/properties"/>
    <ds:schemaRef ds:uri="ffbc800a-8579-4f47-b981-68624a491c1d"/>
    <ds:schemaRef ds:uri="http://www.w3.org/XML/1998/namespace"/>
    <ds:schemaRef ds:uri="e0f72540-5f8e-40a2-901f-5bee73019f02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15E2F30-BAFA-4C95-85D3-3EADE5EC7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c800a-8579-4f47-b981-68624a491c1d"/>
    <ds:schemaRef ds:uri="e0f72540-5f8e-40a2-901f-5bee73019f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31AC74-A16D-4E24-A241-BAFEDF50B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1039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Times Roman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Luís Pinheiro</dc:creator>
  <cp:lastModifiedBy>Luís Pinheiro</cp:lastModifiedBy>
  <cp:revision>2</cp:revision>
  <dcterms:modified xsi:type="dcterms:W3CDTF">2021-06-04T11:04:25Z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0x0101007A553E9F5C4D6D42B3EE9FF6D5DEF904</vt:lpwstr>
  </property>
</Properties>
</file>