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588" r:id="rId2"/>
    <p:sldId id="574" r:id="rId3"/>
    <p:sldId id="589" r:id="rId4"/>
    <p:sldId id="260" r:id="rId5"/>
    <p:sldId id="590" r:id="rId6"/>
    <p:sldId id="575" r:id="rId7"/>
    <p:sldId id="579" r:id="rId8"/>
    <p:sldId id="591" r:id="rId9"/>
    <p:sldId id="592" r:id="rId10"/>
    <p:sldId id="557" r:id="rId11"/>
    <p:sldId id="593"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82IUnzhMaiqqP4q+fWFHnA==" hashData="MgNoLDQbuWTcnBM26qwYf/QQN1o719SgYajfHKoqEW8CY2i3XIlpUSNCqR9/O5gnYLeFsDL6vVWPEMdNNYb4a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a Centurioni" initials="L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0"/>
    <p:restoredTop sz="93265" autoAdjust="0"/>
  </p:normalViewPr>
  <p:slideViewPr>
    <p:cSldViewPr snapToGrid="0">
      <p:cViewPr varScale="1">
        <p:scale>
          <a:sx n="115" d="100"/>
          <a:sy n="115" d="100"/>
        </p:scale>
        <p:origin x="96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3A67D-A1FE-4D62-A861-74E4893771DE}" type="datetimeFigureOut">
              <a:rPr lang="en-US" smtClean="0"/>
              <a:t>6/8/21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D6F67-923E-49A4-8602-4E632E27F4BF}" type="slidenum">
              <a:rPr lang="en-US" smtClean="0"/>
              <a:t>‹#›</a:t>
            </a:fld>
            <a:endParaRPr lang="en-US"/>
          </a:p>
        </p:txBody>
      </p:sp>
    </p:spTree>
    <p:extLst>
      <p:ext uri="{BB962C8B-B14F-4D97-AF65-F5344CB8AC3E}">
        <p14:creationId xmlns:p14="http://schemas.microsoft.com/office/powerpoint/2010/main" val="298206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purpose of this chat is to illustrate some of the motivations to start a career in ocean sciences</a:t>
            </a:r>
          </a:p>
        </p:txBody>
      </p:sp>
    </p:spTree>
    <p:extLst>
      <p:ext uri="{BB962C8B-B14F-4D97-AF65-F5344CB8AC3E}">
        <p14:creationId xmlns:p14="http://schemas.microsoft.com/office/powerpoint/2010/main" val="179496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77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6/8/21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3317480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6/8/21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93642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6/8/21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762668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B02203-5C7F-4B66-9BAB-E7F8F615CE26}" type="datetimeFigureOut">
              <a:rPr lang="en-US" smtClean="0"/>
              <a:t>6/8/21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302122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B02203-5C7F-4B66-9BAB-E7F8F615CE26}" type="datetimeFigureOut">
              <a:rPr lang="en-US" smtClean="0"/>
              <a:t>6/8/21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241342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B02203-5C7F-4B66-9BAB-E7F8F615CE26}" type="datetimeFigureOut">
              <a:rPr lang="en-US" smtClean="0"/>
              <a:t>6/8/21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90561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B02203-5C7F-4B66-9BAB-E7F8F615CE26}" type="datetimeFigureOut">
              <a:rPr lang="en-US" smtClean="0"/>
              <a:t>6/8/21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88155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B02203-5C7F-4B66-9BAB-E7F8F615CE26}" type="datetimeFigureOut">
              <a:rPr lang="en-US" smtClean="0"/>
              <a:t>6/8/21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278612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02203-5C7F-4B66-9BAB-E7F8F615CE26}" type="datetimeFigureOut">
              <a:rPr lang="en-US" smtClean="0"/>
              <a:t>6/8/21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345999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B02203-5C7F-4B66-9BAB-E7F8F615CE26}" type="datetimeFigureOut">
              <a:rPr lang="en-US" smtClean="0"/>
              <a:t>6/8/21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101649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B02203-5C7F-4B66-9BAB-E7F8F615CE26}" type="datetimeFigureOut">
              <a:rPr lang="en-US" smtClean="0"/>
              <a:t>6/8/21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79168-4F9A-4064-ABE5-1FEBFA761FCA}" type="slidenum">
              <a:rPr lang="en-US" smtClean="0"/>
              <a:t>‹#›</a:t>
            </a:fld>
            <a:endParaRPr lang="en-US"/>
          </a:p>
        </p:txBody>
      </p:sp>
    </p:spTree>
    <p:extLst>
      <p:ext uri="{BB962C8B-B14F-4D97-AF65-F5344CB8AC3E}">
        <p14:creationId xmlns:p14="http://schemas.microsoft.com/office/powerpoint/2010/main" val="917756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9000">
              <a:srgbClr val="0070C0">
                <a:alpha val="88000"/>
              </a:srgbClr>
            </a:gs>
            <a:gs pos="100000">
              <a:schemeClr val="accent5">
                <a:lumMod val="20000"/>
                <a:lumOff val="80000"/>
              </a:schemeClr>
            </a:gs>
            <a:gs pos="34000">
              <a:schemeClr val="accent5">
                <a:lumMod val="20000"/>
                <a:lumOff val="80000"/>
              </a:schemeClr>
            </a:gs>
            <a:gs pos="15000">
              <a:schemeClr val="accent5">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02203-5C7F-4B66-9BAB-E7F8F615CE26}" type="datetimeFigureOut">
              <a:rPr lang="en-US" smtClean="0"/>
              <a:t>6/8/21</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79168-4F9A-4064-ABE5-1FEBFA761FCA}" type="slidenum">
              <a:rPr lang="en-US" smtClean="0"/>
              <a:t>‹#›</a:t>
            </a:fld>
            <a:endParaRPr lang="en-US"/>
          </a:p>
        </p:txBody>
      </p:sp>
    </p:spTree>
    <p:extLst>
      <p:ext uri="{BB962C8B-B14F-4D97-AF65-F5344CB8AC3E}">
        <p14:creationId xmlns:p14="http://schemas.microsoft.com/office/powerpoint/2010/main" val="1346948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gdp.ucsd.edu/" TargetMode="External"/><Relationship Id="rId13" Type="http://schemas.openxmlformats.org/officeDocument/2006/relationships/image" Target="../media/image5.jpeg"/><Relationship Id="rId3" Type="http://schemas.microsoft.com/office/2007/relationships/media" Target="../media/media2.m4a"/><Relationship Id="rId7" Type="http://schemas.openxmlformats.org/officeDocument/2006/relationships/hyperlink" Target="mailto:lbraasch@ucsd.edu" TargetMode="External"/><Relationship Id="rId12" Type="http://schemas.openxmlformats.org/officeDocument/2006/relationships/image" Target="../media/image4.png"/><Relationship Id="rId2" Type="http://schemas.openxmlformats.org/officeDocument/2006/relationships/video" Target="../media/media1.mov"/><Relationship Id="rId16" Type="http://schemas.openxmlformats.org/officeDocument/2006/relationships/image" Target="../media/image7.png"/><Relationship Id="rId1" Type="http://schemas.microsoft.com/office/2007/relationships/media" Target="../media/media1.mov"/><Relationship Id="rId6" Type="http://schemas.openxmlformats.org/officeDocument/2006/relationships/notesSlide" Target="../notesSlides/notesSlide1.xml"/><Relationship Id="rId11" Type="http://schemas.openxmlformats.org/officeDocument/2006/relationships/image" Target="../media/image3.jpg"/><Relationship Id="rId5" Type="http://schemas.openxmlformats.org/officeDocument/2006/relationships/slideLayout" Target="../slideLayouts/slideLayout1.xml"/><Relationship Id="rId15" Type="http://schemas.openxmlformats.org/officeDocument/2006/relationships/image" Target="../media/image6.jpeg"/><Relationship Id="rId10" Type="http://schemas.openxmlformats.org/officeDocument/2006/relationships/image" Target="../media/image2.jpeg"/><Relationship Id="rId4" Type="http://schemas.openxmlformats.org/officeDocument/2006/relationships/audio" Target="../media/media2.m4a"/><Relationship Id="rId9" Type="http://schemas.openxmlformats.org/officeDocument/2006/relationships/image" Target="../media/image1.png"/><Relationship Id="rId14" Type="http://schemas.openxmlformats.org/officeDocument/2006/relationships/hyperlink" Target="mailto:ldl_drifter@ucsd.edu"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hyperlink" Target="mailto:lcenturioni@ucsd.ed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emf"/><Relationship Id="rId12"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11" Type="http://schemas.openxmlformats.org/officeDocument/2006/relationships/image" Target="../media/image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hyperlink" Target="http://out-gdpsio.ucsd.edu/apps/projects/noaa-dws/map.html#chartDiv" TargetMode="External"/><Relationship Id="rId10" Type="http://schemas.openxmlformats.org/officeDocument/2006/relationships/image" Target="../media/image22.tiff"/><Relationship Id="rId4" Type="http://schemas.openxmlformats.org/officeDocument/2006/relationships/image" Target="../media/image17.jpeg"/><Relationship Id="rId9" Type="http://schemas.openxmlformats.org/officeDocument/2006/relationships/image" Target="../media/image21.JP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hyperlink" Target="https://gdp.ucsd.edu/ldl/news-hurricane-teddy/" TargetMode="External"/><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gdp.ucsd.edu/ldl/news-hurricane-isaias/" TargetMode="External"/><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gdp.ucsd.edu/ldl/dwsbd/" TargetMode="External"/><Relationship Id="rId5" Type="http://schemas.openxmlformats.org/officeDocument/2006/relationships/hyperlink" Target="https://gdp.ucsd.edu/ldl/dwsd/" TargetMode="External"/><Relationship Id="rId4" Type="http://schemas.openxmlformats.org/officeDocument/2006/relationships/hyperlink" Target="https://gdp.ucsd.edu/ldl/global-drifter-program/" TargetMode="Externa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gdp.ucsd.edu/ldl/dwsbd/"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LJiang@wmo.int" TargetMode="External"/><Relationship Id="rId5" Type="http://schemas.openxmlformats.org/officeDocument/2006/relationships/hyperlink" Target="mailto:lcenturioni@ucsd.edu" TargetMode="External"/><Relationship Id="rId4" Type="http://schemas.openxmlformats.org/officeDocument/2006/relationships/hyperlink" Target="https://www.ocean-ops.org/share/DBCP/Documents/pilotprojets/wave_drifter/Call_for_Expression_of_Interest_in_Deployment_of_Wave_Drifter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F808F0-A1B8-42FC-B12D-855796E449DD}"/>
              </a:ext>
            </a:extLst>
          </p:cNvPr>
          <p:cNvSpPr>
            <a:spLocks noGrp="1"/>
          </p:cNvSpPr>
          <p:nvPr>
            <p:ph type="ctrTitle"/>
          </p:nvPr>
        </p:nvSpPr>
        <p:spPr>
          <a:xfrm>
            <a:off x="284202" y="748803"/>
            <a:ext cx="11584649" cy="698500"/>
          </a:xfrm>
        </p:spPr>
        <p:txBody>
          <a:bodyPr>
            <a:noAutofit/>
          </a:bodyPr>
          <a:lstStyle/>
          <a:p>
            <a:r>
              <a:rPr lang="en-US" sz="4000" b="1" dirty="0"/>
              <a:t>Global Observations of Open Ocean Waves with Drifters</a:t>
            </a:r>
          </a:p>
        </p:txBody>
      </p:sp>
      <p:sp>
        <p:nvSpPr>
          <p:cNvPr id="3" name="Subtitle 2"/>
          <p:cNvSpPr>
            <a:spLocks noGrp="1"/>
          </p:cNvSpPr>
          <p:nvPr>
            <p:ph type="subTitle" idx="1"/>
          </p:nvPr>
        </p:nvSpPr>
        <p:spPr>
          <a:xfrm>
            <a:off x="1598525" y="4390158"/>
            <a:ext cx="9031436" cy="2419971"/>
          </a:xfrm>
        </p:spPr>
        <p:txBody>
          <a:bodyPr rtlCol="0">
            <a:normAutofit fontScale="70000" lnSpcReduction="20000"/>
          </a:bodyPr>
          <a:lstStyle/>
          <a:p>
            <a:r>
              <a:rPr lang="en-US" sz="3000" dirty="0">
                <a:latin typeface="Helvetica" pitchFamily="2" charset="0"/>
              </a:rPr>
              <a:t>Luca Centurioni, PhD</a:t>
            </a:r>
          </a:p>
          <a:p>
            <a:r>
              <a:rPr lang="en-US" sz="1900" dirty="0">
                <a:latin typeface="Helvetica" pitchFamily="2" charset="0"/>
              </a:rPr>
              <a:t>Director, Lagrangian Drifter Laboratory</a:t>
            </a:r>
          </a:p>
          <a:p>
            <a:r>
              <a:rPr lang="en-US" sz="1900" dirty="0">
                <a:latin typeface="Helvetica" pitchFamily="2" charset="0"/>
              </a:rPr>
              <a:t>Principal Investigator, Global Drifter Program</a:t>
            </a:r>
          </a:p>
          <a:p>
            <a:r>
              <a:rPr lang="en-US" sz="1900" dirty="0">
                <a:latin typeface="Helvetica" pitchFamily="2" charset="0"/>
              </a:rPr>
              <a:t>Cooperative Institute for Marine, Earth, and Atmospheric Systems (CIMEAS)</a:t>
            </a:r>
          </a:p>
          <a:p>
            <a:r>
              <a:rPr lang="en-US" sz="1900" dirty="0">
                <a:latin typeface="Helvetica" pitchFamily="2" charset="0"/>
              </a:rPr>
              <a:t>Climate, Atmospheric Sciences, and Physical Oceanography </a:t>
            </a:r>
          </a:p>
          <a:p>
            <a:r>
              <a:rPr lang="en-US" sz="1900" dirty="0">
                <a:latin typeface="Helvetica" pitchFamily="2" charset="0"/>
              </a:rPr>
              <a:t>Scripps Institution of Oceanography</a:t>
            </a:r>
            <a:endParaRPr lang="en-US" altLang="ko-KR" sz="1900" dirty="0">
              <a:latin typeface="Helvetica" pitchFamily="34" charset="0"/>
            </a:endParaRPr>
          </a:p>
          <a:p>
            <a:pPr>
              <a:defRPr/>
            </a:pPr>
            <a:r>
              <a:rPr lang="en-US" altLang="ko-KR" sz="1900" dirty="0">
                <a:latin typeface="Helvetica" pitchFamily="34" charset="0"/>
              </a:rPr>
              <a:t>La Jolla, California, USA</a:t>
            </a:r>
          </a:p>
          <a:p>
            <a:pPr>
              <a:defRPr/>
            </a:pPr>
            <a:r>
              <a:rPr lang="en-US" altLang="ko-KR" sz="1500" dirty="0">
                <a:latin typeface="Helvetica" pitchFamily="34" charset="0"/>
                <a:hlinkClick r:id="rId7"/>
              </a:rPr>
              <a:t>lcenturioni@ucsd.edu</a:t>
            </a:r>
            <a:r>
              <a:rPr lang="en-US" altLang="ko-KR" sz="1500" dirty="0">
                <a:latin typeface="Helvetica" pitchFamily="34" charset="0"/>
              </a:rPr>
              <a:t>,  </a:t>
            </a:r>
            <a:r>
              <a:rPr lang="en-US" altLang="ko-KR" sz="1500" dirty="0">
                <a:latin typeface="Helvetica" pitchFamily="34" charset="0"/>
                <a:hlinkClick r:id="rId8"/>
              </a:rPr>
              <a:t>http://gdp.ucsd.edu/</a:t>
            </a:r>
            <a:r>
              <a:rPr lang="en-US" altLang="ko-KR" sz="1500" dirty="0">
                <a:latin typeface="Helvetica" pitchFamily="34" charset="0"/>
              </a:rPr>
              <a:t> </a:t>
            </a:r>
            <a:endParaRPr lang="ko-KR" altLang="en-US" sz="1500" dirty="0">
              <a:latin typeface="Helvetica" pitchFamily="34" charset="0"/>
            </a:endParaRPr>
          </a:p>
          <a:p>
            <a:pPr>
              <a:defRPr/>
            </a:pPr>
            <a:endParaRPr lang="en-US" sz="1600" dirty="0"/>
          </a:p>
        </p:txBody>
      </p:sp>
      <p:sp>
        <p:nvSpPr>
          <p:cNvPr id="2" name="Rectangle 1">
            <a:extLst>
              <a:ext uri="{FF2B5EF4-FFF2-40B4-BE49-F238E27FC236}">
                <a16:creationId xmlns:a16="http://schemas.microsoft.com/office/drawing/2014/main" id="{96256BEC-63EF-234F-A8EB-29B99538B0C1}"/>
              </a:ext>
            </a:extLst>
          </p:cNvPr>
          <p:cNvSpPr/>
          <p:nvPr/>
        </p:nvSpPr>
        <p:spPr>
          <a:xfrm>
            <a:off x="4198537" y="6474250"/>
            <a:ext cx="3863791" cy="369332"/>
          </a:xfrm>
          <a:prstGeom prst="rect">
            <a:avLst/>
          </a:prstGeom>
        </p:spPr>
        <p:txBody>
          <a:bodyPr wrap="square">
            <a:spAutoFit/>
          </a:bodyPr>
          <a:lstStyle/>
          <a:p>
            <a:r>
              <a:rPr lang="en-US" b="1" dirty="0"/>
              <a:t>PI-5 Workshop,  June 10, 2021, Virtual</a:t>
            </a:r>
            <a:endParaRPr lang="en-US" dirty="0"/>
          </a:p>
        </p:txBody>
      </p:sp>
      <p:pic>
        <p:nvPicPr>
          <p:cNvPr id="10" name="IMG_5033_Loop.mov">
            <a:hlinkClick r:id="" action="ppaction://media"/>
            <a:extLst>
              <a:ext uri="{FF2B5EF4-FFF2-40B4-BE49-F238E27FC236}">
                <a16:creationId xmlns:a16="http://schemas.microsoft.com/office/drawing/2014/main" id="{75E003F2-5400-DB40-8763-AB3133932B2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699505" y="1738948"/>
            <a:ext cx="3402011" cy="1913631"/>
          </a:xfrm>
          <a:prstGeom prst="rect">
            <a:avLst/>
          </a:prstGeom>
        </p:spPr>
      </p:pic>
      <p:pic>
        <p:nvPicPr>
          <p:cNvPr id="20" name="Picture 19">
            <a:extLst>
              <a:ext uri="{FF2B5EF4-FFF2-40B4-BE49-F238E27FC236}">
                <a16:creationId xmlns:a16="http://schemas.microsoft.com/office/drawing/2014/main" id="{2A131470-EC57-7049-B5B0-783D289976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6014" y="4589736"/>
            <a:ext cx="1714500" cy="2220393"/>
          </a:xfrm>
          <a:prstGeom prst="rect">
            <a:avLst/>
          </a:prstGeom>
        </p:spPr>
      </p:pic>
      <p:pic>
        <p:nvPicPr>
          <p:cNvPr id="14" name="Content Placeholder 3">
            <a:extLst>
              <a:ext uri="{FF2B5EF4-FFF2-40B4-BE49-F238E27FC236}">
                <a16:creationId xmlns:a16="http://schemas.microsoft.com/office/drawing/2014/main" id="{631D26F7-52AE-A740-8B9D-6829CC0B8D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487" y="1738948"/>
            <a:ext cx="4687024" cy="2636450"/>
          </a:xfrm>
          <a:prstGeom prst="rect">
            <a:avLst/>
          </a:prstGeom>
        </p:spPr>
      </p:pic>
      <p:pic>
        <p:nvPicPr>
          <p:cNvPr id="5" name="Picture 4">
            <a:extLst>
              <a:ext uri="{FF2B5EF4-FFF2-40B4-BE49-F238E27FC236}">
                <a16:creationId xmlns:a16="http://schemas.microsoft.com/office/drawing/2014/main" id="{D4FF4630-F790-4E44-B686-35B5A78BB1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77316" y="47871"/>
            <a:ext cx="3124200" cy="698500"/>
          </a:xfrm>
          <a:prstGeom prst="rect">
            <a:avLst/>
          </a:prstGeom>
        </p:spPr>
      </p:pic>
      <p:sp>
        <p:nvSpPr>
          <p:cNvPr id="19" name="TextBox 18">
            <a:extLst>
              <a:ext uri="{FF2B5EF4-FFF2-40B4-BE49-F238E27FC236}">
                <a16:creationId xmlns:a16="http://schemas.microsoft.com/office/drawing/2014/main" id="{36B27ECE-BB99-EE4A-9708-1840A680703D}"/>
              </a:ext>
            </a:extLst>
          </p:cNvPr>
          <p:cNvSpPr txBox="1"/>
          <p:nvPr/>
        </p:nvSpPr>
        <p:spPr>
          <a:xfrm>
            <a:off x="8854431" y="3450784"/>
            <a:ext cx="1987240" cy="261610"/>
          </a:xfrm>
          <a:prstGeom prst="rect">
            <a:avLst/>
          </a:prstGeom>
          <a:noFill/>
        </p:spPr>
        <p:txBody>
          <a:bodyPr wrap="square" rtlCol="0">
            <a:spAutoFit/>
          </a:bodyPr>
          <a:lstStyle/>
          <a:p>
            <a:r>
              <a:rPr lang="en-US" sz="1100" dirty="0">
                <a:solidFill>
                  <a:schemeClr val="bg1"/>
                </a:solidFill>
              </a:rPr>
              <a:t>Credit: USAF 53</a:t>
            </a:r>
            <a:r>
              <a:rPr lang="en-US" sz="1100" baseline="30000" dirty="0">
                <a:solidFill>
                  <a:schemeClr val="bg1"/>
                </a:solidFill>
              </a:rPr>
              <a:t>rd</a:t>
            </a:r>
            <a:r>
              <a:rPr lang="en-US" sz="1100" dirty="0">
                <a:solidFill>
                  <a:schemeClr val="bg1"/>
                </a:solidFill>
              </a:rPr>
              <a:t> WRS</a:t>
            </a:r>
          </a:p>
        </p:txBody>
      </p:sp>
      <p:pic>
        <p:nvPicPr>
          <p:cNvPr id="8" name="Picture 7">
            <a:extLst>
              <a:ext uri="{FF2B5EF4-FFF2-40B4-BE49-F238E27FC236}">
                <a16:creationId xmlns:a16="http://schemas.microsoft.com/office/drawing/2014/main" id="{7C6D54E8-A6DE-CE4A-8A55-B9B975FB01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9326689" y="4093416"/>
            <a:ext cx="3117157" cy="2337868"/>
          </a:xfrm>
          <a:prstGeom prst="rect">
            <a:avLst/>
          </a:prstGeom>
        </p:spPr>
      </p:pic>
      <p:sp>
        <p:nvSpPr>
          <p:cNvPr id="15" name="Rectangle 14">
            <a:extLst>
              <a:ext uri="{FF2B5EF4-FFF2-40B4-BE49-F238E27FC236}">
                <a16:creationId xmlns:a16="http://schemas.microsoft.com/office/drawing/2014/main" id="{740E68DF-59F8-0C42-9502-81555FF9C9E0}"/>
              </a:ext>
            </a:extLst>
          </p:cNvPr>
          <p:cNvSpPr/>
          <p:nvPr/>
        </p:nvSpPr>
        <p:spPr>
          <a:xfrm>
            <a:off x="22578" y="4653491"/>
            <a:ext cx="1496015" cy="2092881"/>
          </a:xfrm>
          <a:prstGeom prst="rect">
            <a:avLst/>
          </a:prstGeom>
        </p:spPr>
        <p:txBody>
          <a:bodyPr wrap="square">
            <a:spAutoFit/>
          </a:bodyPr>
          <a:lstStyle/>
          <a:p>
            <a:pPr algn="just"/>
            <a:r>
              <a:rPr lang="en-US" sz="1000" dirty="0">
                <a:solidFill>
                  <a:srgbClr val="000000"/>
                </a:solidFill>
                <a:latin typeface="inherit"/>
              </a:rPr>
              <a:t>Copyright</a:t>
            </a:r>
            <a:r>
              <a:rPr lang="en-US" sz="1000" dirty="0">
                <a:solidFill>
                  <a:srgbClr val="000000"/>
                </a:solidFill>
                <a:latin typeface="-webkit-standard"/>
              </a:rPr>
              <a:t> 2021 Lagrangian Drifter Laboratory.  All materials on this presentation are the property of Lagrangian Drifter Laboratory, unless otherwise specified. If you would like to use any LDL materials, please seek permission by sending an email to </a:t>
            </a:r>
            <a:r>
              <a:rPr lang="en-US" sz="1000" dirty="0">
                <a:hlinkClick r:id="rId14"/>
              </a:rPr>
              <a:t>lcenturioni@ucsd.edu</a:t>
            </a:r>
            <a:endParaRPr lang="en-US" sz="1000" dirty="0"/>
          </a:p>
        </p:txBody>
      </p:sp>
      <p:pic>
        <p:nvPicPr>
          <p:cNvPr id="17" name="Picture 16">
            <a:extLst>
              <a:ext uri="{FF2B5EF4-FFF2-40B4-BE49-F238E27FC236}">
                <a16:creationId xmlns:a16="http://schemas.microsoft.com/office/drawing/2014/main" id="{491554BD-0017-6343-BC74-41F724332B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577" y="1599191"/>
            <a:ext cx="3322989" cy="2728304"/>
          </a:xfrm>
          <a:prstGeom prst="rect">
            <a:avLst/>
          </a:prstGeom>
        </p:spPr>
      </p:pic>
      <p:pic>
        <p:nvPicPr>
          <p:cNvPr id="4" name="Audio Recording Jun 8, 2021 at 11:44:27 AM" descr="Audio Recording Jun 8, 2021 at 11:44:27 AM">
            <a:hlinkClick r:id="" action="ppaction://media"/>
            <a:extLst>
              <a:ext uri="{FF2B5EF4-FFF2-40B4-BE49-F238E27FC236}">
                <a16:creationId xmlns:a16="http://schemas.microsoft.com/office/drawing/2014/main" id="{EFB6A3F4-F7F5-E04F-912A-D7672E02B6C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689600" y="30226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3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98FE-C1DE-D449-AFE5-0F1C61DA943E}"/>
              </a:ext>
            </a:extLst>
          </p:cNvPr>
          <p:cNvSpPr>
            <a:spLocks noGrp="1"/>
          </p:cNvSpPr>
          <p:nvPr>
            <p:ph type="title"/>
          </p:nvPr>
        </p:nvSpPr>
        <p:spPr>
          <a:xfrm>
            <a:off x="1057908" y="-261587"/>
            <a:ext cx="10515600" cy="1325563"/>
          </a:xfrm>
        </p:spPr>
        <p:txBody>
          <a:bodyPr/>
          <a:lstStyle/>
          <a:p>
            <a:pPr algn="ctr"/>
            <a:r>
              <a:rPr lang="en-US" dirty="0"/>
              <a:t>Conclusions</a:t>
            </a:r>
          </a:p>
        </p:txBody>
      </p:sp>
      <p:sp>
        <p:nvSpPr>
          <p:cNvPr id="3" name="Content Placeholder 2">
            <a:extLst>
              <a:ext uri="{FF2B5EF4-FFF2-40B4-BE49-F238E27FC236}">
                <a16:creationId xmlns:a16="http://schemas.microsoft.com/office/drawing/2014/main" id="{31170293-2BF6-DC4D-9EBF-3492D88184DE}"/>
              </a:ext>
            </a:extLst>
          </p:cNvPr>
          <p:cNvSpPr>
            <a:spLocks noGrp="1"/>
          </p:cNvSpPr>
          <p:nvPr>
            <p:ph idx="1"/>
          </p:nvPr>
        </p:nvSpPr>
        <p:spPr>
          <a:xfrm>
            <a:off x="224725" y="984624"/>
            <a:ext cx="11812929" cy="5472181"/>
          </a:xfrm>
        </p:spPr>
        <p:txBody>
          <a:bodyPr>
            <a:noAutofit/>
          </a:bodyPr>
          <a:lstStyle/>
          <a:p>
            <a:pPr>
              <a:buFont typeface="Wingdings" pitchFamily="2" charset="2"/>
              <a:buChar char="Ø"/>
            </a:pPr>
            <a:r>
              <a:rPr lang="en-US" sz="2600" dirty="0"/>
              <a:t>Global wave data are needed for ocean and atmosphere science and for risk evaluations such as the exposure of coastal communities to inundations caused by extreme events and regional coastal changes in a changing climate scenario.</a:t>
            </a:r>
          </a:p>
          <a:p>
            <a:pPr>
              <a:buFont typeface="Wingdings" pitchFamily="2" charset="2"/>
              <a:buChar char="Ø"/>
            </a:pPr>
            <a:r>
              <a:rPr lang="en-US" sz="2600" dirty="0"/>
              <a:t>The DWSD technology developed by the Lagrangian Drifter Laboratory at Scripps Institution of Oceanography has been demonstrated and can support a sustainable global array of directional wave sensors</a:t>
            </a:r>
          </a:p>
          <a:p>
            <a:pPr>
              <a:buFont typeface="Wingdings" pitchFamily="2" charset="2"/>
              <a:buChar char="Ø"/>
            </a:pPr>
            <a:r>
              <a:rPr lang="en-US" sz="2600" dirty="0"/>
              <a:t>Our decades-long open data policy supports basic science and forecasting  around the globe and encourages participation of both private and public sectors. GDP scientists will continue to promote the use of drifter data and  the new wave observations to train the next generation of ocean and climate scientists. Note that over 1,200 peer-reviewed publications using traditional drifter data exist.</a:t>
            </a:r>
          </a:p>
          <a:p>
            <a:pPr>
              <a:buFont typeface="Wingdings" pitchFamily="2" charset="2"/>
              <a:buChar char="Ø"/>
            </a:pPr>
            <a:r>
              <a:rPr lang="en-US" sz="2600" dirty="0"/>
              <a:t>A WMO funded opportunity exist to engage with the GDP on the use of this new technology </a:t>
            </a:r>
          </a:p>
          <a:p>
            <a:pPr marL="0" lvl="0" indent="0">
              <a:lnSpc>
                <a:spcPct val="107916"/>
              </a:lnSpc>
              <a:spcBef>
                <a:spcPts val="0"/>
              </a:spcBef>
              <a:buClr>
                <a:schemeClr val="lt1"/>
              </a:buClr>
              <a:buSzPts val="4900"/>
              <a:buNone/>
            </a:pPr>
            <a:endParaRPr lang="en-US" sz="2400" dirty="0">
              <a:latin typeface="Calibri" panose="020F0502020204030204" pitchFamily="34" charset="0"/>
              <a:cs typeface="Calibri" panose="020F0502020204030204" pitchFamily="34" charset="0"/>
            </a:endParaRPr>
          </a:p>
          <a:p>
            <a:pPr marL="0" lvl="0" indent="0">
              <a:lnSpc>
                <a:spcPct val="107916"/>
              </a:lnSpc>
              <a:spcBef>
                <a:spcPts val="0"/>
              </a:spcBef>
              <a:buClr>
                <a:schemeClr val="lt1"/>
              </a:buClr>
              <a:buSzPts val="4900"/>
              <a:buNone/>
            </a:pPr>
            <a:endParaRPr lang="en-US" sz="2400" dirty="0">
              <a:latin typeface="Calibri" panose="020F0502020204030204" pitchFamily="34" charset="0"/>
              <a:cs typeface="Calibri" panose="020F0502020204030204" pitchFamily="34" charset="0"/>
            </a:endParaRPr>
          </a:p>
        </p:txBody>
      </p:sp>
      <p:sp>
        <p:nvSpPr>
          <p:cNvPr id="4" name="object 5">
            <a:extLst>
              <a:ext uri="{FF2B5EF4-FFF2-40B4-BE49-F238E27FC236}">
                <a16:creationId xmlns:a16="http://schemas.microsoft.com/office/drawing/2014/main" id="{C5CB758F-D195-1748-AD30-BB20F51EA912}"/>
              </a:ext>
            </a:extLst>
          </p:cNvPr>
          <p:cNvSpPr/>
          <p:nvPr/>
        </p:nvSpPr>
        <p:spPr>
          <a:xfrm>
            <a:off x="11167597" y="-13503"/>
            <a:ext cx="1024403" cy="1007414"/>
          </a:xfrm>
          <a:prstGeom prst="rect">
            <a:avLst/>
          </a:prstGeom>
          <a:blipFill>
            <a:blip r:embed="rId4" cstate="print"/>
            <a:stretch>
              <a:fillRect/>
            </a:stretch>
          </a:blipFill>
        </p:spPr>
        <p:txBody>
          <a:bodyPr wrap="square" lIns="0" tIns="0" rIns="0" bIns="0" rtlCol="0"/>
          <a:lstStyle/>
          <a:p>
            <a:endParaRPr/>
          </a:p>
        </p:txBody>
      </p:sp>
      <p:pic>
        <p:nvPicPr>
          <p:cNvPr id="5" name="Picture 4">
            <a:extLst>
              <a:ext uri="{FF2B5EF4-FFF2-40B4-BE49-F238E27FC236}">
                <a16:creationId xmlns:a16="http://schemas.microsoft.com/office/drawing/2014/main" id="{20B7AE40-E068-4A44-A149-32328495FA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04" y="18328"/>
            <a:ext cx="3124200" cy="698500"/>
          </a:xfrm>
          <a:prstGeom prst="rect">
            <a:avLst/>
          </a:prstGeom>
        </p:spPr>
      </p:pic>
      <p:pic>
        <p:nvPicPr>
          <p:cNvPr id="6" name="Audio Recording Jun 8, 2021 at 12:12:55 PM" descr="Audio Recording Jun 8, 2021 at 12:12:55 PM">
            <a:hlinkClick r:id="" action="ppaction://media"/>
            <a:extLst>
              <a:ext uri="{FF2B5EF4-FFF2-40B4-BE49-F238E27FC236}">
                <a16:creationId xmlns:a16="http://schemas.microsoft.com/office/drawing/2014/main" id="{A0822CEA-EF3F-484B-BA81-FBDBD9D1E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372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1F3676-CDC0-7143-BFAE-4F7819CBF676}"/>
              </a:ext>
            </a:extLst>
          </p:cNvPr>
          <p:cNvSpPr>
            <a:spLocks noGrp="1"/>
          </p:cNvSpPr>
          <p:nvPr>
            <p:ph idx="1"/>
          </p:nvPr>
        </p:nvSpPr>
        <p:spPr>
          <a:xfrm>
            <a:off x="838200" y="1529063"/>
            <a:ext cx="10515600" cy="4351338"/>
          </a:xfrm>
          <a:solidFill>
            <a:schemeClr val="bg2">
              <a:lumMod val="90000"/>
            </a:schemeClr>
          </a:solidFill>
          <a:ln w="25400">
            <a:solidFill>
              <a:schemeClr val="tx1"/>
            </a:solidFill>
            <a:prstDash val="dash"/>
          </a:ln>
        </p:spPr>
        <p:txBody>
          <a:bodyPr>
            <a:normAutofit/>
          </a:bodyPr>
          <a:lstStyle/>
          <a:p>
            <a:pPr marL="0" indent="0" algn="ctr">
              <a:buNone/>
            </a:pPr>
            <a:r>
              <a:rPr lang="en-US" sz="4400" b="1" dirty="0"/>
              <a:t>Thank you for your attention!</a:t>
            </a:r>
          </a:p>
          <a:p>
            <a:pPr marL="0" indent="0" algn="ctr">
              <a:buNone/>
            </a:pPr>
            <a:endParaRPr lang="en-US" sz="4400" dirty="0"/>
          </a:p>
          <a:p>
            <a:pPr marL="0" indent="0" algn="ctr">
              <a:buNone/>
            </a:pPr>
            <a:r>
              <a:rPr lang="en-US" sz="4400" dirty="0"/>
              <a:t>Please email questions to:</a:t>
            </a:r>
          </a:p>
          <a:p>
            <a:pPr marL="0" indent="0" algn="ctr">
              <a:buNone/>
            </a:pPr>
            <a:endParaRPr lang="en-US" sz="4400" dirty="0"/>
          </a:p>
          <a:p>
            <a:pPr marL="0" indent="0" algn="ctr">
              <a:buNone/>
            </a:pPr>
            <a:r>
              <a:rPr lang="en-US" sz="4400" dirty="0">
                <a:hlinkClick r:id="rId4"/>
              </a:rPr>
              <a:t>lcenturioni@ucsd.edu</a:t>
            </a:r>
            <a:r>
              <a:rPr lang="en-US" sz="4400" dirty="0"/>
              <a:t> </a:t>
            </a:r>
          </a:p>
        </p:txBody>
      </p:sp>
      <p:sp>
        <p:nvSpPr>
          <p:cNvPr id="4" name="object 5">
            <a:extLst>
              <a:ext uri="{FF2B5EF4-FFF2-40B4-BE49-F238E27FC236}">
                <a16:creationId xmlns:a16="http://schemas.microsoft.com/office/drawing/2014/main" id="{79592249-E6E7-A943-A0D4-8A1AE26B0F1D}"/>
              </a:ext>
            </a:extLst>
          </p:cNvPr>
          <p:cNvSpPr/>
          <p:nvPr/>
        </p:nvSpPr>
        <p:spPr>
          <a:xfrm>
            <a:off x="11167597" y="-13503"/>
            <a:ext cx="1024403" cy="1007414"/>
          </a:xfrm>
          <a:prstGeom prst="rect">
            <a:avLst/>
          </a:prstGeom>
          <a:blipFill>
            <a:blip r:embed="rId5" cstate="print"/>
            <a:stretch>
              <a:fillRect/>
            </a:stretch>
          </a:blipFill>
        </p:spPr>
        <p:txBody>
          <a:bodyPr wrap="square" lIns="0" tIns="0" rIns="0" bIns="0" rtlCol="0"/>
          <a:lstStyle/>
          <a:p>
            <a:endParaRPr/>
          </a:p>
        </p:txBody>
      </p:sp>
      <p:pic>
        <p:nvPicPr>
          <p:cNvPr id="5" name="Picture 4">
            <a:extLst>
              <a:ext uri="{FF2B5EF4-FFF2-40B4-BE49-F238E27FC236}">
                <a16:creationId xmlns:a16="http://schemas.microsoft.com/office/drawing/2014/main" id="{31ACB126-C44D-FB4F-B28F-B2595FA9A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04" y="18328"/>
            <a:ext cx="3124200" cy="698500"/>
          </a:xfrm>
          <a:prstGeom prst="rect">
            <a:avLst/>
          </a:prstGeom>
        </p:spPr>
      </p:pic>
      <p:pic>
        <p:nvPicPr>
          <p:cNvPr id="2" name="Audio Recording Jun 8, 2021 at 12:13:22 PM" descr="Audio Recording Jun 8, 2021 at 12:13:22 PM">
            <a:hlinkClick r:id="" action="ppaction://media"/>
            <a:extLst>
              <a:ext uri="{FF2B5EF4-FFF2-40B4-BE49-F238E27FC236}">
                <a16:creationId xmlns:a16="http://schemas.microsoft.com/office/drawing/2014/main" id="{2952545B-2917-B049-A371-68B00FD49C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98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8833-C634-9547-815D-C6E04959F1DE}"/>
              </a:ext>
            </a:extLst>
          </p:cNvPr>
          <p:cNvSpPr>
            <a:spLocks noGrp="1"/>
          </p:cNvSpPr>
          <p:nvPr>
            <p:ph type="title"/>
          </p:nvPr>
        </p:nvSpPr>
        <p:spPr>
          <a:xfrm>
            <a:off x="1120140" y="-20765"/>
            <a:ext cx="10047457" cy="933850"/>
          </a:xfrm>
        </p:spPr>
        <p:txBody>
          <a:bodyPr>
            <a:normAutofit fontScale="90000"/>
          </a:bodyPr>
          <a:lstStyle/>
          <a:p>
            <a:pPr algn="ctr"/>
            <a:r>
              <a:rPr lang="en-US" b="1" dirty="0"/>
              <a:t>The Global Drifter Program in a Nutshell </a:t>
            </a:r>
            <a:br>
              <a:rPr lang="en-US" b="1" dirty="0"/>
            </a:br>
            <a:r>
              <a:rPr lang="en-US" sz="1800" b="1" dirty="0"/>
              <a:t>The Only Global Scientific Project for In-Situ Ocean Observing at the Air-Sea Interface</a:t>
            </a:r>
            <a:endParaRPr lang="en-US" b="1" dirty="0"/>
          </a:p>
        </p:txBody>
      </p:sp>
      <p:pic>
        <p:nvPicPr>
          <p:cNvPr id="4" name="Content Placeholder 3">
            <a:extLst>
              <a:ext uri="{FF2B5EF4-FFF2-40B4-BE49-F238E27FC236}">
                <a16:creationId xmlns:a16="http://schemas.microsoft.com/office/drawing/2014/main" id="{F2B82890-4A6F-9D40-B7DF-6DB062EED9B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20140" y="919994"/>
            <a:ext cx="5582972" cy="2874829"/>
          </a:xfrm>
          <a:prstGeom prst="rect">
            <a:avLst/>
          </a:prstGeom>
        </p:spPr>
      </p:pic>
      <p:pic>
        <p:nvPicPr>
          <p:cNvPr id="7" name="Picture 6">
            <a:extLst>
              <a:ext uri="{FF2B5EF4-FFF2-40B4-BE49-F238E27FC236}">
                <a16:creationId xmlns:a16="http://schemas.microsoft.com/office/drawing/2014/main" id="{3E95BF81-0955-D341-A5EF-66AC62C038E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1987"/>
          <a:stretch/>
        </p:blipFill>
        <p:spPr>
          <a:xfrm>
            <a:off x="0" y="3825601"/>
            <a:ext cx="1991655" cy="1937207"/>
          </a:xfrm>
          <a:prstGeom prst="rect">
            <a:avLst/>
          </a:prstGeom>
        </p:spPr>
      </p:pic>
      <p:pic>
        <p:nvPicPr>
          <p:cNvPr id="30" name="Picture 29">
            <a:extLst>
              <a:ext uri="{FF2B5EF4-FFF2-40B4-BE49-F238E27FC236}">
                <a16:creationId xmlns:a16="http://schemas.microsoft.com/office/drawing/2014/main" id="{E24A97BB-B2A4-9E44-A788-9E70FF757286}"/>
              </a:ext>
            </a:extLst>
          </p:cNvPr>
          <p:cNvPicPr>
            <a:picLocks noChangeAspect="1"/>
          </p:cNvPicPr>
          <p:nvPr/>
        </p:nvPicPr>
        <p:blipFill>
          <a:blip r:embed="rId7"/>
          <a:stretch>
            <a:fillRect/>
          </a:stretch>
        </p:blipFill>
        <p:spPr>
          <a:xfrm>
            <a:off x="6630622" y="786514"/>
            <a:ext cx="4668226" cy="3763162"/>
          </a:xfrm>
          <a:prstGeom prst="rect">
            <a:avLst/>
          </a:prstGeom>
        </p:spPr>
      </p:pic>
      <p:pic>
        <p:nvPicPr>
          <p:cNvPr id="31" name="Picture 2" descr="http://explorations.ucsd.edu/files/2013/05/LARGE_RH_Navy_Drifters_130528-N-HA376-137.jpg">
            <a:extLst>
              <a:ext uri="{FF2B5EF4-FFF2-40B4-BE49-F238E27FC236}">
                <a16:creationId xmlns:a16="http://schemas.microsoft.com/office/drawing/2014/main" id="{9A5BD2D9-392F-5147-A85E-0520A74B289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0" y="5655465"/>
            <a:ext cx="1948913" cy="11717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2A00660-C7F4-144A-B2B6-A977C213EB14}"/>
              </a:ext>
            </a:extLst>
          </p:cNvPr>
          <p:cNvSpPr/>
          <p:nvPr/>
        </p:nvSpPr>
        <p:spPr>
          <a:xfrm>
            <a:off x="1990709" y="3687901"/>
            <a:ext cx="4575577" cy="3170099"/>
          </a:xfrm>
          <a:prstGeom prst="rect">
            <a:avLst/>
          </a:prstGeom>
          <a:solidFill>
            <a:schemeClr val="bg2">
              <a:lumMod val="90000"/>
            </a:schemeClr>
          </a:solidFill>
          <a:ln>
            <a:solidFill>
              <a:schemeClr val="tx1"/>
            </a:solidFill>
          </a:ln>
        </p:spPr>
        <p:txBody>
          <a:bodyPr wrap="square">
            <a:spAutoFit/>
          </a:bodyPr>
          <a:lstStyle/>
          <a:p>
            <a:pPr lvl="0" algn="just"/>
            <a:r>
              <a:rPr lang="en-US" altLang="en-US" sz="2000" b="1" i="1" dirty="0">
                <a:solidFill>
                  <a:prstClr val="black"/>
                </a:solidFill>
                <a:ea typeface="Batang" pitchFamily="18" charset="-127"/>
              </a:rPr>
              <a:t>Overarching Goals</a:t>
            </a:r>
            <a:r>
              <a:rPr lang="en-US" altLang="en-US" sz="2000" b="1" dirty="0">
                <a:solidFill>
                  <a:prstClr val="black"/>
                </a:solidFill>
                <a:ea typeface="Batang" pitchFamily="18" charset="-127"/>
              </a:rPr>
              <a:t>:</a:t>
            </a:r>
            <a:r>
              <a:rPr lang="en-US" altLang="en-US" sz="2000" dirty="0">
                <a:solidFill>
                  <a:prstClr val="black"/>
                </a:solidFill>
                <a:ea typeface="Batang" pitchFamily="18" charset="-127"/>
              </a:rPr>
              <a:t>  </a:t>
            </a:r>
          </a:p>
          <a:p>
            <a:pPr lvl="0"/>
            <a:r>
              <a:rPr lang="en-US" altLang="en-US" sz="2000" b="1" dirty="0">
                <a:solidFill>
                  <a:prstClr val="black"/>
                </a:solidFill>
                <a:ea typeface="Batang" pitchFamily="18" charset="-127"/>
              </a:rPr>
              <a:t>Maintain</a:t>
            </a:r>
            <a:r>
              <a:rPr lang="en-US" altLang="en-US" sz="2000" dirty="0">
                <a:solidFill>
                  <a:prstClr val="black"/>
                </a:solidFill>
                <a:ea typeface="Batang" pitchFamily="18" charset="-127"/>
              </a:rPr>
              <a:t> a global 5</a:t>
            </a:r>
            <a:r>
              <a:rPr lang="en-US" altLang="en-US" sz="2000" dirty="0">
                <a:solidFill>
                  <a:prstClr val="black"/>
                </a:solidFill>
                <a:ea typeface="MS PGothic"/>
              </a:rPr>
              <a:t>º</a:t>
            </a:r>
            <a:r>
              <a:rPr lang="en-US" altLang="en-US" sz="2000" dirty="0">
                <a:solidFill>
                  <a:prstClr val="black"/>
                </a:solidFill>
                <a:ea typeface="Batang" pitchFamily="18" charset="-127"/>
              </a:rPr>
              <a:t>x5</a:t>
            </a:r>
            <a:r>
              <a:rPr lang="en-US" altLang="en-US" sz="2000" dirty="0">
                <a:solidFill>
                  <a:prstClr val="black"/>
                </a:solidFill>
                <a:ea typeface="MS PGothic"/>
              </a:rPr>
              <a:t>º</a:t>
            </a:r>
            <a:r>
              <a:rPr lang="en-US" altLang="en-US" sz="2000" dirty="0">
                <a:solidFill>
                  <a:prstClr val="black"/>
                </a:solidFill>
                <a:ea typeface="Batang" pitchFamily="18" charset="-127"/>
              </a:rPr>
              <a:t> array of surface drifting buoys to meet the needs for an accurate and globally dense set of in-situ observations: </a:t>
            </a:r>
            <a:r>
              <a:rPr lang="en-US" altLang="en-US" sz="2000" b="1" dirty="0">
                <a:solidFill>
                  <a:prstClr val="black"/>
                </a:solidFill>
                <a:ea typeface="Batang" pitchFamily="18" charset="-127"/>
              </a:rPr>
              <a:t>mixed layer currents, SST</a:t>
            </a:r>
            <a:r>
              <a:rPr lang="en-US" altLang="en-US" sz="2000" dirty="0">
                <a:solidFill>
                  <a:prstClr val="black"/>
                </a:solidFill>
                <a:ea typeface="Batang" pitchFamily="18" charset="-127"/>
              </a:rPr>
              <a:t>, </a:t>
            </a:r>
            <a:r>
              <a:rPr lang="en-US" altLang="en-US" sz="2000" b="1" dirty="0">
                <a:solidFill>
                  <a:prstClr val="black"/>
                </a:solidFill>
                <a:ea typeface="Batang" pitchFamily="18" charset="-127"/>
              </a:rPr>
              <a:t>atmospheric pressure</a:t>
            </a:r>
            <a:r>
              <a:rPr lang="en-US" altLang="en-US" sz="2000" dirty="0">
                <a:solidFill>
                  <a:prstClr val="black"/>
                </a:solidFill>
                <a:ea typeface="Batang" pitchFamily="18" charset="-127"/>
              </a:rPr>
              <a:t>, winds, and salinity.</a:t>
            </a:r>
          </a:p>
          <a:p>
            <a:pPr lvl="0"/>
            <a:endParaRPr lang="en-US" altLang="en-US" sz="2000" dirty="0">
              <a:solidFill>
                <a:prstClr val="black"/>
              </a:solidFill>
              <a:ea typeface="Batang" pitchFamily="18" charset="-127"/>
            </a:endParaRPr>
          </a:p>
          <a:p>
            <a:pPr lvl="0"/>
            <a:r>
              <a:rPr lang="en-US" altLang="en-US" sz="2000" dirty="0">
                <a:solidFill>
                  <a:prstClr val="black"/>
                </a:solidFill>
                <a:ea typeface="Batang" pitchFamily="18" charset="-127"/>
              </a:rPr>
              <a:t>Build a </a:t>
            </a:r>
            <a:r>
              <a:rPr lang="en-US" altLang="en-US" sz="2000" b="1" i="1" dirty="0">
                <a:solidFill>
                  <a:prstClr val="black"/>
                </a:solidFill>
                <a:ea typeface="Batang" pitchFamily="18" charset="-127"/>
              </a:rPr>
              <a:t>collaboration</a:t>
            </a:r>
            <a:r>
              <a:rPr lang="en-US" altLang="en-US" sz="2000" dirty="0">
                <a:solidFill>
                  <a:prstClr val="black"/>
                </a:solidFill>
                <a:ea typeface="Batang" pitchFamily="18" charset="-127"/>
              </a:rPr>
              <a:t>  with the international community to maintain the array.</a:t>
            </a:r>
          </a:p>
        </p:txBody>
      </p:sp>
      <p:pic>
        <p:nvPicPr>
          <p:cNvPr id="14" name="Picture 13" descr="C:\Documents and Settings\lumpkin\My Documents\My Pictures\logos\gdp_logo.jpg">
            <a:extLst>
              <a:ext uri="{FF2B5EF4-FFF2-40B4-BE49-F238E27FC236}">
                <a16:creationId xmlns:a16="http://schemas.microsoft.com/office/drawing/2014/main" id="{7969D0AE-F0A9-284C-9436-FA42EED71F8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909"/>
            <a:ext cx="988219"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A7630A0-216D-EE48-BD4E-E22A6294E919}"/>
              </a:ext>
            </a:extLst>
          </p:cNvPr>
          <p:cNvSpPr/>
          <p:nvPr/>
        </p:nvSpPr>
        <p:spPr>
          <a:xfrm>
            <a:off x="6567232" y="4549676"/>
            <a:ext cx="5582972" cy="2308324"/>
          </a:xfrm>
          <a:prstGeom prst="rect">
            <a:avLst/>
          </a:prstGeom>
          <a:solidFill>
            <a:schemeClr val="bg2">
              <a:lumMod val="90000"/>
            </a:schemeClr>
          </a:solidFill>
          <a:ln>
            <a:solidFill>
              <a:schemeClr val="tx1"/>
            </a:solidFill>
          </a:ln>
        </p:spPr>
        <p:txBody>
          <a:bodyPr wrap="square">
            <a:spAutoFit/>
          </a:bodyPr>
          <a:lstStyle/>
          <a:p>
            <a:pPr algn="ctr"/>
            <a:r>
              <a:rPr lang="en-US" sz="2400" dirty="0"/>
              <a:t>The GDP provides publicly available observational baselines in the upper-ocean mixed-layer and fills a unique role in the Global Ocean and Climate Observing System. The positive impacts of the GDP data are large and well documented</a:t>
            </a:r>
          </a:p>
        </p:txBody>
      </p:sp>
      <p:pic>
        <p:nvPicPr>
          <p:cNvPr id="11" name="Google Shape;88;p1">
            <a:extLst>
              <a:ext uri="{FF2B5EF4-FFF2-40B4-BE49-F238E27FC236}">
                <a16:creationId xmlns:a16="http://schemas.microsoft.com/office/drawing/2014/main" id="{90E6A88A-5023-764D-938B-6022A36E6DA5}"/>
              </a:ext>
            </a:extLst>
          </p:cNvPr>
          <p:cNvPicPr preferRelativeResize="0">
            <a:picLocks noChangeAspect="1"/>
          </p:cNvPicPr>
          <p:nvPr/>
        </p:nvPicPr>
        <p:blipFill rotWithShape="1">
          <a:blip r:embed="rId10">
            <a:alphaModFix/>
          </a:blip>
          <a:srcRect/>
          <a:stretch/>
        </p:blipFill>
        <p:spPr>
          <a:xfrm>
            <a:off x="-14911" y="1109058"/>
            <a:ext cx="941287" cy="941287"/>
          </a:xfrm>
          <a:prstGeom prst="rect">
            <a:avLst/>
          </a:prstGeom>
          <a:noFill/>
          <a:ln>
            <a:noFill/>
          </a:ln>
        </p:spPr>
      </p:pic>
      <p:sp>
        <p:nvSpPr>
          <p:cNvPr id="12" name="TextBox 11">
            <a:extLst>
              <a:ext uri="{FF2B5EF4-FFF2-40B4-BE49-F238E27FC236}">
                <a16:creationId xmlns:a16="http://schemas.microsoft.com/office/drawing/2014/main" id="{D63A413E-AE4A-D34E-9717-8BABD46A9580}"/>
              </a:ext>
            </a:extLst>
          </p:cNvPr>
          <p:cNvSpPr txBox="1"/>
          <p:nvPr/>
        </p:nvSpPr>
        <p:spPr>
          <a:xfrm>
            <a:off x="494109" y="6627168"/>
            <a:ext cx="1987240" cy="230832"/>
          </a:xfrm>
          <a:prstGeom prst="rect">
            <a:avLst/>
          </a:prstGeom>
          <a:noFill/>
        </p:spPr>
        <p:txBody>
          <a:bodyPr wrap="square" rtlCol="0">
            <a:spAutoFit/>
          </a:bodyPr>
          <a:lstStyle/>
          <a:p>
            <a:r>
              <a:rPr lang="en-US" sz="900" dirty="0">
                <a:solidFill>
                  <a:schemeClr val="bg1"/>
                </a:solidFill>
              </a:rPr>
              <a:t>Credit: LT </a:t>
            </a:r>
            <a:r>
              <a:rPr lang="en-US" sz="900" dirty="0" err="1">
                <a:solidFill>
                  <a:schemeClr val="bg1"/>
                </a:solidFill>
              </a:rPr>
              <a:t>Grabon</a:t>
            </a:r>
            <a:r>
              <a:rPr lang="en-US" sz="900" dirty="0">
                <a:solidFill>
                  <a:schemeClr val="bg1"/>
                </a:solidFill>
              </a:rPr>
              <a:t>, US </a:t>
            </a:r>
            <a:r>
              <a:rPr lang="en-US" sz="900" dirty="0" err="1">
                <a:solidFill>
                  <a:schemeClr val="bg1"/>
                </a:solidFill>
              </a:rPr>
              <a:t>NAvy</a:t>
            </a:r>
            <a:endParaRPr lang="en-US" sz="900" dirty="0">
              <a:solidFill>
                <a:schemeClr val="bg1"/>
              </a:solidFill>
            </a:endParaRPr>
          </a:p>
        </p:txBody>
      </p:sp>
      <p:pic>
        <p:nvPicPr>
          <p:cNvPr id="13" name="Picture 12">
            <a:extLst>
              <a:ext uri="{FF2B5EF4-FFF2-40B4-BE49-F238E27FC236}">
                <a16:creationId xmlns:a16="http://schemas.microsoft.com/office/drawing/2014/main" id="{39ED5739-DCD2-6349-A3BF-21587B779D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92576" y="-3101"/>
            <a:ext cx="1808940" cy="404438"/>
          </a:xfrm>
          <a:prstGeom prst="rect">
            <a:avLst/>
          </a:prstGeom>
        </p:spPr>
      </p:pic>
      <p:pic>
        <p:nvPicPr>
          <p:cNvPr id="5" name="Audio Recording Jun 8, 2021 at 11:51:33 AM" descr="Audio Recording Jun 8, 2021 at 11:51:33 AM">
            <a:hlinkClick r:id="" action="ppaction://media"/>
            <a:extLst>
              <a:ext uri="{FF2B5EF4-FFF2-40B4-BE49-F238E27FC236}">
                <a16:creationId xmlns:a16="http://schemas.microsoft.com/office/drawing/2014/main" id="{6EA7DB1B-B0E3-7742-B78E-2C02A53CCD9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55329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219" y="-114300"/>
            <a:ext cx="7131378" cy="1143000"/>
          </a:xfrm>
        </p:spPr>
        <p:txBody>
          <a:bodyPr>
            <a:normAutofit/>
          </a:bodyPr>
          <a:lstStyle/>
          <a:p>
            <a:pPr algn="ctr"/>
            <a:r>
              <a:rPr lang="en-US" sz="3200" b="1" dirty="0"/>
              <a:t>Motivations for </a:t>
            </a:r>
            <a:r>
              <a:rPr lang="en-US" sz="3200" b="1" i="1" dirty="0"/>
              <a:t>in-situ </a:t>
            </a:r>
            <a:br>
              <a:rPr lang="en-US" sz="3200" b="1" i="1" dirty="0"/>
            </a:br>
            <a:r>
              <a:rPr lang="en-US" sz="3200" b="1" dirty="0"/>
              <a:t>Open Ocean</a:t>
            </a:r>
            <a:r>
              <a:rPr lang="en-US" sz="3200" b="1" i="1" dirty="0"/>
              <a:t> </a:t>
            </a:r>
            <a:r>
              <a:rPr lang="en-US" sz="3200" b="1" dirty="0"/>
              <a:t>Wave Observations</a:t>
            </a:r>
            <a:endParaRPr lang="en-US" sz="3200" b="1" i="1" dirty="0"/>
          </a:p>
        </p:txBody>
      </p:sp>
      <p:sp>
        <p:nvSpPr>
          <p:cNvPr id="3" name="Content Placeholder 2"/>
          <p:cNvSpPr>
            <a:spLocks noGrp="1"/>
          </p:cNvSpPr>
          <p:nvPr>
            <p:ph idx="1"/>
          </p:nvPr>
        </p:nvSpPr>
        <p:spPr>
          <a:xfrm>
            <a:off x="289103" y="3988033"/>
            <a:ext cx="3769204" cy="2264335"/>
          </a:xfrm>
          <a:solidFill>
            <a:schemeClr val="bg2">
              <a:lumMod val="90000"/>
            </a:schemeClr>
          </a:solidFill>
          <a:ln>
            <a:solidFill>
              <a:schemeClr val="tx1"/>
            </a:solidFill>
          </a:ln>
        </p:spPr>
        <p:txBody>
          <a:bodyPr>
            <a:noAutofit/>
          </a:bodyPr>
          <a:lstStyle/>
          <a:p>
            <a:pPr marL="0" indent="0" algn="ctr">
              <a:buNone/>
            </a:pPr>
            <a:r>
              <a:rPr lang="en-US" sz="2000" b="1" dirty="0"/>
              <a:t>In-situ wave observations in the open ocean are very sparse. </a:t>
            </a:r>
          </a:p>
          <a:p>
            <a:pPr marL="0" indent="0" algn="ctr">
              <a:buNone/>
            </a:pPr>
            <a:r>
              <a:rPr lang="en-US" sz="2000" b="1" dirty="0"/>
              <a:t>Outer-shelf, inner-shelf and the coastal wave measuring installations combined outnumber the offshore installations by a 4:1 ratio.</a:t>
            </a:r>
          </a:p>
        </p:txBody>
      </p:sp>
      <p:sp>
        <p:nvSpPr>
          <p:cNvPr id="6" name="Rectangle 5">
            <a:extLst>
              <a:ext uri="{FF2B5EF4-FFF2-40B4-BE49-F238E27FC236}">
                <a16:creationId xmlns:a16="http://schemas.microsoft.com/office/drawing/2014/main" id="{C90786D5-2859-4A8B-AD15-79F1888C82C6}"/>
              </a:ext>
            </a:extLst>
          </p:cNvPr>
          <p:cNvSpPr/>
          <p:nvPr/>
        </p:nvSpPr>
        <p:spPr>
          <a:xfrm>
            <a:off x="3786164" y="979729"/>
            <a:ext cx="4865914" cy="5047536"/>
          </a:xfrm>
          <a:prstGeom prst="rect">
            <a:avLst/>
          </a:prstGeom>
        </p:spPr>
        <p:txBody>
          <a:bodyPr wrap="square">
            <a:spAutoFit/>
          </a:bodyPr>
          <a:lstStyle/>
          <a:p>
            <a:pPr marL="358775"/>
            <a:endParaRPr lang="en-US" sz="1400" b="1" dirty="0"/>
          </a:p>
          <a:p>
            <a:pPr marL="579438" indent="-220663">
              <a:buFont typeface="Wingdings" pitchFamily="2" charset="2"/>
              <a:buChar char="Ø"/>
            </a:pPr>
            <a:r>
              <a:rPr lang="en-US" sz="1400" b="1" dirty="0"/>
              <a:t>Science</a:t>
            </a:r>
            <a:r>
              <a:rPr lang="en-US" sz="1400" dirty="0"/>
              <a:t>: Wave propagation (trans-basin/local), air-sea interaction (e.g. momentum and gas fluxes), wave/current interaction (e.g. wave modulation by strong currents), wave/wave interaction, wave/internal wave interaction (implications for diapycnal mixing), engineering of offshore structures, climate assessment, risk assessment and planning</a:t>
            </a:r>
          </a:p>
          <a:p>
            <a:pPr marL="579438" indent="-220663">
              <a:buFont typeface="Wingdings" pitchFamily="2" charset="2"/>
              <a:buChar char="Ø"/>
            </a:pPr>
            <a:endParaRPr lang="en-US" sz="1400" b="1" dirty="0"/>
          </a:p>
          <a:p>
            <a:pPr marL="579438" indent="-220663">
              <a:buFont typeface="Wingdings" pitchFamily="2" charset="2"/>
              <a:buChar char="Ø"/>
            </a:pPr>
            <a:r>
              <a:rPr lang="en-US" sz="1400" b="1" dirty="0"/>
              <a:t>Validation and forecasting: </a:t>
            </a:r>
            <a:r>
              <a:rPr lang="en-US" sz="1400" dirty="0"/>
              <a:t>Real-time validation of wave forecasting products, assimilation of wave data into wave forecasting models, open ocean in-situ Boundary conditions to improve coastal wave forecasts where people live and work</a:t>
            </a:r>
          </a:p>
          <a:p>
            <a:pPr marL="579438" indent="-220663">
              <a:buFont typeface="Wingdings" pitchFamily="2" charset="2"/>
              <a:buChar char="Ø"/>
            </a:pPr>
            <a:endParaRPr lang="en-US" sz="1400" b="1" dirty="0"/>
          </a:p>
          <a:p>
            <a:pPr marL="579438" indent="-220663">
              <a:buFont typeface="Wingdings" pitchFamily="2" charset="2"/>
              <a:buChar char="Ø"/>
            </a:pPr>
            <a:r>
              <a:rPr lang="en-US" sz="1400" b="1" dirty="0"/>
              <a:t>Societal</a:t>
            </a:r>
            <a:r>
              <a:rPr lang="en-US" sz="1400" dirty="0"/>
              <a:t>: Navigation efficiency and safety (wave/Gulf Stream interactions), SOLAS, marine insurers, Lloyd's ship hull strength metric, wave inundation warnings (e.g. India, Sri Lanka, West Africa)</a:t>
            </a:r>
          </a:p>
          <a:p>
            <a:pPr marL="358775"/>
            <a:endParaRPr lang="en-US" sz="1400" b="1" dirty="0"/>
          </a:p>
          <a:p>
            <a:pPr marL="579438" indent="-220663">
              <a:buFont typeface="Wingdings" pitchFamily="2" charset="2"/>
              <a:buChar char="Ø"/>
            </a:pPr>
            <a:r>
              <a:rPr lang="en-US" sz="1400" b="1" dirty="0"/>
              <a:t>Satellite missions</a:t>
            </a:r>
            <a:r>
              <a:rPr lang="en-US" sz="1400" dirty="0"/>
              <a:t>: Calibration and validation of remotely sensed significant wave height and spectral characteristics retrievals of the surface wave field</a:t>
            </a:r>
          </a:p>
        </p:txBody>
      </p:sp>
      <p:sp>
        <p:nvSpPr>
          <p:cNvPr id="7" name="Rectangle 6">
            <a:extLst>
              <a:ext uri="{FF2B5EF4-FFF2-40B4-BE49-F238E27FC236}">
                <a16:creationId xmlns:a16="http://schemas.microsoft.com/office/drawing/2014/main" id="{D46F2239-E3FF-4B23-96D5-8CAEBE213DCE}"/>
              </a:ext>
            </a:extLst>
          </p:cNvPr>
          <p:cNvSpPr/>
          <p:nvPr/>
        </p:nvSpPr>
        <p:spPr>
          <a:xfrm>
            <a:off x="988219" y="6275788"/>
            <a:ext cx="10398238" cy="461665"/>
          </a:xfrm>
          <a:prstGeom prst="rect">
            <a:avLst/>
          </a:prstGeom>
        </p:spPr>
        <p:txBody>
          <a:bodyPr wrap="square">
            <a:spAutoFit/>
          </a:bodyPr>
          <a:lstStyle/>
          <a:p>
            <a:pPr algn="ctr"/>
            <a:r>
              <a:rPr lang="en-US" sz="2400" b="1" dirty="0"/>
              <a:t>A sustained open ocean network of wave sensors is virtually non-existent </a:t>
            </a:r>
          </a:p>
        </p:txBody>
      </p:sp>
      <p:pic>
        <p:nvPicPr>
          <p:cNvPr id="12" name="Picture 11">
            <a:extLst>
              <a:ext uri="{FF2B5EF4-FFF2-40B4-BE49-F238E27FC236}">
                <a16:creationId xmlns:a16="http://schemas.microsoft.com/office/drawing/2014/main" id="{686906E0-B26D-4A7E-94D0-45AD366F7C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904" y="1077788"/>
            <a:ext cx="3937403" cy="2624935"/>
          </a:xfrm>
          <a:prstGeom prst="rect">
            <a:avLst/>
          </a:prstGeom>
        </p:spPr>
      </p:pic>
      <p:sp>
        <p:nvSpPr>
          <p:cNvPr id="11" name="object 5">
            <a:extLst>
              <a:ext uri="{FF2B5EF4-FFF2-40B4-BE49-F238E27FC236}">
                <a16:creationId xmlns:a16="http://schemas.microsoft.com/office/drawing/2014/main" id="{1F39BF00-6A20-5045-80DB-7432127C6A43}"/>
              </a:ext>
            </a:extLst>
          </p:cNvPr>
          <p:cNvSpPr/>
          <p:nvPr/>
        </p:nvSpPr>
        <p:spPr>
          <a:xfrm>
            <a:off x="11167597" y="-13503"/>
            <a:ext cx="1024403" cy="1007414"/>
          </a:xfrm>
          <a:prstGeom prst="rect">
            <a:avLst/>
          </a:prstGeom>
          <a:blipFill>
            <a:blip r:embed="rId5" cstate="print"/>
            <a:stretch>
              <a:fillRect/>
            </a:stretch>
          </a:blipFill>
        </p:spPr>
        <p:txBody>
          <a:bodyPr wrap="square" lIns="0" tIns="0" rIns="0" bIns="0" rtlCol="0"/>
          <a:lstStyle/>
          <a:p>
            <a:endParaRPr/>
          </a:p>
        </p:txBody>
      </p:sp>
      <p:pic>
        <p:nvPicPr>
          <p:cNvPr id="9" name="Picture 8">
            <a:extLst>
              <a:ext uri="{FF2B5EF4-FFF2-40B4-BE49-F238E27FC236}">
                <a16:creationId xmlns:a16="http://schemas.microsoft.com/office/drawing/2014/main" id="{5287AE00-C3ED-2F4E-8DFE-6FEE2C0D3E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0907" y="1254709"/>
            <a:ext cx="3278232" cy="1428886"/>
          </a:xfrm>
          <a:prstGeom prst="rect">
            <a:avLst/>
          </a:prstGeom>
        </p:spPr>
      </p:pic>
      <p:sp>
        <p:nvSpPr>
          <p:cNvPr id="13" name="Content Placeholder 2">
            <a:extLst>
              <a:ext uri="{FF2B5EF4-FFF2-40B4-BE49-F238E27FC236}">
                <a16:creationId xmlns:a16="http://schemas.microsoft.com/office/drawing/2014/main" id="{821447BA-9403-C042-A42D-EE334C100EAB}"/>
              </a:ext>
            </a:extLst>
          </p:cNvPr>
          <p:cNvSpPr txBox="1">
            <a:spLocks/>
          </p:cNvSpPr>
          <p:nvPr/>
        </p:nvSpPr>
        <p:spPr>
          <a:xfrm>
            <a:off x="8880468" y="3198260"/>
            <a:ext cx="3194326" cy="3077528"/>
          </a:xfrm>
          <a:prstGeom prst="rect">
            <a:avLst/>
          </a:prstGeom>
          <a:solidFill>
            <a:schemeClr val="bg2">
              <a:lumMod val="90000"/>
            </a:schemeClr>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t>Waves and their interaction with currents have caused serious ship  accidents. In-situ data are needed to constrain/validate models and notify mariners of hazardous conditions</a:t>
            </a:r>
          </a:p>
        </p:txBody>
      </p:sp>
      <p:sp>
        <p:nvSpPr>
          <p:cNvPr id="5" name="TextBox 4">
            <a:extLst>
              <a:ext uri="{FF2B5EF4-FFF2-40B4-BE49-F238E27FC236}">
                <a16:creationId xmlns:a16="http://schemas.microsoft.com/office/drawing/2014/main" id="{6E3B0B91-FED8-D74B-B4A3-285D75ACED48}"/>
              </a:ext>
            </a:extLst>
          </p:cNvPr>
          <p:cNvSpPr txBox="1"/>
          <p:nvPr/>
        </p:nvSpPr>
        <p:spPr>
          <a:xfrm>
            <a:off x="8638444" y="2760348"/>
            <a:ext cx="3504721" cy="369332"/>
          </a:xfrm>
          <a:prstGeom prst="rect">
            <a:avLst/>
          </a:prstGeom>
          <a:noFill/>
        </p:spPr>
        <p:txBody>
          <a:bodyPr wrap="square" rtlCol="0">
            <a:spAutoFit/>
          </a:bodyPr>
          <a:lstStyle/>
          <a:p>
            <a:r>
              <a:rPr lang="en-US" i="1" dirty="0"/>
              <a:t>Photo credit: Icelandic Coast Guard</a:t>
            </a:r>
          </a:p>
        </p:txBody>
      </p:sp>
      <p:pic>
        <p:nvPicPr>
          <p:cNvPr id="14" name="Picture 13">
            <a:extLst>
              <a:ext uri="{FF2B5EF4-FFF2-40B4-BE49-F238E27FC236}">
                <a16:creationId xmlns:a16="http://schemas.microsoft.com/office/drawing/2014/main" id="{94C4F801-54C3-DC4D-B235-51D4119376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04" y="18328"/>
            <a:ext cx="3124200" cy="698500"/>
          </a:xfrm>
          <a:prstGeom prst="rect">
            <a:avLst/>
          </a:prstGeom>
        </p:spPr>
      </p:pic>
      <p:pic>
        <p:nvPicPr>
          <p:cNvPr id="4" name="Audio Recording Jun 8, 2021 at 11:57:12 AM" descr="Audio Recording Jun 8, 2021 at 11:57:12 AM">
            <a:hlinkClick r:id="" action="ppaction://media"/>
            <a:extLst>
              <a:ext uri="{FF2B5EF4-FFF2-40B4-BE49-F238E27FC236}">
                <a16:creationId xmlns:a16="http://schemas.microsoft.com/office/drawing/2014/main" id="{FCD33A78-D7F1-A64D-98CB-AA2DA285B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892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C491EF-76D0-D748-A260-61E1E3A0DB0A}"/>
              </a:ext>
            </a:extLst>
          </p:cNvPr>
          <p:cNvSpPr>
            <a:spLocks noGrp="1"/>
          </p:cNvSpPr>
          <p:nvPr>
            <p:ph type="title"/>
          </p:nvPr>
        </p:nvSpPr>
        <p:spPr>
          <a:xfrm>
            <a:off x="2326946" y="55696"/>
            <a:ext cx="9079467" cy="933851"/>
          </a:xfrm>
        </p:spPr>
        <p:txBody>
          <a:bodyPr>
            <a:normAutofit/>
          </a:bodyPr>
          <a:lstStyle/>
          <a:p>
            <a:pPr algn="ctr"/>
            <a:r>
              <a:rPr lang="en-US" sz="3600" b="1" dirty="0"/>
              <a:t>The Global Drifter Program Wave Component </a:t>
            </a:r>
            <a:br>
              <a:rPr lang="en-US" dirty="0"/>
            </a:br>
            <a:r>
              <a:rPr lang="en-US" sz="1800" dirty="0"/>
              <a:t>“Innovating for Even Bigger Impacts: Directional Wave Observations</a:t>
            </a:r>
            <a:r>
              <a:rPr lang="en-US" sz="1800" i="1" dirty="0"/>
              <a:t>”</a:t>
            </a:r>
            <a:endParaRPr lang="en-US" i="1" dirty="0"/>
          </a:p>
        </p:txBody>
      </p:sp>
      <p:pic>
        <p:nvPicPr>
          <p:cNvPr id="7" name="Picture 13" descr="C:\Documents and Settings\lumpkin\My Documents\My Pictures\logos\gdp_logo.jpg">
            <a:extLst>
              <a:ext uri="{FF2B5EF4-FFF2-40B4-BE49-F238E27FC236}">
                <a16:creationId xmlns:a16="http://schemas.microsoft.com/office/drawing/2014/main" id="{24CF28A8-A68E-804A-BB0C-395A902E3E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036" t="3836" r="4036" b="11510"/>
          <a:stretch>
            <a:fillRect/>
          </a:stretch>
        </p:blipFill>
        <p:spPr bwMode="auto">
          <a:xfrm>
            <a:off x="11185357" y="1"/>
            <a:ext cx="1006643" cy="9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B61E845C-BD7C-EB4D-A847-37DCA226F71A}"/>
              </a:ext>
            </a:extLst>
          </p:cNvPr>
          <p:cNvSpPr/>
          <p:nvPr/>
        </p:nvSpPr>
        <p:spPr>
          <a:xfrm>
            <a:off x="-28016" y="3600093"/>
            <a:ext cx="1700246" cy="646331"/>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Test of the LDL DWS sensor against DWR by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Datawell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CD1F952A-ED0A-EE40-9A62-40E5F1679E98}"/>
              </a:ext>
            </a:extLst>
          </p:cNvPr>
          <p:cNvSpPr>
            <a:spLocks noGrp="1"/>
          </p:cNvSpPr>
          <p:nvPr>
            <p:ph idx="1"/>
          </p:nvPr>
        </p:nvSpPr>
        <p:spPr>
          <a:xfrm>
            <a:off x="8203546" y="1026470"/>
            <a:ext cx="3988454" cy="2098418"/>
          </a:xfrm>
          <a:solidFill>
            <a:schemeClr val="bg2">
              <a:lumMod val="90000"/>
            </a:schemeClr>
          </a:solidFill>
          <a:ln>
            <a:solidFill>
              <a:schemeClr val="tx1"/>
            </a:solidFill>
          </a:ln>
        </p:spPr>
        <p:txBody>
          <a:bodyPr>
            <a:noAutofit/>
          </a:bodyPr>
          <a:lstStyle/>
          <a:p>
            <a:pPr marL="0" indent="0" algn="ctr">
              <a:buNone/>
            </a:pPr>
            <a:r>
              <a:rPr lang="en-US" sz="2000" b="1" dirty="0"/>
              <a:t>The Technology</a:t>
            </a:r>
          </a:p>
          <a:p>
            <a:pPr marL="0" indent="0" algn="ctr">
              <a:buNone/>
            </a:pPr>
            <a:r>
              <a:rPr lang="en-US" sz="2400" dirty="0"/>
              <a:t>Directional</a:t>
            </a:r>
            <a:r>
              <a:rPr lang="en-US" sz="2400" b="1" dirty="0"/>
              <a:t> </a:t>
            </a:r>
            <a:r>
              <a:rPr lang="en-US" sz="2400" dirty="0"/>
              <a:t>Drifters, developed by the  </a:t>
            </a:r>
            <a:r>
              <a:rPr lang="en-US" sz="2400" dirty="0" err="1"/>
              <a:t>GDP@Scripps</a:t>
            </a:r>
            <a:r>
              <a:rPr lang="en-US" sz="2400" dirty="0"/>
              <a:t> since 2005 was designed to sustain global arrays of wave sensors. </a:t>
            </a:r>
          </a:p>
        </p:txBody>
      </p:sp>
      <p:sp>
        <p:nvSpPr>
          <p:cNvPr id="28" name="TextBox 27">
            <a:extLst>
              <a:ext uri="{FF2B5EF4-FFF2-40B4-BE49-F238E27FC236}">
                <a16:creationId xmlns:a16="http://schemas.microsoft.com/office/drawing/2014/main" id="{A9942981-438A-DB47-B207-0435A704EDC0}"/>
              </a:ext>
            </a:extLst>
          </p:cNvPr>
          <p:cNvSpPr txBox="1"/>
          <p:nvPr/>
        </p:nvSpPr>
        <p:spPr>
          <a:xfrm>
            <a:off x="239289" y="6265022"/>
            <a:ext cx="3731387"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Link to Real-Time Wave Data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9" name="Picture 3">
            <a:extLst>
              <a:ext uri="{FF2B5EF4-FFF2-40B4-BE49-F238E27FC236}">
                <a16:creationId xmlns:a16="http://schemas.microsoft.com/office/drawing/2014/main" id="{3CF4D07B-3D77-DA46-8199-24645F8902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247788" y="5575932"/>
            <a:ext cx="1481235" cy="753710"/>
          </a:xfrm>
          <a:prstGeom prst="rect">
            <a:avLst/>
          </a:prstGeom>
          <a:noFill/>
          <a:ln w="6350">
            <a:solidFill>
              <a:srgbClr val="000000">
                <a:alpha val="25000"/>
              </a:srgbClr>
            </a:solidFill>
            <a:miter lim="800000"/>
            <a:headEnd/>
            <a:tailEnd/>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C62B845-388D-E549-BF72-87CC8D1E5035}"/>
              </a:ext>
            </a:extLst>
          </p:cNvPr>
          <p:cNvSpPr txBox="1"/>
          <p:nvPr/>
        </p:nvSpPr>
        <p:spPr>
          <a:xfrm>
            <a:off x="9255304" y="3182522"/>
            <a:ext cx="2936696" cy="3600986"/>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Construction:</a:t>
            </a: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Most cost-effective wave buoy equipment</a:t>
            </a: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Same components and hardware construction as the SVPB family instrument </a:t>
            </a: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lang="en-US" sz="1200" dirty="0">
                <a:solidFill>
                  <a:prstClr val="black"/>
                </a:solidFill>
                <a:latin typeface="Calibri" panose="020F0502020204030204"/>
              </a:rPr>
              <a:t>Biodegradable or recycled plastic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Extension of existing platform =&gt;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SVPB drifter with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less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hardware but </a:t>
            </a: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more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software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Sensors:</a:t>
            </a: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GPS localization </a:t>
            </a: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SST (</a:t>
            </a: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SLP</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Directional Wave Sensor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Telemetry:</a:t>
            </a:r>
          </a:p>
          <a:p>
            <a:pPr marL="160735" marR="0" lvl="0" indent="-160735" algn="l" defTabSz="121917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2-way Iridium telemetry for fast data relay (&lt; 1 min) and over-the-air mission control</a:t>
            </a:r>
          </a:p>
        </p:txBody>
      </p:sp>
      <p:pic>
        <p:nvPicPr>
          <p:cNvPr id="14" name="Picture 3">
            <a:extLst>
              <a:ext uri="{FF2B5EF4-FFF2-40B4-BE49-F238E27FC236}">
                <a16:creationId xmlns:a16="http://schemas.microsoft.com/office/drawing/2014/main" id="{4336F31B-CF38-0F4D-A950-8F4F51BFCADD}"/>
              </a:ext>
            </a:extLst>
          </p:cNvPr>
          <p:cNvPicPr>
            <a:picLocks noChangeAspect="1"/>
          </p:cNvPicPr>
          <p:nvPr/>
        </p:nvPicPr>
        <p:blipFill rotWithShape="1">
          <a:blip r:embed="rId7">
            <a:extLst>
              <a:ext uri="{28A0092B-C50C-407E-A947-70E740481C1C}">
                <a14:useLocalDpi xmlns:a14="http://schemas.microsoft.com/office/drawing/2010/main"/>
              </a:ext>
            </a:extLst>
          </a:blip>
          <a:srcRect t="5386" b="1"/>
          <a:stretch/>
        </p:blipFill>
        <p:spPr bwMode="auto">
          <a:xfrm>
            <a:off x="5265810" y="3568232"/>
            <a:ext cx="2135656" cy="1588372"/>
          </a:xfrm>
          <a:prstGeom prst="rect">
            <a:avLst/>
          </a:prstGeom>
          <a:noFill/>
          <a:ln w="6350">
            <a:solidFill>
              <a:srgbClr val="000000">
                <a:alpha val="25000"/>
              </a:srgbClr>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FEEB99-B410-F84A-90A2-B07B1CE549AC}"/>
              </a:ext>
            </a:extLst>
          </p:cNvPr>
          <p:cNvSpPr txBox="1"/>
          <p:nvPr/>
        </p:nvSpPr>
        <p:spPr>
          <a:xfrm>
            <a:off x="7512770" y="3531488"/>
            <a:ext cx="1767445"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Waves, SST and Air Pressure from the </a:t>
            </a:r>
            <a:r>
              <a:rPr lang="en-US" sz="1600" b="1" dirty="0">
                <a:solidFill>
                  <a:prstClr val="black"/>
                </a:solidFill>
                <a:latin typeface="Calibri" panose="020F0502020204030204"/>
              </a:rPr>
              <a:t>s</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ame</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instrument (NOAA funded in </a:t>
            </a: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2018)</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61D77B0-F4A3-964F-B944-36B606B69F5F}"/>
              </a:ext>
            </a:extLst>
          </p:cNvPr>
          <p:cNvPicPr>
            <a:picLocks noChangeAspect="1"/>
          </p:cNvPicPr>
          <p:nvPr/>
        </p:nvPicPr>
        <p:blipFill rotWithShape="1">
          <a:blip r:embed="rId8"/>
          <a:srcRect t="902" b="6572"/>
          <a:stretch/>
        </p:blipFill>
        <p:spPr>
          <a:xfrm>
            <a:off x="969664" y="4282688"/>
            <a:ext cx="1036213" cy="1278360"/>
          </a:xfrm>
          <a:prstGeom prst="rect">
            <a:avLst/>
          </a:prstGeom>
        </p:spPr>
      </p:pic>
      <p:pic>
        <p:nvPicPr>
          <p:cNvPr id="13" name="Picture 12">
            <a:extLst>
              <a:ext uri="{FF2B5EF4-FFF2-40B4-BE49-F238E27FC236}">
                <a16:creationId xmlns:a16="http://schemas.microsoft.com/office/drawing/2014/main" id="{FA3BEF5F-D12E-1F48-92AB-B8A9DC8ACE08}"/>
              </a:ext>
            </a:extLst>
          </p:cNvPr>
          <p:cNvPicPr>
            <a:picLocks noChangeAspect="1"/>
          </p:cNvPicPr>
          <p:nvPr/>
        </p:nvPicPr>
        <p:blipFill>
          <a:blip r:embed="rId9"/>
          <a:stretch>
            <a:fillRect/>
          </a:stretch>
        </p:blipFill>
        <p:spPr>
          <a:xfrm>
            <a:off x="16854" y="4267803"/>
            <a:ext cx="969933" cy="1293244"/>
          </a:xfrm>
          <a:prstGeom prst="rect">
            <a:avLst/>
          </a:prstGeom>
        </p:spPr>
      </p:pic>
      <p:pic>
        <p:nvPicPr>
          <p:cNvPr id="24" name="Picture 23">
            <a:extLst>
              <a:ext uri="{FF2B5EF4-FFF2-40B4-BE49-F238E27FC236}">
                <a16:creationId xmlns:a16="http://schemas.microsoft.com/office/drawing/2014/main" id="{05C55CC3-2D58-1644-803E-F1D7C5373843}"/>
              </a:ext>
            </a:extLst>
          </p:cNvPr>
          <p:cNvPicPr>
            <a:picLocks noChangeAspect="1"/>
          </p:cNvPicPr>
          <p:nvPr/>
        </p:nvPicPr>
        <p:blipFill>
          <a:blip r:embed="rId10"/>
          <a:stretch>
            <a:fillRect/>
          </a:stretch>
        </p:blipFill>
        <p:spPr>
          <a:xfrm>
            <a:off x="3933985" y="987924"/>
            <a:ext cx="4206132" cy="2122845"/>
          </a:xfrm>
          <a:prstGeom prst="rect">
            <a:avLst/>
          </a:prstGeom>
        </p:spPr>
      </p:pic>
      <p:sp>
        <p:nvSpPr>
          <p:cNvPr id="15" name="Rectangle 14">
            <a:extLst>
              <a:ext uri="{FF2B5EF4-FFF2-40B4-BE49-F238E27FC236}">
                <a16:creationId xmlns:a16="http://schemas.microsoft.com/office/drawing/2014/main" id="{3DD0CBCF-BE92-B941-8DF0-D82E931B5D23}"/>
              </a:ext>
            </a:extLst>
          </p:cNvPr>
          <p:cNvSpPr/>
          <p:nvPr/>
        </p:nvSpPr>
        <p:spPr>
          <a:xfrm>
            <a:off x="3892918" y="3134465"/>
            <a:ext cx="4492386" cy="46166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Southern Ocean: Significant Wave Height of 9.2 m recorded</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23% smaller than WW3 (NCEP run)</a:t>
            </a:r>
          </a:p>
        </p:txBody>
      </p:sp>
      <p:sp>
        <p:nvSpPr>
          <p:cNvPr id="16" name="Rectangle 15">
            <a:extLst>
              <a:ext uri="{FF2B5EF4-FFF2-40B4-BE49-F238E27FC236}">
                <a16:creationId xmlns:a16="http://schemas.microsoft.com/office/drawing/2014/main" id="{12D53537-5A26-2447-A945-20BF04F91F9B}"/>
              </a:ext>
            </a:extLst>
          </p:cNvPr>
          <p:cNvSpPr/>
          <p:nvPr/>
        </p:nvSpPr>
        <p:spPr>
          <a:xfrm>
            <a:off x="978668" y="3169573"/>
            <a:ext cx="2201949" cy="276999"/>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Global DWS drifter deployments</a:t>
            </a:r>
          </a:p>
        </p:txBody>
      </p:sp>
      <p:sp>
        <p:nvSpPr>
          <p:cNvPr id="22" name="Content Placeholder 2">
            <a:extLst>
              <a:ext uri="{FF2B5EF4-FFF2-40B4-BE49-F238E27FC236}">
                <a16:creationId xmlns:a16="http://schemas.microsoft.com/office/drawing/2014/main" id="{29EEFE94-4817-034C-BDB7-E89CCE77D3FD}"/>
              </a:ext>
            </a:extLst>
          </p:cNvPr>
          <p:cNvSpPr txBox="1">
            <a:spLocks/>
          </p:cNvSpPr>
          <p:nvPr/>
        </p:nvSpPr>
        <p:spPr>
          <a:xfrm>
            <a:off x="5194436" y="4929310"/>
            <a:ext cx="3988454" cy="1928690"/>
          </a:xfrm>
          <a:prstGeom prst="rect">
            <a:avLst/>
          </a:prstGeom>
          <a:solidFill>
            <a:schemeClr val="bg2">
              <a:lumMod val="90000"/>
            </a:schemeClr>
          </a:solidFill>
          <a:ln>
            <a:solidFill>
              <a:schemeClr val="tx1"/>
            </a:solidFill>
          </a:ln>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t>Wave Observations/Forecasting</a:t>
            </a:r>
          </a:p>
          <a:p>
            <a:pPr marL="0" indent="0" algn="ctr">
              <a:buNone/>
            </a:pPr>
            <a:r>
              <a:rPr lang="en-US" sz="1900" dirty="0"/>
              <a:t>DWSBD data (waves, SST, SLP) are already on the GTS. The GDP is actively engaged with NOAA Labs and international partners on assimilation/validation</a:t>
            </a:r>
          </a:p>
        </p:txBody>
      </p:sp>
      <p:pic>
        <p:nvPicPr>
          <p:cNvPr id="25" name="Picture 24">
            <a:extLst>
              <a:ext uri="{FF2B5EF4-FFF2-40B4-BE49-F238E27FC236}">
                <a16:creationId xmlns:a16="http://schemas.microsoft.com/office/drawing/2014/main" id="{F7C41282-A351-DB48-A5E2-1C203E50678A}"/>
              </a:ext>
            </a:extLst>
          </p:cNvPr>
          <p:cNvPicPr/>
          <p:nvPr/>
        </p:nvPicPr>
        <p:blipFill rotWithShape="1">
          <a:blip r:embed="rId11">
            <a:extLst>
              <a:ext uri="{28A0092B-C50C-407E-A947-70E740481C1C}">
                <a14:useLocalDpi xmlns:a14="http://schemas.microsoft.com/office/drawing/2010/main" val="0"/>
              </a:ext>
            </a:extLst>
          </a:blip>
          <a:srcRect l="16869" r="15249" b="8081"/>
          <a:stretch/>
        </p:blipFill>
        <p:spPr bwMode="auto">
          <a:xfrm>
            <a:off x="1825823" y="3670513"/>
            <a:ext cx="3328684" cy="207053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230D2B9E-A914-6646-8B85-7D8671366665}"/>
              </a:ext>
            </a:extLst>
          </p:cNvPr>
          <p:cNvSpPr txBox="1"/>
          <p:nvPr/>
        </p:nvSpPr>
        <p:spPr>
          <a:xfrm>
            <a:off x="1845788" y="5666647"/>
            <a:ext cx="3328684" cy="738664"/>
          </a:xfrm>
          <a:prstGeom prst="rect">
            <a:avLst/>
          </a:prstGeom>
          <a:noFill/>
        </p:spPr>
        <p:txBody>
          <a:bodyPr wrap="square" rtlCol="0">
            <a:spAutoFit/>
          </a:bodyPr>
          <a:lstStyle/>
          <a:p>
            <a:pPr algn="ctr"/>
            <a:r>
              <a:rPr lang="en-US" sz="1400" dirty="0"/>
              <a:t>Tracks of DWSBD (waves, SST, air pressure) drifters deployed by the GDP in 2019 in the Gulf Stream in collaboration with </a:t>
            </a:r>
            <a:r>
              <a:rPr lang="en-US" sz="1400" dirty="0" err="1"/>
              <a:t>USCg</a:t>
            </a:r>
            <a:r>
              <a:rPr lang="en-US" sz="1400" dirty="0"/>
              <a:t>)</a:t>
            </a:r>
          </a:p>
        </p:txBody>
      </p:sp>
      <p:pic>
        <p:nvPicPr>
          <p:cNvPr id="27" name="Picture 26">
            <a:extLst>
              <a:ext uri="{FF2B5EF4-FFF2-40B4-BE49-F238E27FC236}">
                <a16:creationId xmlns:a16="http://schemas.microsoft.com/office/drawing/2014/main" id="{6B7E9E30-DFB7-CA44-9EDB-66120ADF29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54" y="187366"/>
            <a:ext cx="2373430" cy="530645"/>
          </a:xfrm>
          <a:prstGeom prst="rect">
            <a:avLst/>
          </a:prstGeom>
        </p:spPr>
      </p:pic>
      <p:pic>
        <p:nvPicPr>
          <p:cNvPr id="5" name="Picture 4">
            <a:extLst>
              <a:ext uri="{FF2B5EF4-FFF2-40B4-BE49-F238E27FC236}">
                <a16:creationId xmlns:a16="http://schemas.microsoft.com/office/drawing/2014/main" id="{9FB60202-BC15-CA48-9441-2EAE10F990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016" y="1022773"/>
            <a:ext cx="3890580" cy="2098418"/>
          </a:xfrm>
          <a:prstGeom prst="rect">
            <a:avLst/>
          </a:prstGeom>
        </p:spPr>
      </p:pic>
      <p:pic>
        <p:nvPicPr>
          <p:cNvPr id="3" name="Audio Recording Jun 8, 2021 at 12:01:30 PM" descr="Audio Recording Jun 8, 2021 at 12:01:30 PM">
            <a:hlinkClick r:id="" action="ppaction://media"/>
            <a:extLst>
              <a:ext uri="{FF2B5EF4-FFF2-40B4-BE49-F238E27FC236}">
                <a16:creationId xmlns:a16="http://schemas.microsoft.com/office/drawing/2014/main" id="{11FFCD6B-5E40-E349-83DF-E55B7C1DF9D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34851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BC5A2-310D-2E4B-A221-77B9C31D1585}"/>
              </a:ext>
            </a:extLst>
          </p:cNvPr>
          <p:cNvSpPr>
            <a:spLocks noGrp="1"/>
          </p:cNvSpPr>
          <p:nvPr>
            <p:ph type="title"/>
          </p:nvPr>
        </p:nvSpPr>
        <p:spPr>
          <a:xfrm>
            <a:off x="1164198" y="204293"/>
            <a:ext cx="10515600" cy="1325563"/>
          </a:xfrm>
        </p:spPr>
        <p:txBody>
          <a:bodyPr/>
          <a:lstStyle/>
          <a:p>
            <a:pPr algn="ctr"/>
            <a:r>
              <a:rPr lang="en-US" dirty="0"/>
              <a:t>The Biodegradable Wave Drifter</a:t>
            </a:r>
          </a:p>
        </p:txBody>
      </p:sp>
      <p:sp>
        <p:nvSpPr>
          <p:cNvPr id="3" name="Content Placeholder 2">
            <a:extLst>
              <a:ext uri="{FF2B5EF4-FFF2-40B4-BE49-F238E27FC236}">
                <a16:creationId xmlns:a16="http://schemas.microsoft.com/office/drawing/2014/main" id="{D085BE46-AEAC-7B4D-B561-2A8441F6E33C}"/>
              </a:ext>
            </a:extLst>
          </p:cNvPr>
          <p:cNvSpPr>
            <a:spLocks noGrp="1"/>
          </p:cNvSpPr>
          <p:nvPr>
            <p:ph idx="1"/>
          </p:nvPr>
        </p:nvSpPr>
        <p:spPr>
          <a:xfrm>
            <a:off x="120904" y="1343891"/>
            <a:ext cx="7044435" cy="5356962"/>
          </a:xfrm>
          <a:solidFill>
            <a:schemeClr val="bg2">
              <a:lumMod val="90000"/>
            </a:schemeClr>
          </a:solidFill>
          <a:ln w="63500">
            <a:solidFill>
              <a:schemeClr val="tx1"/>
            </a:solidFill>
            <a:prstDash val="dash"/>
          </a:ln>
        </p:spPr>
        <p:txBody>
          <a:bodyPr/>
          <a:lstStyle/>
          <a:p>
            <a:r>
              <a:rPr lang="en-US" sz="2400" dirty="0">
                <a:latin typeface="Times New Roman" panose="02020603050405020304" pitchFamily="18" charset="0"/>
              </a:rPr>
              <a:t>In recent months the GDP has deployed several prototypes of wave buoys made of bio-degradable, non-toxic and compostable components (79% renewable resources); While all the LDL made drifters have used recycled materials for years, our goal is to improve our efforts to minimize the impact of our critical observations on the environment.</a:t>
            </a:r>
          </a:p>
          <a:p>
            <a:r>
              <a:rPr lang="en-US" sz="2400" dirty="0">
                <a:latin typeface="Times New Roman" panose="02020603050405020304" pitchFamily="18" charset="0"/>
              </a:rPr>
              <a:t>Our interest in the recent deployments of biodegradable drifters is into determining if this new material is suitable for long term applications, in other words, we want to see how long they will survive in a real application.</a:t>
            </a:r>
          </a:p>
          <a:p>
            <a:r>
              <a:rPr lang="en-US" sz="2400" dirty="0">
                <a:latin typeface="Times New Roman" panose="02020603050405020304" pitchFamily="18" charset="0"/>
              </a:rPr>
              <a:t>The preliminary data on the performance of the biodegradable drifters indicate that they are a viable alternative to petroleum based plastic</a:t>
            </a:r>
          </a:p>
          <a:p>
            <a:endParaRPr lang="en-US" dirty="0"/>
          </a:p>
        </p:txBody>
      </p:sp>
      <p:pic>
        <p:nvPicPr>
          <p:cNvPr id="8" name="Picture 7">
            <a:extLst>
              <a:ext uri="{FF2B5EF4-FFF2-40B4-BE49-F238E27FC236}">
                <a16:creationId xmlns:a16="http://schemas.microsoft.com/office/drawing/2014/main" id="{A5E5836F-3FF9-8F4F-8D2D-E9A06F538883}"/>
              </a:ext>
            </a:extLst>
          </p:cNvPr>
          <p:cNvPicPr>
            <a:picLocks noChangeAspect="1"/>
          </p:cNvPicPr>
          <p:nvPr/>
        </p:nvPicPr>
        <p:blipFill rotWithShape="1">
          <a:blip r:embed="rId4"/>
          <a:srcRect t="26192" b="-1"/>
          <a:stretch/>
        </p:blipFill>
        <p:spPr>
          <a:xfrm>
            <a:off x="7489499" y="1513490"/>
            <a:ext cx="4303107" cy="4234718"/>
          </a:xfrm>
          <a:prstGeom prst="rect">
            <a:avLst/>
          </a:prstGeom>
        </p:spPr>
      </p:pic>
      <p:sp>
        <p:nvSpPr>
          <p:cNvPr id="9" name="object 5">
            <a:extLst>
              <a:ext uri="{FF2B5EF4-FFF2-40B4-BE49-F238E27FC236}">
                <a16:creationId xmlns:a16="http://schemas.microsoft.com/office/drawing/2014/main" id="{6F20FE96-0C2E-8343-BB81-6DB72237176E}"/>
              </a:ext>
            </a:extLst>
          </p:cNvPr>
          <p:cNvSpPr/>
          <p:nvPr/>
        </p:nvSpPr>
        <p:spPr>
          <a:xfrm>
            <a:off x="11167597" y="-13503"/>
            <a:ext cx="1024403" cy="1007414"/>
          </a:xfrm>
          <a:prstGeom prst="rect">
            <a:avLst/>
          </a:prstGeom>
          <a:blipFill>
            <a:blip r:embed="rId5" cstate="print"/>
            <a:stretch>
              <a:fillRect/>
            </a:stretch>
          </a:blipFill>
        </p:spPr>
        <p:txBody>
          <a:bodyPr wrap="square" lIns="0" tIns="0" rIns="0" bIns="0" rtlCol="0"/>
          <a:lstStyle/>
          <a:p>
            <a:endParaRPr/>
          </a:p>
        </p:txBody>
      </p:sp>
      <p:pic>
        <p:nvPicPr>
          <p:cNvPr id="10" name="Picture 9">
            <a:extLst>
              <a:ext uri="{FF2B5EF4-FFF2-40B4-BE49-F238E27FC236}">
                <a16:creationId xmlns:a16="http://schemas.microsoft.com/office/drawing/2014/main" id="{98DE4448-F8CC-E846-9167-03956158C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04" y="18328"/>
            <a:ext cx="3124200" cy="698500"/>
          </a:xfrm>
          <a:prstGeom prst="rect">
            <a:avLst/>
          </a:prstGeom>
        </p:spPr>
      </p:pic>
      <p:sp>
        <p:nvSpPr>
          <p:cNvPr id="7" name="TextBox 6">
            <a:extLst>
              <a:ext uri="{FF2B5EF4-FFF2-40B4-BE49-F238E27FC236}">
                <a16:creationId xmlns:a16="http://schemas.microsoft.com/office/drawing/2014/main" id="{F4E85D6F-0342-8E46-AAB0-B595BD655282}"/>
              </a:ext>
            </a:extLst>
          </p:cNvPr>
          <p:cNvSpPr txBox="1"/>
          <p:nvPr/>
        </p:nvSpPr>
        <p:spPr>
          <a:xfrm>
            <a:off x="7906215" y="5898455"/>
            <a:ext cx="3560855" cy="461665"/>
          </a:xfrm>
          <a:prstGeom prst="rect">
            <a:avLst/>
          </a:prstGeom>
          <a:noFill/>
        </p:spPr>
        <p:txBody>
          <a:bodyPr wrap="square" rtlCol="0">
            <a:spAutoFit/>
          </a:bodyPr>
          <a:lstStyle/>
          <a:p>
            <a:r>
              <a:rPr lang="en-US" sz="2400" dirty="0"/>
              <a:t>The biodegradable DWS</a:t>
            </a:r>
            <a:r>
              <a:rPr lang="en-US" sz="2400" baseline="30000" dirty="0"/>
              <a:t>TM</a:t>
            </a:r>
            <a:endParaRPr lang="en-US" sz="2400" dirty="0"/>
          </a:p>
        </p:txBody>
      </p:sp>
      <p:pic>
        <p:nvPicPr>
          <p:cNvPr id="4" name="Audio Recording Jun 8, 2021 at 12:04:40 PM" descr="Audio Recording Jun 8, 2021 at 12:04:40 PM">
            <a:hlinkClick r:id="" action="ppaction://media"/>
            <a:extLst>
              <a:ext uri="{FF2B5EF4-FFF2-40B4-BE49-F238E27FC236}">
                <a16:creationId xmlns:a16="http://schemas.microsoft.com/office/drawing/2014/main" id="{6C9189B9-3846-C544-AD21-3679C05E3B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432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1B64-ADBE-B245-AB54-2DE934A45E02}"/>
              </a:ext>
            </a:extLst>
          </p:cNvPr>
          <p:cNvSpPr>
            <a:spLocks noGrp="1"/>
          </p:cNvSpPr>
          <p:nvPr>
            <p:ph type="title"/>
          </p:nvPr>
        </p:nvSpPr>
        <p:spPr>
          <a:xfrm>
            <a:off x="0" y="0"/>
            <a:ext cx="12192000" cy="1325563"/>
          </a:xfrm>
        </p:spPr>
        <p:txBody>
          <a:bodyPr>
            <a:normAutofit/>
          </a:bodyPr>
          <a:lstStyle/>
          <a:p>
            <a:pPr algn="ctr"/>
            <a:r>
              <a:rPr lang="en-US" sz="4000" dirty="0"/>
              <a:t>The GDP DWSD</a:t>
            </a:r>
            <a:r>
              <a:rPr lang="en-US" sz="4000" baseline="30000" dirty="0"/>
              <a:t>TM</a:t>
            </a:r>
            <a:r>
              <a:rPr lang="en-US" sz="4000" dirty="0"/>
              <a:t>/DWSBD</a:t>
            </a:r>
            <a:r>
              <a:rPr lang="en-US" sz="4000" baseline="30000" dirty="0"/>
              <a:t>TM</a:t>
            </a:r>
            <a:r>
              <a:rPr lang="en-US" sz="4000" dirty="0"/>
              <a:t> pilot array (241 wave riders deployed to date)</a:t>
            </a:r>
          </a:p>
        </p:txBody>
      </p:sp>
      <p:pic>
        <p:nvPicPr>
          <p:cNvPr id="9" name="Content Placeholder 8" descr="A map of the world&#10;&#10;Description automatically generated with low confidence">
            <a:extLst>
              <a:ext uri="{FF2B5EF4-FFF2-40B4-BE49-F238E27FC236}">
                <a16:creationId xmlns:a16="http://schemas.microsoft.com/office/drawing/2014/main" id="{A5D00797-15A2-9149-AE7D-F560BEE7799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87155" y="1098931"/>
            <a:ext cx="10677624" cy="5759069"/>
          </a:xfrm>
        </p:spPr>
      </p:pic>
      <p:pic>
        <p:nvPicPr>
          <p:cNvPr id="3" name="Audio Recording Jun 8, 2021 at 12:05:30 PM" descr="Audio Recording Jun 8, 2021 at 12:05:30 PM">
            <a:hlinkClick r:id="" action="ppaction://media"/>
            <a:extLst>
              <a:ext uri="{FF2B5EF4-FFF2-40B4-BE49-F238E27FC236}">
                <a16:creationId xmlns:a16="http://schemas.microsoft.com/office/drawing/2014/main" id="{EC6A1978-CD12-3B4C-B166-35063548EE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277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1771-EE7F-864C-A574-158822BEEF44}"/>
              </a:ext>
            </a:extLst>
          </p:cNvPr>
          <p:cNvSpPr>
            <a:spLocks noGrp="1"/>
          </p:cNvSpPr>
          <p:nvPr>
            <p:ph type="title"/>
          </p:nvPr>
        </p:nvSpPr>
        <p:spPr>
          <a:xfrm>
            <a:off x="96644" y="-225886"/>
            <a:ext cx="11998712" cy="1325563"/>
          </a:xfrm>
        </p:spPr>
        <p:txBody>
          <a:bodyPr/>
          <a:lstStyle/>
          <a:p>
            <a:pPr algn="ctr"/>
            <a:r>
              <a:rPr lang="en-US" dirty="0"/>
              <a:t>Examples of 2020 DWSD Observations in Hurricanes</a:t>
            </a:r>
          </a:p>
        </p:txBody>
      </p:sp>
      <p:pic>
        <p:nvPicPr>
          <p:cNvPr id="5" name="Content Placeholder 4">
            <a:extLst>
              <a:ext uri="{FF2B5EF4-FFF2-40B4-BE49-F238E27FC236}">
                <a16:creationId xmlns:a16="http://schemas.microsoft.com/office/drawing/2014/main" id="{948A9B4E-7EFE-9E4B-919D-C8CFAF68F7D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98494" y="1371600"/>
            <a:ext cx="3274835" cy="4351338"/>
          </a:xfrm>
        </p:spPr>
      </p:pic>
      <p:pic>
        <p:nvPicPr>
          <p:cNvPr id="7" name="Picture 6">
            <a:extLst>
              <a:ext uri="{FF2B5EF4-FFF2-40B4-BE49-F238E27FC236}">
                <a16:creationId xmlns:a16="http://schemas.microsoft.com/office/drawing/2014/main" id="{BC23A9D6-6985-BE46-A1F6-B23FC918546B}"/>
              </a:ext>
            </a:extLst>
          </p:cNvPr>
          <p:cNvPicPr>
            <a:picLocks noChangeAspect="1"/>
          </p:cNvPicPr>
          <p:nvPr/>
        </p:nvPicPr>
        <p:blipFill rotWithShape="1">
          <a:blip r:embed="rId5">
            <a:extLst>
              <a:ext uri="{28A0092B-C50C-407E-A947-70E740481C1C}">
                <a14:useLocalDpi xmlns:a14="http://schemas.microsoft.com/office/drawing/2010/main" val="0"/>
              </a:ext>
            </a:extLst>
          </a:blip>
          <a:srcRect l="37345" t="32683" r="19235" b="12845"/>
          <a:stretch/>
        </p:blipFill>
        <p:spPr>
          <a:xfrm>
            <a:off x="96644" y="1371600"/>
            <a:ext cx="3004238" cy="2430966"/>
          </a:xfrm>
          <a:prstGeom prst="rect">
            <a:avLst/>
          </a:prstGeom>
        </p:spPr>
      </p:pic>
      <p:sp>
        <p:nvSpPr>
          <p:cNvPr id="8" name="TextBox 7">
            <a:extLst>
              <a:ext uri="{FF2B5EF4-FFF2-40B4-BE49-F238E27FC236}">
                <a16:creationId xmlns:a16="http://schemas.microsoft.com/office/drawing/2014/main" id="{774E264B-7272-5B42-BF55-BB13091727D5}"/>
              </a:ext>
            </a:extLst>
          </p:cNvPr>
          <p:cNvSpPr txBox="1"/>
          <p:nvPr/>
        </p:nvSpPr>
        <p:spPr>
          <a:xfrm>
            <a:off x="1829452" y="773973"/>
            <a:ext cx="2542860" cy="461665"/>
          </a:xfrm>
          <a:prstGeom prst="rect">
            <a:avLst/>
          </a:prstGeom>
          <a:noFill/>
        </p:spPr>
        <p:txBody>
          <a:bodyPr wrap="square" rtlCol="0">
            <a:spAutoFit/>
          </a:bodyPr>
          <a:lstStyle/>
          <a:p>
            <a:r>
              <a:rPr lang="en-US" sz="2400" dirty="0"/>
              <a:t>Hurricane Isaias</a:t>
            </a:r>
          </a:p>
        </p:txBody>
      </p:sp>
      <p:sp>
        <p:nvSpPr>
          <p:cNvPr id="9" name="TextBox 8">
            <a:extLst>
              <a:ext uri="{FF2B5EF4-FFF2-40B4-BE49-F238E27FC236}">
                <a16:creationId xmlns:a16="http://schemas.microsoft.com/office/drawing/2014/main" id="{E719366F-8F4D-C348-B950-16AEDA5F73F9}"/>
              </a:ext>
            </a:extLst>
          </p:cNvPr>
          <p:cNvSpPr txBox="1"/>
          <p:nvPr/>
        </p:nvSpPr>
        <p:spPr>
          <a:xfrm>
            <a:off x="96644" y="3946918"/>
            <a:ext cx="3004238" cy="923330"/>
          </a:xfrm>
          <a:prstGeom prst="rect">
            <a:avLst/>
          </a:prstGeom>
          <a:noFill/>
        </p:spPr>
        <p:txBody>
          <a:bodyPr wrap="square" rtlCol="0">
            <a:spAutoFit/>
          </a:bodyPr>
          <a:lstStyle/>
          <a:p>
            <a:r>
              <a:rPr lang="en-US" dirty="0"/>
              <a:t>The drifter array was deployed very close to the coast</a:t>
            </a:r>
          </a:p>
        </p:txBody>
      </p:sp>
      <p:sp>
        <p:nvSpPr>
          <p:cNvPr id="10" name="TextBox 9">
            <a:extLst>
              <a:ext uri="{FF2B5EF4-FFF2-40B4-BE49-F238E27FC236}">
                <a16:creationId xmlns:a16="http://schemas.microsoft.com/office/drawing/2014/main" id="{FE362924-64D6-4745-8142-A1A4A49F8BAC}"/>
              </a:ext>
            </a:extLst>
          </p:cNvPr>
          <p:cNvSpPr txBox="1"/>
          <p:nvPr/>
        </p:nvSpPr>
        <p:spPr>
          <a:xfrm>
            <a:off x="96644" y="4847985"/>
            <a:ext cx="2777183" cy="1938992"/>
          </a:xfrm>
          <a:prstGeom prst="rect">
            <a:avLst/>
          </a:prstGeom>
          <a:noFill/>
        </p:spPr>
        <p:txBody>
          <a:bodyPr wrap="square" rtlCol="0">
            <a:spAutoFit/>
          </a:bodyPr>
          <a:lstStyle/>
          <a:p>
            <a:pPr algn="just"/>
            <a:r>
              <a:rPr lang="en-US" sz="1200" dirty="0"/>
              <a:t>Transition of swell and locally generated wind waves under different parts of the hurricane. Normally in a large storm away from the coast, the large swell will move ahead of the storm. Isaias was atypical because of its proximity to land. There are indications of inbound swell even during opposing winds. After the passage of the storm, there is a return to locally generated wind waves.</a:t>
            </a:r>
          </a:p>
        </p:txBody>
      </p:sp>
      <p:sp>
        <p:nvSpPr>
          <p:cNvPr id="11" name="TextBox 10">
            <a:extLst>
              <a:ext uri="{FF2B5EF4-FFF2-40B4-BE49-F238E27FC236}">
                <a16:creationId xmlns:a16="http://schemas.microsoft.com/office/drawing/2014/main" id="{F15B252B-8C94-FA42-88B2-39795AC2F0EE}"/>
              </a:ext>
            </a:extLst>
          </p:cNvPr>
          <p:cNvSpPr txBox="1"/>
          <p:nvPr/>
        </p:nvSpPr>
        <p:spPr>
          <a:xfrm>
            <a:off x="2962824" y="5817481"/>
            <a:ext cx="3246911" cy="923330"/>
          </a:xfrm>
          <a:prstGeom prst="rect">
            <a:avLst/>
          </a:prstGeom>
          <a:noFill/>
        </p:spPr>
        <p:txBody>
          <a:bodyPr wrap="square" rtlCol="0">
            <a:spAutoFit/>
          </a:bodyPr>
          <a:lstStyle/>
          <a:p>
            <a:r>
              <a:rPr lang="en-US" dirty="0"/>
              <a:t>See full story here: </a:t>
            </a:r>
            <a:r>
              <a:rPr lang="en-US" dirty="0">
                <a:hlinkClick r:id="rId6"/>
              </a:rPr>
              <a:t>https://gdp.ucsd.edu/ldl/news-hurricane-isaias/</a:t>
            </a:r>
            <a:r>
              <a:rPr lang="en-US" dirty="0"/>
              <a:t>  </a:t>
            </a:r>
          </a:p>
        </p:txBody>
      </p:sp>
      <p:sp>
        <p:nvSpPr>
          <p:cNvPr id="13" name="TextBox 12">
            <a:extLst>
              <a:ext uri="{FF2B5EF4-FFF2-40B4-BE49-F238E27FC236}">
                <a16:creationId xmlns:a16="http://schemas.microsoft.com/office/drawing/2014/main" id="{D44BE0CB-9D1E-A648-A7FE-9EEEE6F5CA9F}"/>
              </a:ext>
            </a:extLst>
          </p:cNvPr>
          <p:cNvSpPr txBox="1"/>
          <p:nvPr/>
        </p:nvSpPr>
        <p:spPr>
          <a:xfrm>
            <a:off x="6210703" y="5340427"/>
            <a:ext cx="5884653" cy="1446550"/>
          </a:xfrm>
          <a:prstGeom prst="rect">
            <a:avLst/>
          </a:prstGeom>
          <a:gradFill flip="none" rotWithShape="1">
            <a:gsLst>
              <a:gs pos="0">
                <a:schemeClr val="accent3">
                  <a:lumMod val="40000"/>
                  <a:lumOff val="60000"/>
                </a:schemeClr>
              </a:gs>
              <a:gs pos="70000">
                <a:schemeClr val="accent3">
                  <a:lumMod val="95000"/>
                  <a:lumOff val="5000"/>
                </a:schemeClr>
              </a:gs>
              <a:gs pos="100000">
                <a:schemeClr val="accent3">
                  <a:lumMod val="60000"/>
                </a:schemeClr>
              </a:gs>
            </a:gsLst>
            <a:path path="circle">
              <a:fillToRect l="50000" t="130000" r="50000" b="-30000"/>
            </a:path>
            <a:tileRect/>
          </a:gradFill>
          <a:ln w="50800">
            <a:solidFill>
              <a:schemeClr val="tx1"/>
            </a:solidFill>
            <a:prstDash val="dash"/>
          </a:ln>
        </p:spPr>
        <p:txBody>
          <a:bodyPr wrap="square" rtlCol="0">
            <a:spAutoFit/>
          </a:bodyPr>
          <a:lstStyle/>
          <a:p>
            <a:r>
              <a:rPr lang="en-US" sz="2200" dirty="0"/>
              <a:t>Why is important to measure waves:</a:t>
            </a:r>
          </a:p>
          <a:p>
            <a:pPr marL="285750" indent="-285750">
              <a:buFont typeface="Arial" panose="020B0604020202020204" pitchFamily="34" charset="0"/>
              <a:buChar char="•"/>
            </a:pPr>
            <a:r>
              <a:rPr lang="en-US" sz="2200" dirty="0"/>
              <a:t>Drag Coefficient (ocean-atmosphere coupling)</a:t>
            </a:r>
          </a:p>
          <a:p>
            <a:pPr marL="285750" indent="-285750">
              <a:buFont typeface="Arial" panose="020B0604020202020204" pitchFamily="34" charset="0"/>
              <a:buChar char="•"/>
            </a:pPr>
            <a:r>
              <a:rPr lang="en-US" sz="2200" dirty="0"/>
              <a:t>Storm surges</a:t>
            </a:r>
          </a:p>
          <a:p>
            <a:pPr marL="285750" indent="-285750">
              <a:buFont typeface="Arial" panose="020B0604020202020204" pitchFamily="34" charset="0"/>
              <a:buChar char="•"/>
            </a:pPr>
            <a:r>
              <a:rPr lang="en-US" sz="2200" dirty="0"/>
              <a:t>Model assimilation, forecast validation</a:t>
            </a:r>
          </a:p>
        </p:txBody>
      </p:sp>
      <p:pic>
        <p:nvPicPr>
          <p:cNvPr id="15" name="Picture 14">
            <a:extLst>
              <a:ext uri="{FF2B5EF4-FFF2-40B4-BE49-F238E27FC236}">
                <a16:creationId xmlns:a16="http://schemas.microsoft.com/office/drawing/2014/main" id="{72EEE9BD-D8CD-8C46-B840-8051BFF75658}"/>
              </a:ext>
            </a:extLst>
          </p:cNvPr>
          <p:cNvPicPr>
            <a:picLocks noChangeAspect="1"/>
          </p:cNvPicPr>
          <p:nvPr/>
        </p:nvPicPr>
        <p:blipFill rotWithShape="1">
          <a:blip r:embed="rId7">
            <a:extLst>
              <a:ext uri="{28A0092B-C50C-407E-A947-70E740481C1C}">
                <a14:useLocalDpi xmlns:a14="http://schemas.microsoft.com/office/drawing/2010/main" val="0"/>
              </a:ext>
            </a:extLst>
          </a:blip>
          <a:srcRect t="64242"/>
          <a:stretch/>
        </p:blipFill>
        <p:spPr>
          <a:xfrm>
            <a:off x="7260382" y="1350311"/>
            <a:ext cx="4633784" cy="2452255"/>
          </a:xfrm>
          <a:prstGeom prst="rect">
            <a:avLst/>
          </a:prstGeom>
        </p:spPr>
      </p:pic>
      <p:sp>
        <p:nvSpPr>
          <p:cNvPr id="16" name="TextBox 15">
            <a:extLst>
              <a:ext uri="{FF2B5EF4-FFF2-40B4-BE49-F238E27FC236}">
                <a16:creationId xmlns:a16="http://schemas.microsoft.com/office/drawing/2014/main" id="{7163DF62-9DA4-7540-BB4A-47A03EF34D06}"/>
              </a:ext>
            </a:extLst>
          </p:cNvPr>
          <p:cNvSpPr txBox="1"/>
          <p:nvPr/>
        </p:nvSpPr>
        <p:spPr>
          <a:xfrm>
            <a:off x="8477654" y="868844"/>
            <a:ext cx="2542860" cy="461665"/>
          </a:xfrm>
          <a:prstGeom prst="rect">
            <a:avLst/>
          </a:prstGeom>
          <a:noFill/>
        </p:spPr>
        <p:txBody>
          <a:bodyPr wrap="square" rtlCol="0">
            <a:spAutoFit/>
          </a:bodyPr>
          <a:lstStyle/>
          <a:p>
            <a:r>
              <a:rPr lang="en-US" sz="2400" dirty="0"/>
              <a:t>Hurricane Teddy</a:t>
            </a:r>
          </a:p>
        </p:txBody>
      </p:sp>
      <p:sp>
        <p:nvSpPr>
          <p:cNvPr id="17" name="TextBox 16">
            <a:extLst>
              <a:ext uri="{FF2B5EF4-FFF2-40B4-BE49-F238E27FC236}">
                <a16:creationId xmlns:a16="http://schemas.microsoft.com/office/drawing/2014/main" id="{FED05B50-9036-D049-9CAA-26834A47EDC6}"/>
              </a:ext>
            </a:extLst>
          </p:cNvPr>
          <p:cNvSpPr txBox="1"/>
          <p:nvPr/>
        </p:nvSpPr>
        <p:spPr>
          <a:xfrm>
            <a:off x="7260382" y="3822368"/>
            <a:ext cx="4633784" cy="1323439"/>
          </a:xfrm>
          <a:prstGeom prst="rect">
            <a:avLst/>
          </a:prstGeom>
          <a:noFill/>
        </p:spPr>
        <p:txBody>
          <a:bodyPr wrap="square" rtlCol="0">
            <a:spAutoFit/>
          </a:bodyPr>
          <a:lstStyle/>
          <a:p>
            <a:pPr algn="just"/>
            <a:r>
              <a:rPr lang="en-US" sz="1600" dirty="0"/>
              <a:t>The significant wave height from the drifter shows the increase in swell from Hurricane Teddy and the mismatch with the </a:t>
            </a:r>
            <a:r>
              <a:rPr lang="en-US" sz="1600" dirty="0" err="1"/>
              <a:t>WaveWatch</a:t>
            </a:r>
            <a:r>
              <a:rPr lang="en-US" sz="1600" dirty="0"/>
              <a:t> III model prediction at the height of the storm passage. See full story at: </a:t>
            </a:r>
            <a:r>
              <a:rPr lang="en-US" sz="1600" dirty="0">
                <a:hlinkClick r:id="rId8"/>
              </a:rPr>
              <a:t>https://gdp.ucsd.edu/ldl/news-hurricane-teddy/</a:t>
            </a:r>
            <a:r>
              <a:rPr lang="en-US" sz="1600" dirty="0"/>
              <a:t> </a:t>
            </a:r>
          </a:p>
        </p:txBody>
      </p:sp>
      <p:pic>
        <p:nvPicPr>
          <p:cNvPr id="3" name="Audio Recording Jun 8, 2021 at 12:08:10 PM" descr="Audio Recording Jun 8, 2021 at 12:08:10 PM">
            <a:hlinkClick r:id="" action="ppaction://media"/>
            <a:extLst>
              <a:ext uri="{FF2B5EF4-FFF2-40B4-BE49-F238E27FC236}">
                <a16:creationId xmlns:a16="http://schemas.microsoft.com/office/drawing/2014/main" id="{E498A0CD-C71D-E44C-9D18-C8DD95B8033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62398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B679-6665-7C4F-99E1-2CDB93A5E112}"/>
              </a:ext>
            </a:extLst>
          </p:cNvPr>
          <p:cNvSpPr>
            <a:spLocks noGrp="1"/>
          </p:cNvSpPr>
          <p:nvPr>
            <p:ph type="title"/>
          </p:nvPr>
        </p:nvSpPr>
        <p:spPr>
          <a:xfrm>
            <a:off x="838200" y="18328"/>
            <a:ext cx="10752438" cy="1325563"/>
          </a:xfrm>
        </p:spPr>
        <p:txBody>
          <a:bodyPr>
            <a:normAutofit/>
          </a:bodyPr>
          <a:lstStyle/>
          <a:p>
            <a:r>
              <a:rPr lang="en-US" sz="4000" b="1" dirty="0"/>
              <a:t>Summary of </a:t>
            </a:r>
            <a:r>
              <a:rPr lang="en-US" sz="4000" b="1" dirty="0">
                <a:hlinkClick r:id="rId4"/>
              </a:rPr>
              <a:t>GDP’s</a:t>
            </a:r>
            <a:r>
              <a:rPr lang="en-US" sz="4000" b="1" dirty="0"/>
              <a:t> </a:t>
            </a:r>
            <a:r>
              <a:rPr lang="en-US" sz="4000" b="1" dirty="0">
                <a:hlinkClick r:id="rId5"/>
              </a:rPr>
              <a:t>DWS</a:t>
            </a:r>
            <a:r>
              <a:rPr lang="en-US" sz="4000" b="1" baseline="30000" dirty="0">
                <a:hlinkClick r:id="rId5"/>
              </a:rPr>
              <a:t>TM</a:t>
            </a:r>
            <a:r>
              <a:rPr lang="en-US" sz="4000" b="1" dirty="0"/>
              <a:t> and </a:t>
            </a:r>
            <a:r>
              <a:rPr lang="en-US" sz="4000" b="1" dirty="0">
                <a:hlinkClick r:id="rId6"/>
              </a:rPr>
              <a:t>DWSB</a:t>
            </a:r>
            <a:r>
              <a:rPr lang="en-US" sz="4000" b="1" baseline="30000" dirty="0">
                <a:hlinkClick r:id="rId6"/>
              </a:rPr>
              <a:t>TM</a:t>
            </a:r>
            <a:r>
              <a:rPr lang="en-US" sz="4000" b="1" dirty="0"/>
              <a:t> Capabilities</a:t>
            </a:r>
          </a:p>
        </p:txBody>
      </p:sp>
      <p:pic>
        <p:nvPicPr>
          <p:cNvPr id="7" name="Content Placeholder 6">
            <a:extLst>
              <a:ext uri="{FF2B5EF4-FFF2-40B4-BE49-F238E27FC236}">
                <a16:creationId xmlns:a16="http://schemas.microsoft.com/office/drawing/2014/main" id="{480D4336-291A-934F-8647-6E908F2B19EE}"/>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4728" t="23075" r="31573" b="34612"/>
          <a:stretch/>
        </p:blipFill>
        <p:spPr>
          <a:xfrm>
            <a:off x="9057503" y="1297855"/>
            <a:ext cx="2667000" cy="4464980"/>
          </a:xfrm>
        </p:spPr>
      </p:pic>
      <p:sp>
        <p:nvSpPr>
          <p:cNvPr id="8" name="Content Placeholder 2">
            <a:extLst>
              <a:ext uri="{FF2B5EF4-FFF2-40B4-BE49-F238E27FC236}">
                <a16:creationId xmlns:a16="http://schemas.microsoft.com/office/drawing/2014/main" id="{F6DF83F7-B97E-2A48-9AB4-320E6B9F5237}"/>
              </a:ext>
            </a:extLst>
          </p:cNvPr>
          <p:cNvSpPr txBox="1">
            <a:spLocks/>
          </p:cNvSpPr>
          <p:nvPr/>
        </p:nvSpPr>
        <p:spPr>
          <a:xfrm>
            <a:off x="120904" y="1343891"/>
            <a:ext cx="8664750" cy="5356962"/>
          </a:xfrm>
          <a:prstGeom prst="rect">
            <a:avLst/>
          </a:prstGeom>
          <a:solidFill>
            <a:schemeClr val="bg2">
              <a:lumMod val="90000"/>
            </a:schemeClr>
          </a:solidFill>
          <a:ln w="63500">
            <a:solidFill>
              <a:schemeClr val="tx1"/>
            </a:solidFill>
            <a:prstDash val="dash"/>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r>
              <a:rPr lang="en-US" dirty="0"/>
              <a:t>Publicly available data, FAIR/O standards, for international cooperation</a:t>
            </a:r>
          </a:p>
          <a:p>
            <a:pPr>
              <a:buFont typeface="Wingdings" pitchFamily="2" charset="2"/>
              <a:buChar char="Ø"/>
            </a:pPr>
            <a:r>
              <a:rPr lang="en-US" dirty="0"/>
              <a:t>Proven GPS technology based on GDP drifter design</a:t>
            </a:r>
          </a:p>
          <a:p>
            <a:pPr>
              <a:buFont typeface="Wingdings" pitchFamily="2" charset="2"/>
              <a:buChar char="Ø"/>
            </a:pPr>
            <a:r>
              <a:rPr lang="en-US" dirty="0"/>
              <a:t>Measures the directional wave spectra</a:t>
            </a:r>
          </a:p>
          <a:p>
            <a:pPr>
              <a:buFont typeface="Wingdings" pitchFamily="2" charset="2"/>
              <a:buChar char="Ø"/>
            </a:pPr>
            <a:r>
              <a:rPr lang="en-US" dirty="0"/>
              <a:t>Measures scientific grade sea surface temperature and atmospheric pressure</a:t>
            </a:r>
          </a:p>
          <a:p>
            <a:pPr>
              <a:buFont typeface="Wingdings" pitchFamily="2" charset="2"/>
              <a:buChar char="Ø"/>
            </a:pPr>
            <a:r>
              <a:rPr lang="en-US" dirty="0"/>
              <a:t>Suitable for global applications due to Iridium telemetry</a:t>
            </a:r>
          </a:p>
          <a:p>
            <a:pPr>
              <a:buFont typeface="Wingdings" pitchFamily="2" charset="2"/>
              <a:buChar char="Ø"/>
            </a:pPr>
            <a:r>
              <a:rPr lang="en-US" dirty="0"/>
              <a:t>One year endurance at 3 hours reporting</a:t>
            </a:r>
          </a:p>
          <a:p>
            <a:pPr>
              <a:buFont typeface="Wingdings" pitchFamily="2" charset="2"/>
              <a:buChar char="Ø"/>
            </a:pPr>
            <a:r>
              <a:rPr lang="en-US" dirty="0"/>
              <a:t>GTS enabled</a:t>
            </a:r>
          </a:p>
          <a:p>
            <a:pPr>
              <a:buFont typeface="Wingdings" pitchFamily="2" charset="2"/>
              <a:buChar char="Ø"/>
            </a:pPr>
            <a:r>
              <a:rPr lang="en-US" dirty="0"/>
              <a:t>Suitable for coastal applications when moored</a:t>
            </a:r>
          </a:p>
          <a:p>
            <a:pPr>
              <a:buFont typeface="Wingdings" pitchFamily="2" charset="2"/>
              <a:buChar char="Ø"/>
            </a:pPr>
            <a:r>
              <a:rPr lang="en-US" dirty="0"/>
              <a:t>Lantern for mooring applications</a:t>
            </a:r>
          </a:p>
        </p:txBody>
      </p:sp>
      <p:pic>
        <p:nvPicPr>
          <p:cNvPr id="9" name="Picture 8">
            <a:extLst>
              <a:ext uri="{FF2B5EF4-FFF2-40B4-BE49-F238E27FC236}">
                <a16:creationId xmlns:a16="http://schemas.microsoft.com/office/drawing/2014/main" id="{6DA619AF-20A5-1143-9EF9-3D9C2DFA69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6896" y="5975867"/>
            <a:ext cx="3124200" cy="698500"/>
          </a:xfrm>
          <a:prstGeom prst="rect">
            <a:avLst/>
          </a:prstGeom>
        </p:spPr>
      </p:pic>
      <p:pic>
        <p:nvPicPr>
          <p:cNvPr id="3" name="Audio Recording Jun 8, 2021 at 12:09:46 PM" descr="Audio Recording Jun 8, 2021 at 12:09:46 PM">
            <a:hlinkClick r:id="" action="ppaction://media"/>
            <a:extLst>
              <a:ext uri="{FF2B5EF4-FFF2-40B4-BE49-F238E27FC236}">
                <a16:creationId xmlns:a16="http://schemas.microsoft.com/office/drawing/2014/main" id="{EFE59B95-8547-E348-9A71-FF3846F647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4936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D5CC-6D65-914C-857F-1BEBCB21EB48}"/>
              </a:ext>
            </a:extLst>
          </p:cNvPr>
          <p:cNvSpPr>
            <a:spLocks noGrp="1"/>
          </p:cNvSpPr>
          <p:nvPr>
            <p:ph type="title"/>
          </p:nvPr>
        </p:nvSpPr>
        <p:spPr>
          <a:xfrm>
            <a:off x="218304" y="0"/>
            <a:ext cx="11973696" cy="1325563"/>
          </a:xfrm>
        </p:spPr>
        <p:txBody>
          <a:bodyPr/>
          <a:lstStyle/>
          <a:p>
            <a:pPr algn="ctr"/>
            <a:r>
              <a:rPr lang="en-US" b="1" dirty="0"/>
              <a:t>An Opportunity for the Pacific Island Community</a:t>
            </a:r>
            <a:br>
              <a:rPr lang="en-US" b="1" dirty="0"/>
            </a:br>
            <a:r>
              <a:rPr lang="en-US" b="1" dirty="0"/>
              <a:t> </a:t>
            </a:r>
            <a:r>
              <a:rPr lang="en-US" sz="2400" b="1" dirty="0"/>
              <a:t>”Call for Expression of Interest in Deployment of Wave Drifters” </a:t>
            </a:r>
            <a:endParaRPr lang="en-US" b="1" dirty="0"/>
          </a:p>
        </p:txBody>
      </p:sp>
      <p:sp>
        <p:nvSpPr>
          <p:cNvPr id="3" name="Content Placeholder 2">
            <a:extLst>
              <a:ext uri="{FF2B5EF4-FFF2-40B4-BE49-F238E27FC236}">
                <a16:creationId xmlns:a16="http://schemas.microsoft.com/office/drawing/2014/main" id="{74C97C7A-92C1-294B-BF4C-BFE6EDFF97EB}"/>
              </a:ext>
            </a:extLst>
          </p:cNvPr>
          <p:cNvSpPr>
            <a:spLocks noGrp="1"/>
          </p:cNvSpPr>
          <p:nvPr>
            <p:ph idx="1"/>
          </p:nvPr>
        </p:nvSpPr>
        <p:spPr>
          <a:xfrm>
            <a:off x="218304" y="1442565"/>
            <a:ext cx="11792464" cy="5267153"/>
          </a:xfrm>
        </p:spPr>
        <p:txBody>
          <a:bodyPr/>
          <a:lstStyle/>
          <a:p>
            <a:r>
              <a:rPr lang="en-US" dirty="0"/>
              <a:t>Supported by WMO and by the GDP</a:t>
            </a:r>
          </a:p>
          <a:p>
            <a:r>
              <a:rPr lang="en-US" dirty="0"/>
              <a:t>More details can be found at this </a:t>
            </a:r>
            <a:r>
              <a:rPr lang="en-US" dirty="0">
                <a:hlinkClick r:id="rId4"/>
              </a:rPr>
              <a:t>link</a:t>
            </a:r>
            <a:r>
              <a:rPr lang="en-US" dirty="0"/>
              <a:t>, or you can contact directly </a:t>
            </a:r>
            <a:r>
              <a:rPr lang="en-US" dirty="0">
                <a:hlinkClick r:id="rId5"/>
              </a:rPr>
              <a:t>lcenturioni@ucsd.edu</a:t>
            </a:r>
            <a:r>
              <a:rPr lang="en-US" dirty="0"/>
              <a:t> or </a:t>
            </a:r>
            <a:r>
              <a:rPr lang="en-US" dirty="0">
                <a:hlinkClick r:id="rId6"/>
              </a:rPr>
              <a:t>LJiang@wmo.int</a:t>
            </a:r>
            <a:r>
              <a:rPr lang="en-US" dirty="0"/>
              <a:t> </a:t>
            </a:r>
          </a:p>
          <a:p>
            <a:r>
              <a:rPr lang="en-US" dirty="0"/>
              <a:t>Successful candidates will receive a </a:t>
            </a:r>
            <a:r>
              <a:rPr lang="en-US" b="1" dirty="0">
                <a:hlinkClick r:id="rId7"/>
              </a:rPr>
              <a:t>DWSB</a:t>
            </a:r>
            <a:r>
              <a:rPr lang="en-US" b="1" baseline="30000" dirty="0">
                <a:hlinkClick r:id="rId7"/>
              </a:rPr>
              <a:t>TM</a:t>
            </a:r>
            <a:r>
              <a:rPr lang="en-US" dirty="0"/>
              <a:t>  drifter, with mooring line</a:t>
            </a:r>
          </a:p>
          <a:p>
            <a:r>
              <a:rPr lang="en-US" dirty="0"/>
              <a:t>The GDP will support the iridium transmission for the first year</a:t>
            </a:r>
          </a:p>
          <a:p>
            <a:r>
              <a:rPr lang="en-US" dirty="0"/>
              <a:t>The GDP will decode the data and will provide a web-based viewer as well as direct data transfer</a:t>
            </a:r>
          </a:p>
          <a:p>
            <a:r>
              <a:rPr lang="en-US" dirty="0"/>
              <a:t>The GDP will post the data to the GTS</a:t>
            </a:r>
          </a:p>
          <a:p>
            <a:r>
              <a:rPr lang="en-US" dirty="0"/>
              <a:t>The GDP/LDL personnel will travel to the site for the mooring installation</a:t>
            </a:r>
          </a:p>
          <a:p>
            <a:r>
              <a:rPr lang="en-US" dirty="0"/>
              <a:t>Dr. Centurioni, PI of the GDP, will provide training on the analysis and scientific interpretation of the wave data</a:t>
            </a:r>
          </a:p>
        </p:txBody>
      </p:sp>
      <p:pic>
        <p:nvPicPr>
          <p:cNvPr id="4" name="Audio Recording Jun 8, 2021 at 12:11:32 PM" descr="Audio Recording Jun 8, 2021 at 12:11:32 PM">
            <a:hlinkClick r:id="" action="ppaction://media"/>
            <a:extLst>
              <a:ext uri="{FF2B5EF4-FFF2-40B4-BE49-F238E27FC236}">
                <a16:creationId xmlns:a16="http://schemas.microsoft.com/office/drawing/2014/main" id="{CD964F1A-24C6-FA4D-A2A9-EE7D10E287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494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24875</TotalTime>
  <Words>1413</Words>
  <Application>Microsoft Macintosh PowerPoint</Application>
  <PresentationFormat>Widescreen</PresentationFormat>
  <Paragraphs>104</Paragraphs>
  <Slides>11</Slides>
  <Notes>2</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-webkit-standard</vt:lpstr>
      <vt:lpstr>Arial</vt:lpstr>
      <vt:lpstr>Calibri</vt:lpstr>
      <vt:lpstr>Calibri Light</vt:lpstr>
      <vt:lpstr>Helvetica</vt:lpstr>
      <vt:lpstr>inherit</vt:lpstr>
      <vt:lpstr>Times New Roman</vt:lpstr>
      <vt:lpstr>Wingdings</vt:lpstr>
      <vt:lpstr>Office Theme</vt:lpstr>
      <vt:lpstr>Global Observations of Open Ocean Waves with Drifters</vt:lpstr>
      <vt:lpstr>The Global Drifter Program in a Nutshell  The Only Global Scientific Project for In-Situ Ocean Observing at the Air-Sea Interface</vt:lpstr>
      <vt:lpstr>Motivations for in-situ  Open Ocean Wave Observations</vt:lpstr>
      <vt:lpstr>The Global Drifter Program Wave Component  “Innovating for Even Bigger Impacts: Directional Wave Observations”</vt:lpstr>
      <vt:lpstr>The Biodegradable Wave Drifter</vt:lpstr>
      <vt:lpstr>The GDP DWSDTM/DWSBDTM pilot array (241 wave riders deployed to date)</vt:lpstr>
      <vt:lpstr>Examples of 2020 DWSD Observations in Hurricanes</vt:lpstr>
      <vt:lpstr>Summary of GDP’s DWSTM and DWSBTM Capabilities</vt:lpstr>
      <vt:lpstr>An Opportunity for the Pacific Island Community  ”Call for Expression of Interest in Deployment of Wave Drifters” </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Drifter Program Directional Wave Spectra Drifter in the World’s Ocean. The Global Array and Regional Projects</dc:title>
  <dc:creator>Lance Braasch</dc:creator>
  <cp:lastModifiedBy>Luca Centurioni</cp:lastModifiedBy>
  <cp:revision>1128</cp:revision>
  <dcterms:created xsi:type="dcterms:W3CDTF">2019-02-15T22:53:25Z</dcterms:created>
  <dcterms:modified xsi:type="dcterms:W3CDTF">2021-06-08T10:24:44Z</dcterms:modified>
</cp:coreProperties>
</file>