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443" r:id="rId3"/>
    <p:sldId id="329" r:id="rId4"/>
    <p:sldId id="332" r:id="rId5"/>
    <p:sldId id="433" r:id="rId6"/>
    <p:sldId id="333" r:id="rId7"/>
    <p:sldId id="396" r:id="rId8"/>
    <p:sldId id="334" r:id="rId9"/>
    <p:sldId id="359" r:id="rId10"/>
    <p:sldId id="404" r:id="rId11"/>
    <p:sldId id="358" r:id="rId12"/>
    <p:sldId id="337" r:id="rId13"/>
    <p:sldId id="336" r:id="rId14"/>
    <p:sldId id="343" r:id="rId15"/>
    <p:sldId id="384" r:id="rId16"/>
    <p:sldId id="380" r:id="rId17"/>
    <p:sldId id="387" r:id="rId18"/>
    <p:sldId id="388" r:id="rId19"/>
    <p:sldId id="390" r:id="rId20"/>
    <p:sldId id="391" r:id="rId21"/>
    <p:sldId id="440" r:id="rId22"/>
    <p:sldId id="392" r:id="rId23"/>
    <p:sldId id="393" r:id="rId24"/>
    <p:sldId id="397" r:id="rId25"/>
    <p:sldId id="398" r:id="rId26"/>
    <p:sldId id="399" r:id="rId27"/>
    <p:sldId id="400" r:id="rId28"/>
    <p:sldId id="402" r:id="rId29"/>
    <p:sldId id="406" r:id="rId30"/>
    <p:sldId id="327" r:id="rId3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11" autoAdjust="0"/>
  </p:normalViewPr>
  <p:slideViewPr>
    <p:cSldViewPr>
      <p:cViewPr>
        <p:scale>
          <a:sx n="100" d="100"/>
          <a:sy n="100" d="100"/>
        </p:scale>
        <p:origin x="4027" y="39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7D57E-7190-4ACE-8B35-D26076A799BE}" type="datetimeFigureOut">
              <a:rPr lang="zh-CN" altLang="en-US" smtClean="0"/>
              <a:t>2021/6/5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E4773-83E7-4AF4-A2B9-54E13FBFE842}" type="slidenum">
              <a:rPr lang="zh-CN" altLang="en-US" smtClean="0"/>
              <a:t>‹#›</a:t>
            </a:fld>
            <a:endParaRPr lang="zh-CN" altLang="en-US"/>
          </a:p>
        </p:txBody>
      </p:sp>
    </p:spTree>
    <p:extLst>
      <p:ext uri="{BB962C8B-B14F-4D97-AF65-F5344CB8AC3E}">
        <p14:creationId xmlns:p14="http://schemas.microsoft.com/office/powerpoint/2010/main" val="71854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4E4773-83E7-4AF4-A2B9-54E13FBFE842}" type="slidenum">
              <a:rPr lang="zh-CN" altLang="en-US" smtClean="0"/>
              <a:t>2</a:t>
            </a:fld>
            <a:endParaRPr lang="zh-CN" altLang="en-US"/>
          </a:p>
        </p:txBody>
      </p:sp>
    </p:spTree>
    <p:extLst>
      <p:ext uri="{BB962C8B-B14F-4D97-AF65-F5344CB8AC3E}">
        <p14:creationId xmlns:p14="http://schemas.microsoft.com/office/powerpoint/2010/main" val="136607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308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36062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5589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71989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215822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532553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4234411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49061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469693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221670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03689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29457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2383295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1040284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4216868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184092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158009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179090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101883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84727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095609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63395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55630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79987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p:sp>
      <p:sp>
        <p:nvSpPr>
          <p:cNvPr id="21506" name="文本占位符 2"/>
          <p:cNvSpPr>
            <a:spLocks noGrp="1"/>
          </p:cNvSpPr>
          <p:nvPr>
            <p:ph type="body"/>
          </p:nvPr>
        </p:nvSpPr>
        <p:spPr/>
        <p:txBody>
          <a:bodyPr lIns="91440" tIns="45720" rIns="91440" bIns="45720" anchor="t"/>
          <a:lstStyle/>
          <a:p>
            <a:pPr lvl="0"/>
            <a:endParaRPr lang="en-US" altLang="zh-CN" dirty="0"/>
          </a:p>
          <a:p>
            <a:pPr lvl="0"/>
            <a:endParaRPr lang="zh-CN" altLang="en-US" dirty="0"/>
          </a:p>
        </p:txBody>
      </p:sp>
    </p:spTree>
    <p:extLst>
      <p:ext uri="{BB962C8B-B14F-4D97-AF65-F5344CB8AC3E}">
        <p14:creationId xmlns:p14="http://schemas.microsoft.com/office/powerpoint/2010/main" val="311436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35DB-395C-4BC6-80BA-DE7CFDA84ED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32164E0-8BA1-4A38-82E6-DA7A753609A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DE9571-8ED7-45D7-A0FA-D0B2485DE6FE}"/>
              </a:ext>
            </a:extLst>
          </p:cNvPr>
          <p:cNvSpPr>
            <a:spLocks noGrp="1"/>
          </p:cNvSpPr>
          <p:nvPr>
            <p:ph type="dt" sz="half" idx="10"/>
          </p:nvPr>
        </p:nvSpPr>
        <p:spPr/>
        <p:txBody>
          <a:bodyPr/>
          <a:lstStyle/>
          <a:p>
            <a:fld id="{BB7D1BFF-FA0F-4845-9CC6-18ACD9F25796}"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97BDC51-6B16-4B28-B878-F87BD012C61D}"/>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037D096-848A-4937-990D-84FF2F339145}"/>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634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42FF-D384-41E2-8BDE-020455B80C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56F38F-90A4-49D9-AE7A-85FFB45B38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F1981E-100D-46D4-A881-542983AEE10C}"/>
              </a:ext>
            </a:extLst>
          </p:cNvPr>
          <p:cNvSpPr>
            <a:spLocks noGrp="1"/>
          </p:cNvSpPr>
          <p:nvPr>
            <p:ph type="dt" sz="half" idx="10"/>
          </p:nvPr>
        </p:nvSpPr>
        <p:spPr/>
        <p:txBody>
          <a:bodyPr/>
          <a:lstStyle/>
          <a:p>
            <a:fld id="{645C2688-531E-43C8-AAAA-37E1F733BA82}"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BEF8FF8-EE97-48C6-AA1B-5C65EFD2978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5AF4BA4-DD61-476B-909F-2EF58BFBBB08}"/>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2998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065D-AC7C-49CB-BF71-3FDFAFDF17D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7EF51D-9E4F-40D6-957B-A5BBBCA577E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74407B-4D09-41FE-8734-AC480B53446E}"/>
              </a:ext>
            </a:extLst>
          </p:cNvPr>
          <p:cNvSpPr>
            <a:spLocks noGrp="1"/>
          </p:cNvSpPr>
          <p:nvPr>
            <p:ph type="dt" sz="half" idx="10"/>
          </p:nvPr>
        </p:nvSpPr>
        <p:spPr/>
        <p:txBody>
          <a:bodyPr/>
          <a:lstStyle/>
          <a:p>
            <a:fld id="{34140B79-9EDE-4974-87D2-AF152439B2E6}"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F2C0A2D-3CE9-4259-9C9B-5E5B1496C3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1B193607-128B-4E36-96BB-AC45359DC0FC}"/>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70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CE3B-C83B-4C96-95F7-4739C798B1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3523C9-D420-4375-A02A-B458C17DFB8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F341D8-FC24-4521-8153-00874C3E18E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193DAA-DB91-4E82-A05C-C16CFBCEEBCC}"/>
              </a:ext>
            </a:extLst>
          </p:cNvPr>
          <p:cNvSpPr>
            <a:spLocks noGrp="1"/>
          </p:cNvSpPr>
          <p:nvPr>
            <p:ph type="dt" sz="half" idx="10"/>
          </p:nvPr>
        </p:nvSpPr>
        <p:spPr/>
        <p:txBody>
          <a:bodyPr/>
          <a:lstStyle/>
          <a:p>
            <a:fld id="{6EB18FE5-3566-4673-A016-C47537EACA90}" type="datetime1">
              <a:rPr lang="en-GB" smtClean="0">
                <a:solidFill>
                  <a:prstClr val="black">
                    <a:tint val="75000"/>
                  </a:prstClr>
                </a:solidFill>
              </a:rPr>
              <a:pPr/>
              <a:t>05/06/2021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119A5039-9633-4B52-BC18-EA720E90695D}"/>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67E8EADD-CF98-4FF0-BA51-8484B368ACA5}"/>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6160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FA4A-AFF9-42DB-B574-83EDD4536F43}"/>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599E94-B56B-4DD2-B441-AA7037ECE93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9E8E2-6A96-444F-A00B-1293277B061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F429FD-08F7-4904-AA00-DBB1089231A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50310-940F-43EA-88D1-72437217CD5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1BD1F2-1DE3-410D-98ED-8EFFB90919F4}"/>
              </a:ext>
            </a:extLst>
          </p:cNvPr>
          <p:cNvSpPr>
            <a:spLocks noGrp="1"/>
          </p:cNvSpPr>
          <p:nvPr>
            <p:ph type="dt" sz="half" idx="10"/>
          </p:nvPr>
        </p:nvSpPr>
        <p:spPr/>
        <p:txBody>
          <a:bodyPr/>
          <a:lstStyle/>
          <a:p>
            <a:fld id="{BAFE9EF7-CA7E-4A40-8FF2-36A7F1327E9C}" type="datetime1">
              <a:rPr lang="en-GB" smtClean="0">
                <a:solidFill>
                  <a:prstClr val="black">
                    <a:tint val="75000"/>
                  </a:prstClr>
                </a:solidFill>
              </a:rPr>
              <a:pPr/>
              <a:t>05/06/2021</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391AB069-70BD-4858-8A83-3F5455B302EF}"/>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61CD3B0C-F7FC-4925-80A4-9B59A2E22FE6}"/>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5966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B4A0-671D-45AC-B3DD-17756119DC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CF66E5-BCFA-468A-B354-31976A05732C}"/>
              </a:ext>
            </a:extLst>
          </p:cNvPr>
          <p:cNvSpPr>
            <a:spLocks noGrp="1"/>
          </p:cNvSpPr>
          <p:nvPr>
            <p:ph type="dt" sz="half" idx="10"/>
          </p:nvPr>
        </p:nvSpPr>
        <p:spPr/>
        <p:txBody>
          <a:bodyPr/>
          <a:lstStyle/>
          <a:p>
            <a:fld id="{4D74E55F-5DD7-47DA-870A-B305805680FD}" type="datetime1">
              <a:rPr lang="en-GB" smtClean="0">
                <a:solidFill>
                  <a:prstClr val="black">
                    <a:tint val="75000"/>
                  </a:prstClr>
                </a:solidFill>
              </a:rPr>
              <a:pPr/>
              <a:t>05/06/2021</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873C644C-FF5E-4FC6-A549-80115E2B3BA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622447C1-3E0A-4343-BE36-CD72BEB1E70E}"/>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799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9ECA3-33E8-4D83-8A6E-9A209045A887}"/>
              </a:ext>
            </a:extLst>
          </p:cNvPr>
          <p:cNvSpPr>
            <a:spLocks noGrp="1"/>
          </p:cNvSpPr>
          <p:nvPr>
            <p:ph type="dt" sz="half" idx="10"/>
          </p:nvPr>
        </p:nvSpPr>
        <p:spPr/>
        <p:txBody>
          <a:bodyPr/>
          <a:lstStyle/>
          <a:p>
            <a:fld id="{B4AAD597-DE60-47AB-B927-1B935B6D77F2}" type="datetime1">
              <a:rPr lang="en-GB" smtClean="0">
                <a:solidFill>
                  <a:prstClr val="black">
                    <a:tint val="75000"/>
                  </a:prstClr>
                </a:solidFill>
              </a:rPr>
              <a:pPr/>
              <a:t>05/06/2021</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997335A7-A6AE-4E5F-A140-6A8A1B719328}"/>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5E52B1FD-1268-4A18-A231-96272C85BD80}"/>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969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8E14A-3A71-473F-BDBC-939096D8D9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0D3925-36B0-448A-A3DC-5B68242D304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CFDC46-7DB6-406F-A7BA-479F189A86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24A32C-9160-4BCF-9E73-B623C91C7C59}"/>
              </a:ext>
            </a:extLst>
          </p:cNvPr>
          <p:cNvSpPr>
            <a:spLocks noGrp="1"/>
          </p:cNvSpPr>
          <p:nvPr>
            <p:ph type="dt" sz="half" idx="10"/>
          </p:nvPr>
        </p:nvSpPr>
        <p:spPr/>
        <p:txBody>
          <a:bodyPr/>
          <a:lstStyle/>
          <a:p>
            <a:fld id="{6875A95D-7F03-4BD2-AAFA-46B038EBE642}" type="datetime1">
              <a:rPr lang="en-GB" smtClean="0">
                <a:solidFill>
                  <a:prstClr val="black">
                    <a:tint val="75000"/>
                  </a:prstClr>
                </a:solidFill>
              </a:rPr>
              <a:pPr/>
              <a:t>05/06/2021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9A6C1A8B-F162-48C6-B703-1A2578CE81E0}"/>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F27276D3-45FF-460C-B748-82667A97A522}"/>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094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6128-DA06-4BB2-A401-61C3F359A79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72708A-6160-43D4-9F15-21B66312E36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4391751-455B-4F22-9DEF-3E6AE4DC8E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3441A0-9DBD-4EED-9E67-CD57D0A28F45}"/>
              </a:ext>
            </a:extLst>
          </p:cNvPr>
          <p:cNvSpPr>
            <a:spLocks noGrp="1"/>
          </p:cNvSpPr>
          <p:nvPr>
            <p:ph type="dt" sz="half" idx="10"/>
          </p:nvPr>
        </p:nvSpPr>
        <p:spPr/>
        <p:txBody>
          <a:bodyPr/>
          <a:lstStyle/>
          <a:p>
            <a:fld id="{EE1A7AD2-FD49-4AF8-A338-AEC2DF0649DF}" type="datetime1">
              <a:rPr lang="en-GB" smtClean="0">
                <a:solidFill>
                  <a:prstClr val="black">
                    <a:tint val="75000"/>
                  </a:prstClr>
                </a:solidFill>
              </a:rPr>
              <a:pPr/>
              <a:t>05/06/2021</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1D00B06-ED78-4024-898A-0D174578995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469C5FA3-DEAF-4076-886C-B12D689F95CD}"/>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2663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3AC5-FE6D-475F-8720-FB6BDA6F7D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B4C09C-CDB8-4347-8AEF-A8E23B676E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736CF-9F5E-41D6-B9EA-50FD6FB53A02}"/>
              </a:ext>
            </a:extLst>
          </p:cNvPr>
          <p:cNvSpPr>
            <a:spLocks noGrp="1"/>
          </p:cNvSpPr>
          <p:nvPr>
            <p:ph type="dt" sz="half" idx="10"/>
          </p:nvPr>
        </p:nvSpPr>
        <p:spPr/>
        <p:txBody>
          <a:bodyPr/>
          <a:lstStyle/>
          <a:p>
            <a:fld id="{20DB17BA-ED7F-4BC5-97F4-233CCEDAFEF7}"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6BB2526-FC64-493C-A2DF-D3E24903BD3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9880E15-6470-433F-A4D9-357988FC9870}"/>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456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A0FB0-3233-4537-A13C-6EB529A3DFA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9EB42B-A16B-4F26-BE11-D597FC9471E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9C90A2-405D-431D-8A34-4947BE67F580}"/>
              </a:ext>
            </a:extLst>
          </p:cNvPr>
          <p:cNvSpPr>
            <a:spLocks noGrp="1"/>
          </p:cNvSpPr>
          <p:nvPr>
            <p:ph type="dt" sz="half" idx="10"/>
          </p:nvPr>
        </p:nvSpPr>
        <p:spPr/>
        <p:txBody>
          <a:bodyPr/>
          <a:lstStyle/>
          <a:p>
            <a:fld id="{C4077E99-0645-413F-8514-2EAB2E74861A}"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1BF3975-F22A-4336-A56B-349DF722E82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54E00F8-9CE3-4973-AA72-572A01BFE89C}"/>
              </a:ext>
            </a:extLst>
          </p:cNvPr>
          <p:cNvSpPr>
            <a:spLocks noGrp="1"/>
          </p:cNvSpPr>
          <p:nvPr>
            <p:ph type="sldNum" sz="quarter" idx="12"/>
          </p:nvPr>
        </p:nvSpPr>
        <p:spPr/>
        <p:txBody>
          <a:body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682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14A8DB5-1345-426C-AA7E-CD1CDF570586}" type="datetimeFigureOut">
              <a:rPr lang="zh-CN" altLang="en-US" smtClean="0"/>
              <a:t>2021/6/5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8715BE-5C3A-45ED-83A2-F67523F3B1B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A8DB5-1345-426C-AA7E-CD1CDF570586}" type="datetimeFigureOut">
              <a:rPr lang="zh-CN" altLang="en-US" smtClean="0"/>
              <a:t>2021/6/5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715BE-5C3A-45ED-83A2-F67523F3B1B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19E25-86CB-4DE2-8D82-74D7F6A8922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FD790-7A28-4B8E-A71B-AFF4616950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A2585A-B7EB-4D63-AB33-222F91A362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627ADA-799E-4BF9-8E85-8372363E981E}" type="datetime1">
              <a:rPr lang="en-GB" smtClean="0">
                <a:solidFill>
                  <a:prstClr val="black">
                    <a:tint val="75000"/>
                  </a:prstClr>
                </a:solidFill>
              </a:rPr>
              <a:pPr/>
              <a:t>05/06/2021</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2F92D82-B2CA-42A7-AE6F-8A098A9942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19E45C8-AF6F-4CC0-8DC8-E0B64E99D14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69D2F6-784A-4635-AE5C-E31508AFB66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4914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3.xml"/><Relationship Id="rId7" Type="http://schemas.openxmlformats.org/officeDocument/2006/relationships/image" Target="../media/image9.jpeg"/><Relationship Id="rId12" Type="http://schemas.openxmlformats.org/officeDocument/2006/relationships/image" Target="../media/image64.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5.xml"/><Relationship Id="rId11" Type="http://schemas.openxmlformats.org/officeDocument/2006/relationships/image" Target="../media/image63.emf"/><Relationship Id="rId5" Type="http://schemas.openxmlformats.org/officeDocument/2006/relationships/slideLayout" Target="../slideLayouts/slideLayout1.xml"/><Relationship Id="rId10" Type="http://schemas.openxmlformats.org/officeDocument/2006/relationships/image" Target="../media/image62.emf"/><Relationship Id="rId4" Type="http://schemas.openxmlformats.org/officeDocument/2006/relationships/tags" Target="../tags/tag4.xml"/><Relationship Id="rId9" Type="http://schemas.openxmlformats.org/officeDocument/2006/relationships/image" Target="../media/image61.emf"/></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jpe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4.emf"/><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emf"/></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jpeg"/><Relationship Id="rId7"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9.jpe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jpe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41C1AF7-F60B-4744-ACA8-50079790D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3480" y="5253958"/>
            <a:ext cx="1539552" cy="625847"/>
          </a:xfrm>
          <a:prstGeom prst="rect">
            <a:avLst/>
          </a:prstGeom>
        </p:spPr>
      </p:pic>
      <p:pic>
        <p:nvPicPr>
          <p:cNvPr id="7" name="Picture 6" descr="Logo, company name&#10;&#10;Description automatically generated">
            <a:extLst>
              <a:ext uri="{FF2B5EF4-FFF2-40B4-BE49-F238E27FC236}">
                <a16:creationId xmlns:a16="http://schemas.microsoft.com/office/drawing/2014/main" id="{E1029CFC-154C-46D0-8BDF-63410217B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768" y="5321439"/>
            <a:ext cx="1672513" cy="527887"/>
          </a:xfrm>
          <a:prstGeom prst="rect">
            <a:avLst/>
          </a:prstGeom>
        </p:spPr>
      </p:pic>
      <p:pic>
        <p:nvPicPr>
          <p:cNvPr id="9" name="Picture 8" descr="Logo, company name&#10;&#10;Description automatically generated">
            <a:extLst>
              <a:ext uri="{FF2B5EF4-FFF2-40B4-BE49-F238E27FC236}">
                <a16:creationId xmlns:a16="http://schemas.microsoft.com/office/drawing/2014/main" id="{06ACF4F5-4E86-4D58-8C53-F7DAD81DC4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53" b="11079"/>
          <a:stretch/>
        </p:blipFill>
        <p:spPr>
          <a:xfrm>
            <a:off x="1" y="5215594"/>
            <a:ext cx="1980422" cy="815637"/>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AA8F96F-F479-4764-A294-61E95E265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976" y="5297459"/>
            <a:ext cx="1140668" cy="538844"/>
          </a:xfrm>
          <a:prstGeom prst="rect">
            <a:avLst/>
          </a:prstGeom>
        </p:spPr>
      </p:pic>
      <p:pic>
        <p:nvPicPr>
          <p:cNvPr id="15" name="Picture 14" descr="Logo&#10;&#10;Description automatically generated">
            <a:extLst>
              <a:ext uri="{FF2B5EF4-FFF2-40B4-BE49-F238E27FC236}">
                <a16:creationId xmlns:a16="http://schemas.microsoft.com/office/drawing/2014/main" id="{B6D6F028-BEC0-4F93-8CAD-EA01F4D63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301" y="764704"/>
            <a:ext cx="992579" cy="992579"/>
          </a:xfrm>
          <a:prstGeom prst="rect">
            <a:avLst/>
          </a:prstGeom>
        </p:spPr>
      </p:pic>
      <p:sp>
        <p:nvSpPr>
          <p:cNvPr id="17" name="TextBox 16">
            <a:extLst>
              <a:ext uri="{FF2B5EF4-FFF2-40B4-BE49-F238E27FC236}">
                <a16:creationId xmlns:a16="http://schemas.microsoft.com/office/drawing/2014/main" id="{DF0402FE-2892-46E0-A1B2-EA676F11AABA}"/>
              </a:ext>
            </a:extLst>
          </p:cNvPr>
          <p:cNvSpPr txBox="1"/>
          <p:nvPr/>
        </p:nvSpPr>
        <p:spPr>
          <a:xfrm>
            <a:off x="2504080" y="861013"/>
            <a:ext cx="5223620" cy="1269578"/>
          </a:xfrm>
          <a:prstGeom prst="rect">
            <a:avLst/>
          </a:prstGeom>
          <a:noFill/>
        </p:spPr>
        <p:txBody>
          <a:bodyPr wrap="square">
            <a:spAutoFit/>
          </a:bodyPr>
          <a:lstStyle/>
          <a:p>
            <a:pPr algn="ctr"/>
            <a:r>
              <a:rPr lang="en-GB" sz="2100" b="1" i="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Fifth </a:t>
            </a:r>
            <a:r>
              <a:rPr lang="en-US" sz="2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Pacific Islands Training Workshop on </a:t>
            </a:r>
            <a:endParaRPr lang="en-GB" sz="2100" dirty="0">
              <a:solidFill>
                <a:prstClr val="black"/>
              </a:solidFill>
              <a:ea typeface="SimSun" panose="02010600030101010101" pitchFamily="2" charset="-122"/>
              <a:cs typeface="Times New Roman" panose="02020603050405020304" pitchFamily="18" charset="0"/>
            </a:endParaRPr>
          </a:p>
          <a:p>
            <a:pPr algn="ctr"/>
            <a:r>
              <a:rPr lang="en-US" sz="2100" b="1" i="1" dirty="0">
                <a:solidFill>
                  <a:srgbClr val="000000"/>
                </a:solidFill>
                <a:latin typeface="Times New Roman" panose="02020603050405020304" pitchFamily="18" charset="0"/>
                <a:ea typeface="Times New Roman" panose="02020603050405020304" pitchFamily="18" charset="0"/>
              </a:rPr>
              <a:t>Ocean Observations and Data Applications (PI-</a:t>
            </a:r>
            <a:r>
              <a:rPr lang="en-US" sz="2100" b="1" i="1" dirty="0">
                <a:solidFill>
                  <a:srgbClr val="000000"/>
                </a:solidFill>
                <a:latin typeface="Times New Roman" panose="02020603050405020304" pitchFamily="18" charset="0"/>
                <a:ea typeface="SimSun" panose="02010600030101010101" pitchFamily="2" charset="-122"/>
              </a:rPr>
              <a:t>5</a:t>
            </a:r>
            <a:r>
              <a:rPr lang="en-US" sz="2100" b="1" i="1" dirty="0">
                <a:solidFill>
                  <a:srgbClr val="000000"/>
                </a:solidFill>
                <a:latin typeface="Times New Roman" panose="02020603050405020304" pitchFamily="18" charset="0"/>
                <a:ea typeface="Times New Roman" panose="02020603050405020304" pitchFamily="18" charset="0"/>
              </a:rPr>
              <a:t>)</a:t>
            </a:r>
          </a:p>
          <a:p>
            <a:pPr algn="ctr"/>
            <a:r>
              <a:rPr lang="en-US" sz="135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27-28 May and 10-11 June 2021 (Fiji Time, UTC+12)</a:t>
            </a:r>
            <a:r>
              <a:rPr lang="en-US" sz="1350" b="1" i="1" dirty="0">
                <a:solidFill>
                  <a:srgbClr val="000000"/>
                </a:solidFill>
                <a:latin typeface="Times New Roman" panose="02020603050405020304" pitchFamily="18" charset="0"/>
                <a:ea typeface="Times New Roman" panose="02020603050405020304" pitchFamily="18" charset="0"/>
              </a:rPr>
              <a:t> </a:t>
            </a:r>
            <a:endParaRPr lang="en-GB" sz="1350" dirty="0">
              <a:solidFill>
                <a:prstClr val="black"/>
              </a:solidFill>
            </a:endParaRPr>
          </a:p>
        </p:txBody>
      </p:sp>
      <p:sp>
        <p:nvSpPr>
          <p:cNvPr id="18" name="TextBox 17">
            <a:extLst>
              <a:ext uri="{FF2B5EF4-FFF2-40B4-BE49-F238E27FC236}">
                <a16:creationId xmlns:a16="http://schemas.microsoft.com/office/drawing/2014/main" id="{D7036445-1AB9-4417-ABE2-A3DD0D1E25DE}"/>
              </a:ext>
            </a:extLst>
          </p:cNvPr>
          <p:cNvSpPr txBox="1"/>
          <p:nvPr/>
        </p:nvSpPr>
        <p:spPr>
          <a:xfrm>
            <a:off x="683568" y="2619896"/>
            <a:ext cx="8136904" cy="2000548"/>
          </a:xfrm>
          <a:prstGeom prst="rect">
            <a:avLst/>
          </a:prstGeom>
          <a:noFill/>
        </p:spPr>
        <p:txBody>
          <a:bodyPr wrap="square" rtlCol="0">
            <a:spAutoFit/>
          </a:bodyPr>
          <a:lstStyle/>
          <a:p>
            <a:r>
              <a:rPr lang="en-US" altLang="zh-CN" sz="3200" b="1" dirty="0">
                <a:solidFill>
                  <a:prstClr val="black"/>
                </a:solidFill>
                <a:latin typeface="Times New Roman" panose="02020603050405020304" pitchFamily="18" charset="0"/>
                <a:cs typeface="Times New Roman" panose="02020603050405020304" pitchFamily="18" charset="0"/>
              </a:rPr>
              <a:t>Technology and application of petrel gliders</a:t>
            </a:r>
          </a:p>
          <a:p>
            <a:endParaRPr lang="en-US" altLang="zh-CN" sz="3200" b="1" dirty="0">
              <a:solidFill>
                <a:prstClr val="black"/>
              </a:solidFill>
              <a:latin typeface="Times New Roman" panose="02020603050405020304" pitchFamily="18" charset="0"/>
              <a:cs typeface="Times New Roman" panose="02020603050405020304" pitchFamily="18" charset="0"/>
            </a:endParaRPr>
          </a:p>
          <a:p>
            <a:r>
              <a:rPr lang="en-AU" altLang="zh-CN" sz="2000" i="1" dirty="0">
                <a:solidFill>
                  <a:prstClr val="black"/>
                </a:solidFill>
                <a:latin typeface="Times New Roman" panose="02020603050405020304" pitchFamily="18" charset="0"/>
                <a:cs typeface="Times New Roman" panose="02020603050405020304" pitchFamily="18" charset="0"/>
              </a:rPr>
              <a:t>Presented by: </a:t>
            </a:r>
            <a:r>
              <a:rPr lang="en-AU" altLang="zh-CN" sz="2000" dirty="0">
                <a:solidFill>
                  <a:prstClr val="black"/>
                </a:solidFill>
                <a:latin typeface="Times New Roman" panose="02020603050405020304" pitchFamily="18" charset="0"/>
                <a:cs typeface="Times New Roman" panose="02020603050405020304" pitchFamily="18" charset="0"/>
              </a:rPr>
              <a:t>Liu Ma </a:t>
            </a:r>
            <a:r>
              <a:rPr lang="en-US" altLang="zh-CN" sz="2000" dirty="0">
                <a:solidFill>
                  <a:prstClr val="black"/>
                </a:solidFill>
                <a:latin typeface="Times New Roman" panose="02020603050405020304" pitchFamily="18" charset="0"/>
                <a:cs typeface="Times New Roman" panose="02020603050405020304" pitchFamily="18" charset="0"/>
              </a:rPr>
              <a:t>(Tianjin University, China)</a:t>
            </a:r>
          </a:p>
          <a:p>
            <a:endParaRPr lang="en-AU" altLang="zh-CN" sz="2000" dirty="0">
              <a:solidFill>
                <a:prstClr val="black"/>
              </a:solidFill>
              <a:latin typeface="Times New Roman" panose="02020603050405020304" pitchFamily="18" charset="0"/>
              <a:cs typeface="Times New Roman" panose="02020603050405020304" pitchFamily="18" charset="0"/>
            </a:endParaRPr>
          </a:p>
          <a:p>
            <a:r>
              <a:rPr lang="en-AU" altLang="zh-CN" sz="2000" i="1" dirty="0">
                <a:solidFill>
                  <a:prstClr val="black"/>
                </a:solidFill>
                <a:latin typeface="Times New Roman" panose="02020603050405020304" pitchFamily="18" charset="0"/>
                <a:cs typeface="Times New Roman" panose="02020603050405020304" pitchFamily="18" charset="0"/>
              </a:rPr>
              <a:t>Email: wei.ma@tju.edu.cn</a:t>
            </a:r>
            <a:endParaRPr lang="en-GB" altLang="zh-CN" sz="2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00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5936587" y="198869"/>
            <a:ext cx="2232842" cy="584775"/>
          </a:xfrm>
          <a:prstGeom prst="rect">
            <a:avLst/>
          </a:prstGeom>
        </p:spPr>
        <p:txBody>
          <a:bodyPr wrap="square">
            <a:spAutoFit/>
          </a:bodyPr>
          <a:lstStyle/>
          <a:p>
            <a:pPr algn="ctr"/>
            <a:r>
              <a:rPr lang="en-US" altLang="zh-CN" sz="1600" b="1" dirty="0">
                <a:solidFill>
                  <a:srgbClr val="024B86"/>
                </a:solidFill>
                <a:latin typeface="微软雅黑" panose="020B0503020204020204" charset="-122"/>
                <a:ea typeface="微软雅黑" panose="020B0503020204020204" charset="-122"/>
              </a:rPr>
              <a:t>The largest </a:t>
            </a:r>
          </a:p>
          <a:p>
            <a:pPr algn="ctr"/>
            <a:r>
              <a:rPr lang="en-US" altLang="zh-CN" sz="1600" b="1" dirty="0">
                <a:solidFill>
                  <a:srgbClr val="024B86"/>
                </a:solidFill>
                <a:latin typeface="微软雅黑" panose="020B0503020204020204" charset="-122"/>
                <a:ea typeface="微软雅黑" panose="020B0503020204020204" charset="-122"/>
              </a:rPr>
              <a:t>network in China</a:t>
            </a:r>
          </a:p>
        </p:txBody>
      </p:sp>
      <p:sp>
        <p:nvSpPr>
          <p:cNvPr id="13" name="矩形 12"/>
          <p:cNvSpPr/>
          <p:nvPr/>
        </p:nvSpPr>
        <p:spPr>
          <a:xfrm>
            <a:off x="3347864" y="969345"/>
            <a:ext cx="5796136" cy="584775"/>
          </a:xfrm>
          <a:prstGeom prst="rect">
            <a:avLst/>
          </a:prstGeom>
        </p:spPr>
        <p:txBody>
          <a:bodyPr wrap="squar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 national observation network with unmanned systems.</a:t>
            </a:r>
          </a:p>
        </p:txBody>
      </p:sp>
      <p:sp>
        <p:nvSpPr>
          <p:cNvPr id="14" name="矩形 13"/>
          <p:cNvSpPr/>
          <p:nvPr/>
        </p:nvSpPr>
        <p:spPr>
          <a:xfrm>
            <a:off x="142710" y="1628800"/>
            <a:ext cx="4071655" cy="5073402"/>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4307378" y="1554120"/>
            <a:ext cx="4793836" cy="5187248"/>
            <a:chOff x="281453" y="2731802"/>
            <a:chExt cx="11633400" cy="3939717"/>
          </a:xfrm>
        </p:grpSpPr>
        <p:sp>
          <p:nvSpPr>
            <p:cNvPr id="17" name="矩形 16"/>
            <p:cNvSpPr/>
            <p:nvPr/>
          </p:nvSpPr>
          <p:spPr>
            <a:xfrm>
              <a:off x="309246" y="2762960"/>
              <a:ext cx="11556365" cy="3870251"/>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93"/>
            <p:cNvSpPr/>
            <p:nvPr/>
          </p:nvSpPr>
          <p:spPr>
            <a:xfrm>
              <a:off x="281453" y="27318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0" name="文本框 19"/>
          <p:cNvSpPr txBox="1"/>
          <p:nvPr/>
        </p:nvSpPr>
        <p:spPr>
          <a:xfrm>
            <a:off x="138034" y="1536354"/>
            <a:ext cx="4070149" cy="3754874"/>
          </a:xfrm>
          <a:prstGeom prst="rect">
            <a:avLst/>
          </a:prstGeom>
          <a:noFill/>
          <a:ln w="12700">
            <a:noFill/>
          </a:ln>
        </p:spPr>
        <p:txBody>
          <a:bodyPr wrap="square" rtlCol="0">
            <a:spAutoFit/>
          </a:bodyPr>
          <a:lstStyle/>
          <a:p>
            <a:pPr marL="342900" indent="-342900" algn="just">
              <a:lnSpc>
                <a:spcPct val="170000"/>
              </a:lnSpc>
              <a:buFont typeface="Wingdings" panose="05000000000000000000" pitchFamily="2" charset="2"/>
              <a:buChar char="Ø"/>
            </a:pPr>
            <a:r>
              <a:rPr lang="en-US" altLang="zh-CN" sz="1400" b="1" dirty="0">
                <a:solidFill>
                  <a:srgbClr val="C00000"/>
                </a:solidFill>
                <a:latin typeface="微软雅黑" panose="020B0503020204020204" pitchFamily="34" charset="-122"/>
                <a:ea typeface="微软雅黑" panose="020B0503020204020204" pitchFamily="34" charset="-122"/>
              </a:rPr>
              <a:t>89</a:t>
            </a:r>
            <a:r>
              <a:rPr lang="en-US" altLang="zh-CN" sz="1400" b="1" dirty="0">
                <a:solidFill>
                  <a:srgbClr val="1F497D"/>
                </a:solidFill>
                <a:latin typeface="微软雅黑" panose="020B0503020204020204" pitchFamily="34" charset="-122"/>
                <a:ea typeface="微软雅黑" panose="020B0503020204020204" pitchFamily="34" charset="-122"/>
              </a:rPr>
              <a:t> vehicle participation times</a:t>
            </a:r>
            <a:r>
              <a:rPr lang="zh-CN" altLang="en-US" sz="1400" b="1" dirty="0">
                <a:solidFill>
                  <a:srgbClr val="1F497D"/>
                </a:solidFill>
                <a:latin typeface="微软雅黑" panose="020B0503020204020204" pitchFamily="34" charset="-122"/>
                <a:ea typeface="微软雅黑" panose="020B0503020204020204" pitchFamily="34" charset="-122"/>
              </a:rPr>
              <a:t> </a:t>
            </a:r>
            <a:r>
              <a:rPr lang="en-US" altLang="zh-CN" sz="1400" b="1" dirty="0">
                <a:solidFill>
                  <a:srgbClr val="1F497D"/>
                </a:solidFill>
                <a:latin typeface="微软雅黑" panose="020B0503020204020204" pitchFamily="34" charset="-122"/>
                <a:ea typeface="微软雅黑" panose="020B0503020204020204" pitchFamily="34" charset="-122"/>
              </a:rPr>
              <a:t>(74</a:t>
            </a:r>
            <a:r>
              <a:rPr lang="zh-CN" altLang="en-US" sz="1400" b="1" dirty="0">
                <a:solidFill>
                  <a:srgbClr val="1F497D"/>
                </a:solidFill>
                <a:latin typeface="微软雅黑" panose="020B0503020204020204" pitchFamily="34" charset="-122"/>
                <a:ea typeface="微软雅黑" panose="020B0503020204020204" pitchFamily="34" charset="-122"/>
              </a:rPr>
              <a:t> </a:t>
            </a:r>
            <a:r>
              <a:rPr lang="en-US" altLang="zh-CN" sz="1400" b="1" dirty="0">
                <a:solidFill>
                  <a:srgbClr val="1F497D"/>
                </a:solidFill>
                <a:latin typeface="微软雅黑" panose="020B0503020204020204" pitchFamily="34" charset="-122"/>
                <a:ea typeface="微软雅黑" panose="020B0503020204020204" pitchFamily="34" charset="-122"/>
              </a:rPr>
              <a:t>vehicles)</a:t>
            </a:r>
          </a:p>
          <a:p>
            <a:pPr marL="342900" indent="-342900" algn="just">
              <a:lnSpc>
                <a:spcPct val="170000"/>
              </a:lnSpc>
              <a:buFont typeface="Wingdings" panose="05000000000000000000" pitchFamily="2" charset="2"/>
              <a:buChar char="Ø"/>
            </a:pPr>
            <a:r>
              <a:rPr lang="en-US" altLang="zh-CN" sz="1400" b="1" dirty="0">
                <a:solidFill>
                  <a:srgbClr val="1F497D"/>
                </a:solidFill>
                <a:latin typeface="微软雅黑" panose="020B0503020204020204" pitchFamily="34" charset="-122"/>
                <a:ea typeface="微软雅黑" panose="020B0503020204020204" pitchFamily="34" charset="-122"/>
              </a:rPr>
              <a:t>The maximum number of vehicles in the same network is </a:t>
            </a:r>
            <a:r>
              <a:rPr lang="en-US" altLang="zh-CN" sz="1400" b="1" dirty="0">
                <a:solidFill>
                  <a:srgbClr val="C00000"/>
                </a:solidFill>
                <a:latin typeface="微软雅黑" panose="020B0503020204020204" pitchFamily="34" charset="-122"/>
                <a:ea typeface="微软雅黑" panose="020B0503020204020204" pitchFamily="34" charset="-122"/>
              </a:rPr>
              <a:t>45</a:t>
            </a:r>
            <a:r>
              <a:rPr lang="en-US" altLang="zh-CN" sz="1400" b="1" dirty="0">
                <a:solidFill>
                  <a:srgbClr val="FF0000"/>
                </a:solidFill>
                <a:latin typeface="微软雅黑" panose="020B0503020204020204" pitchFamily="34" charset="-122"/>
                <a:ea typeface="微软雅黑" panose="020B0503020204020204" pitchFamily="34" charset="-122"/>
              </a:rPr>
              <a:t>.</a:t>
            </a:r>
            <a:endParaRPr lang="en-US" altLang="zh-CN" sz="1400" b="1" dirty="0">
              <a:solidFill>
                <a:srgbClr val="1F497D"/>
              </a:solidFill>
              <a:latin typeface="微软雅黑" panose="020B0503020204020204" pitchFamily="34" charset="-122"/>
              <a:ea typeface="微软雅黑" panose="020B0503020204020204" pitchFamily="34" charset="-122"/>
            </a:endParaRPr>
          </a:p>
          <a:p>
            <a:pPr marL="342900" indent="-342900" algn="just">
              <a:lnSpc>
                <a:spcPct val="170000"/>
              </a:lnSpc>
              <a:buFont typeface="Wingdings" panose="05000000000000000000" pitchFamily="2" charset="2"/>
              <a:buChar char="Ø"/>
            </a:pPr>
            <a:r>
              <a:rPr lang="en-US" altLang="zh-CN" sz="1400" b="1" dirty="0">
                <a:solidFill>
                  <a:srgbClr val="1F497D"/>
                </a:solidFill>
                <a:latin typeface="微软雅黑" panose="020B0503020204020204" pitchFamily="34" charset="-122"/>
                <a:ea typeface="微软雅黑" panose="020B0503020204020204" pitchFamily="34" charset="-122"/>
              </a:rPr>
              <a:t>Operating for </a:t>
            </a:r>
            <a:r>
              <a:rPr lang="en-US" altLang="zh-CN" sz="1400" b="1" dirty="0">
                <a:solidFill>
                  <a:srgbClr val="C00000"/>
                </a:solidFill>
                <a:latin typeface="微软雅黑" panose="020B0503020204020204" pitchFamily="34" charset="-122"/>
                <a:ea typeface="微软雅黑" panose="020B0503020204020204" pitchFamily="34" charset="-122"/>
              </a:rPr>
              <a:t>379 </a:t>
            </a:r>
            <a:r>
              <a:rPr lang="en-US" altLang="zh-CN" sz="1400" b="1" dirty="0">
                <a:solidFill>
                  <a:srgbClr val="1F497D"/>
                </a:solidFill>
                <a:latin typeface="微软雅黑" panose="020B0503020204020204" pitchFamily="34" charset="-122"/>
                <a:ea typeface="微软雅黑" panose="020B0503020204020204" pitchFamily="34" charset="-122"/>
              </a:rPr>
              <a:t>days </a:t>
            </a: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rPr>
              <a:t>(till 2020. 05.22)</a:t>
            </a:r>
          </a:p>
          <a:p>
            <a:pPr marL="342900" indent="-342900" algn="just">
              <a:lnSpc>
                <a:spcPct val="170000"/>
              </a:lnSpc>
              <a:buFont typeface="Wingdings" panose="05000000000000000000" pitchFamily="2" charset="2"/>
              <a:buChar char="Ø"/>
            </a:pPr>
            <a:r>
              <a:rPr lang="en-US" altLang="zh-CN" sz="1400" b="1" dirty="0">
                <a:solidFill>
                  <a:srgbClr val="1F497D"/>
                </a:solidFill>
                <a:latin typeface="微软雅黑" panose="020B0503020204020204" pitchFamily="34" charset="-122"/>
                <a:ea typeface="微软雅黑" panose="020B0503020204020204" pitchFamily="34" charset="-122"/>
              </a:rPr>
              <a:t>More than </a:t>
            </a:r>
            <a:r>
              <a:rPr lang="en-US" altLang="zh-CN" sz="1400" b="1" dirty="0">
                <a:solidFill>
                  <a:srgbClr val="C00000"/>
                </a:solidFill>
                <a:latin typeface="微软雅黑" panose="020B0503020204020204" pitchFamily="34" charset="-122"/>
                <a:ea typeface="微软雅黑" panose="020B0503020204020204" pitchFamily="34" charset="-122"/>
              </a:rPr>
              <a:t>24,000 </a:t>
            </a:r>
            <a:r>
              <a:rPr lang="en-US" altLang="zh-CN" sz="1400" b="1" dirty="0">
                <a:solidFill>
                  <a:srgbClr val="1F497D"/>
                </a:solidFill>
                <a:latin typeface="微软雅黑" panose="020B0503020204020204" pitchFamily="34" charset="-122"/>
                <a:ea typeface="微软雅黑" panose="020B0503020204020204" pitchFamily="34" charset="-122"/>
              </a:rPr>
              <a:t>profiles in total</a:t>
            </a:r>
          </a:p>
          <a:p>
            <a:pPr marL="342900" indent="-342900" algn="just">
              <a:lnSpc>
                <a:spcPct val="170000"/>
              </a:lnSpc>
              <a:buFont typeface="Wingdings" panose="05000000000000000000" pitchFamily="2" charset="2"/>
              <a:buChar char="Ø"/>
            </a:pPr>
            <a:r>
              <a:rPr lang="en-US" altLang="zh-CN" sz="1400" b="1" dirty="0">
                <a:solidFill>
                  <a:srgbClr val="1F497D"/>
                </a:solidFill>
                <a:latin typeface="微软雅黑" panose="020B0503020204020204" pitchFamily="34" charset="-122"/>
                <a:ea typeface="微软雅黑" panose="020B0503020204020204" pitchFamily="34" charset="-122"/>
              </a:rPr>
              <a:t>Total distance of </a:t>
            </a:r>
            <a:r>
              <a:rPr lang="en-US" altLang="zh-CN" sz="1400" b="1" dirty="0">
                <a:solidFill>
                  <a:srgbClr val="C00000"/>
                </a:solidFill>
                <a:latin typeface="微软雅黑" panose="020B0503020204020204" pitchFamily="34" charset="-122"/>
                <a:ea typeface="微软雅黑" panose="020B0503020204020204" pitchFamily="34" charset="-122"/>
              </a:rPr>
              <a:t>125,000 km </a:t>
            </a:r>
            <a:r>
              <a:rPr lang="en-US" altLang="zh-CN" sz="1400" b="1" dirty="0">
                <a:solidFill>
                  <a:srgbClr val="1F497D"/>
                </a:solidFill>
                <a:latin typeface="微软雅黑" panose="020B0503020204020204" pitchFamily="34" charset="-122"/>
                <a:ea typeface="微软雅黑" panose="020B0503020204020204" pitchFamily="34" charset="-122"/>
              </a:rPr>
              <a:t>travelled by the mobile platform </a:t>
            </a:r>
          </a:p>
          <a:p>
            <a:pPr marL="342900" indent="-342900" algn="just">
              <a:lnSpc>
                <a:spcPct val="170000"/>
              </a:lnSpc>
              <a:buFont typeface="Wingdings" panose="05000000000000000000" pitchFamily="2" charset="2"/>
              <a:buChar char="Ø"/>
            </a:pPr>
            <a:r>
              <a:rPr lang="en-US" altLang="zh-CN" sz="1400" b="1" dirty="0">
                <a:solidFill>
                  <a:srgbClr val="1F497D"/>
                </a:solidFill>
                <a:latin typeface="微软雅黑" panose="020B0503020204020204" pitchFamily="34" charset="-122"/>
                <a:ea typeface="微软雅黑" panose="020B0503020204020204" pitchFamily="34" charset="-122"/>
              </a:rPr>
              <a:t>Covering more than </a:t>
            </a:r>
            <a:r>
              <a:rPr lang="en-US" altLang="zh-CN" sz="1400" b="1" dirty="0">
                <a:solidFill>
                  <a:srgbClr val="C00000"/>
                </a:solidFill>
                <a:latin typeface="微软雅黑" panose="020B0503020204020204" pitchFamily="34" charset="-122"/>
                <a:ea typeface="微软雅黑" panose="020B0503020204020204" pitchFamily="34" charset="-122"/>
              </a:rPr>
              <a:t>1050,000 square kilometers</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51520" y="5161800"/>
            <a:ext cx="2208928" cy="1200329"/>
          </a:xfrm>
          <a:prstGeom prst="rect">
            <a:avLst/>
          </a:prstGeom>
          <a:noFill/>
          <a:ln w="12700">
            <a:noFill/>
          </a:ln>
        </p:spPr>
        <p:txBody>
          <a:bodyPr wrap="square" rtlCol="0">
            <a:spAutoFit/>
          </a:bodyPr>
          <a:lstStyle/>
          <a:p>
            <a:pPr marL="342900" indent="-342900" algn="just">
              <a:lnSpc>
                <a:spcPct val="150000"/>
              </a:lnSpc>
              <a:buFont typeface="Wingdings" panose="05000000000000000000" pitchFamily="2" charset="2"/>
              <a:buChar char="p"/>
            </a:pPr>
            <a:r>
              <a:rPr lang="en-US" altLang="zh-CN" sz="1600" dirty="0">
                <a:solidFill>
                  <a:srgbClr val="1F497D"/>
                </a:solidFill>
                <a:latin typeface="微软雅黑" panose="020B0503020204020204" pitchFamily="34" charset="-122"/>
                <a:ea typeface="微软雅黑" panose="020B0503020204020204" pitchFamily="34" charset="-122"/>
              </a:rPr>
              <a:t>Northern SCS</a:t>
            </a:r>
          </a:p>
          <a:p>
            <a:pPr marL="342900" indent="-342900" algn="just">
              <a:lnSpc>
                <a:spcPct val="150000"/>
              </a:lnSpc>
              <a:buFont typeface="Wingdings" panose="05000000000000000000" pitchFamily="2" charset="2"/>
              <a:buChar char="p"/>
            </a:pPr>
            <a:r>
              <a:rPr lang="en-US" altLang="zh-CN" sz="1600" dirty="0">
                <a:solidFill>
                  <a:srgbClr val="1F497D"/>
                </a:solidFill>
                <a:latin typeface="微软雅黑" panose="020B0503020204020204" pitchFamily="34" charset="-122"/>
                <a:ea typeface="微软雅黑" panose="020B0503020204020204" pitchFamily="34" charset="-122"/>
              </a:rPr>
              <a:t>Luzon Strait</a:t>
            </a:r>
          </a:p>
          <a:p>
            <a:pPr marL="342900" indent="-342900" algn="just">
              <a:lnSpc>
                <a:spcPct val="150000"/>
              </a:lnSpc>
              <a:buFont typeface="Wingdings" panose="05000000000000000000" pitchFamily="2" charset="2"/>
              <a:buChar char="p"/>
            </a:pPr>
            <a:r>
              <a:rPr lang="en-US" altLang="zh-CN" sz="1600" dirty="0">
                <a:solidFill>
                  <a:srgbClr val="1F497D"/>
                </a:solidFill>
                <a:latin typeface="微软雅黑" panose="020B0503020204020204" pitchFamily="34" charset="-122"/>
                <a:ea typeface="微软雅黑" panose="020B0503020204020204" pitchFamily="34" charset="-122"/>
              </a:rPr>
              <a:t>Bering Sea</a:t>
            </a:r>
            <a:endParaRPr lang="zh-CN" altLang="en-US" sz="1600" dirty="0">
              <a:solidFill>
                <a:srgbClr val="1F497D"/>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129442" y="5176197"/>
            <a:ext cx="2122068" cy="1200329"/>
          </a:xfrm>
          <a:prstGeom prst="rect">
            <a:avLst/>
          </a:prstGeom>
          <a:noFill/>
          <a:ln w="12700">
            <a:noFill/>
          </a:ln>
        </p:spPr>
        <p:txBody>
          <a:bodyPr wrap="square" rtlCol="0">
            <a:spAutoFit/>
          </a:bodyPr>
          <a:lstStyle/>
          <a:p>
            <a:pPr marL="342900" indent="-342900" algn="just">
              <a:lnSpc>
                <a:spcPct val="150000"/>
              </a:lnSpc>
              <a:buFont typeface="Wingdings" panose="05000000000000000000" pitchFamily="2" charset="2"/>
              <a:buChar char="p"/>
            </a:pPr>
            <a:r>
              <a:rPr lang="en-US" altLang="zh-CN" sz="1600" dirty="0">
                <a:solidFill>
                  <a:srgbClr val="1F497D"/>
                </a:solidFill>
                <a:latin typeface="微软雅黑" panose="020B0503020204020204" pitchFamily="34" charset="-122"/>
                <a:ea typeface="微软雅黑" panose="020B0503020204020204" pitchFamily="34" charset="-122"/>
              </a:rPr>
              <a:t>Middle SCS</a:t>
            </a:r>
          </a:p>
          <a:p>
            <a:pPr marL="342900" indent="-342900" algn="just">
              <a:lnSpc>
                <a:spcPct val="150000"/>
              </a:lnSpc>
              <a:buFont typeface="Wingdings" panose="05000000000000000000" pitchFamily="2" charset="2"/>
              <a:buChar char="p"/>
            </a:pPr>
            <a:r>
              <a:rPr lang="en-US" altLang="zh-CN" sz="1600" dirty="0" err="1">
                <a:solidFill>
                  <a:srgbClr val="1F497D"/>
                </a:solidFill>
                <a:latin typeface="微软雅黑" panose="020B0503020204020204" pitchFamily="34" charset="-122"/>
                <a:ea typeface="微软雅黑" panose="020B0503020204020204" pitchFamily="34" charset="-122"/>
              </a:rPr>
              <a:t>Kuroshio</a:t>
            </a:r>
            <a:r>
              <a:rPr lang="en-US" altLang="zh-CN" sz="1600" dirty="0">
                <a:solidFill>
                  <a:srgbClr val="1F497D"/>
                </a:solidFill>
                <a:latin typeface="微软雅黑" panose="020B0503020204020204" pitchFamily="34" charset="-122"/>
                <a:ea typeface="微软雅黑" panose="020B0503020204020204" pitchFamily="34" charset="-122"/>
              </a:rPr>
              <a:t> Extension</a:t>
            </a:r>
          </a:p>
        </p:txBody>
      </p:sp>
      <p:pic>
        <p:nvPicPr>
          <p:cNvPr id="23" name="图片 22"/>
          <p:cNvPicPr>
            <a:picLocks noChangeAspect="1"/>
          </p:cNvPicPr>
          <p:nvPr/>
        </p:nvPicPr>
        <p:blipFill rotWithShape="1">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l="3728" t="4389"/>
          <a:stretch>
            <a:fillRect/>
          </a:stretch>
        </p:blipFill>
        <p:spPr>
          <a:xfrm>
            <a:off x="4355976" y="2292173"/>
            <a:ext cx="4689030" cy="4293096"/>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20206" t="2314" r="20204" b="4625"/>
          <a:stretch>
            <a:fillRect/>
          </a:stretch>
        </p:blipFill>
        <p:spPr>
          <a:xfrm>
            <a:off x="6084826" y="2037836"/>
            <a:ext cx="984933" cy="1120356"/>
          </a:xfrm>
          <a:prstGeom prst="rect">
            <a:avLst/>
          </a:prstGeom>
        </p:spPr>
      </p:pic>
      <p:sp>
        <p:nvSpPr>
          <p:cNvPr id="25" name="文本框 24"/>
          <p:cNvSpPr txBox="1"/>
          <p:nvPr/>
        </p:nvSpPr>
        <p:spPr>
          <a:xfrm>
            <a:off x="6223508" y="2685625"/>
            <a:ext cx="841575" cy="461665"/>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Bering Sea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rotWithShape="1">
          <a:blip r:embed="rId6">
            <a:extLst>
              <a:ext uri="{28A0092B-C50C-407E-A947-70E740481C1C}">
                <a14:useLocalDpi xmlns:a14="http://schemas.microsoft.com/office/drawing/2010/main" val="0"/>
              </a:ext>
            </a:extLst>
          </a:blip>
          <a:srcRect t="6420" b="6627"/>
          <a:stretch>
            <a:fillRect/>
          </a:stretch>
        </p:blipFill>
        <p:spPr>
          <a:xfrm>
            <a:off x="4517221" y="2028538"/>
            <a:ext cx="1374745" cy="1146248"/>
          </a:xfrm>
          <a:prstGeom prst="rect">
            <a:avLst/>
          </a:prstGeom>
        </p:spPr>
      </p:pic>
      <p:sp>
        <p:nvSpPr>
          <p:cNvPr id="27" name="文本框 26"/>
          <p:cNvSpPr txBox="1"/>
          <p:nvPr/>
        </p:nvSpPr>
        <p:spPr>
          <a:xfrm>
            <a:off x="4653520" y="2616244"/>
            <a:ext cx="1257509" cy="461665"/>
          </a:xfrm>
          <a:prstGeom prst="rect">
            <a:avLst/>
          </a:prstGeom>
          <a:noFill/>
        </p:spPr>
        <p:txBody>
          <a:bodyPr wrap="square" rtlCol="0">
            <a:spAutoFit/>
          </a:bodyPr>
          <a:lstStyle/>
          <a:p>
            <a:pPr algn="ctr"/>
            <a:r>
              <a:rPr lang="en-US" altLang="zh-CN" sz="1200" b="1" dirty="0" err="1">
                <a:solidFill>
                  <a:schemeClr val="bg1"/>
                </a:solidFill>
                <a:latin typeface="微软雅黑" panose="020B0503020204020204" pitchFamily="34" charset="-122"/>
                <a:ea typeface="微软雅黑" panose="020B0503020204020204" pitchFamily="34" charset="-122"/>
              </a:rPr>
              <a:t>Kuroshio</a:t>
            </a:r>
            <a:r>
              <a:rPr lang="en-US" altLang="zh-CN" sz="1200" b="1" dirty="0">
                <a:solidFill>
                  <a:schemeClr val="bg1"/>
                </a:solidFill>
                <a:latin typeface="微软雅黑" panose="020B0503020204020204" pitchFamily="34" charset="-122"/>
                <a:ea typeface="微软雅黑" panose="020B0503020204020204" pitchFamily="34" charset="-122"/>
              </a:rPr>
              <a:t> Extension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226746" y="1562600"/>
            <a:ext cx="3918149" cy="415498"/>
          </a:xfrm>
          <a:prstGeom prst="rect">
            <a:avLst/>
          </a:prstGeom>
          <a:noFill/>
          <a:ln w="12700">
            <a:noFill/>
          </a:ln>
        </p:spPr>
        <p:txBody>
          <a:bodyPr wrap="square" rtlCol="0">
            <a:spAutoFit/>
          </a:bodyPr>
          <a:lstStyle/>
          <a:p>
            <a:pPr algn="ctr">
              <a:lnSpc>
                <a:spcPct val="150000"/>
              </a:lnSpc>
            </a:pPr>
            <a:r>
              <a:rPr lang="en-US" altLang="zh-CN" sz="1400" b="1" dirty="0">
                <a:solidFill>
                  <a:srgbClr val="1F497D"/>
                </a:solidFill>
                <a:latin typeface="微软雅黑" panose="020B0503020204020204" pitchFamily="34" charset="-122"/>
                <a:ea typeface="微软雅黑" panose="020B0503020204020204" pitchFamily="34" charset="-122"/>
              </a:rPr>
              <a:t>Trajectories of the participating vehicles</a:t>
            </a:r>
            <a:endParaRPr lang="zh-CN" altLang="en-US" sz="1400" b="1" dirty="0">
              <a:solidFill>
                <a:srgbClr val="1F497D"/>
              </a:solidFill>
              <a:latin typeface="微软雅黑" panose="020B0503020204020204" pitchFamily="34" charset="-122"/>
              <a:ea typeface="微软雅黑" panose="020B0503020204020204" pitchFamily="34" charset="-122"/>
            </a:endParaRPr>
          </a:p>
        </p:txBody>
      </p:sp>
      <p:sp>
        <p:nvSpPr>
          <p:cNvPr id="29" name="副标题 3074">
            <a:extLst>
              <a:ext uri="{FF2B5EF4-FFF2-40B4-BE49-F238E27FC236}">
                <a16:creationId xmlns:a16="http://schemas.microsoft.com/office/drawing/2014/main" id="{5B612F39-5424-455B-983F-0A4F505BF483}"/>
              </a:ext>
            </a:extLst>
          </p:cNvPr>
          <p:cNvSpPr>
            <a:spLocks noGrp="1"/>
          </p:cNvSpPr>
          <p:nvPr>
            <p:ph type="subTitle" idx="1"/>
          </p:nvPr>
        </p:nvSpPr>
        <p:spPr>
          <a:xfrm>
            <a:off x="837416" y="293181"/>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31" name="椭圆 30">
            <a:extLst>
              <a:ext uri="{FF2B5EF4-FFF2-40B4-BE49-F238E27FC236}">
                <a16:creationId xmlns:a16="http://schemas.microsoft.com/office/drawing/2014/main" id="{D0099709-5BE7-499C-A411-BAC82C6E566F}"/>
              </a:ext>
            </a:extLst>
          </p:cNvPr>
          <p:cNvSpPr/>
          <p:nvPr/>
        </p:nvSpPr>
        <p:spPr>
          <a:xfrm>
            <a:off x="179512" y="317111"/>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Tree>
    <p:extLst>
      <p:ext uri="{BB962C8B-B14F-4D97-AF65-F5344CB8AC3E}">
        <p14:creationId xmlns:p14="http://schemas.microsoft.com/office/powerpoint/2010/main" val="1056261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6369040" y="419576"/>
            <a:ext cx="1925527" cy="369332"/>
          </a:xfrm>
          <a:prstGeom prst="rect">
            <a:avLst/>
          </a:prstGeom>
        </p:spPr>
        <p:txBody>
          <a:bodyPr wrap="none">
            <a:spAutoFit/>
          </a:bodyPr>
          <a:lstStyle/>
          <a:p>
            <a:r>
              <a:rPr lang="en-US" altLang="zh-CN" b="1" dirty="0">
                <a:solidFill>
                  <a:srgbClr val="024B86"/>
                </a:solidFill>
                <a:latin typeface="微软雅黑" panose="020B0503020204020204" charset="-122"/>
                <a:ea typeface="微软雅黑" panose="020B0503020204020204" charset="-122"/>
              </a:rPr>
              <a:t>Statistical Data</a:t>
            </a:r>
          </a:p>
        </p:txBody>
      </p:sp>
      <p:sp>
        <p:nvSpPr>
          <p:cNvPr id="13" name="矩形 12"/>
          <p:cNvSpPr/>
          <p:nvPr/>
        </p:nvSpPr>
        <p:spPr>
          <a:xfrm>
            <a:off x="237764" y="1124744"/>
            <a:ext cx="8056803" cy="400110"/>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spcBef>
                <a:spcPct val="50000"/>
              </a:spcBef>
              <a:buFont typeface="Wingdings" pitchFamily="2" charset="2"/>
              <a:buChar char="Ø"/>
            </a:pPr>
            <a:r>
              <a:rPr lang="en-US" altLang="zh-CN" sz="2000" b="1" dirty="0">
                <a:solidFill>
                  <a:schemeClr val="accent6">
                    <a:lumMod val="50000"/>
                  </a:schemeClr>
                </a:solidFill>
                <a:latin typeface="微软雅黑" panose="020B0503020204020204" pitchFamily="34" charset="-122"/>
                <a:ea typeface="微软雅黑" panose="020B0503020204020204" pitchFamily="34" charset="-122"/>
              </a:rPr>
              <a:t>Application data of Petrel underwater glider pedigree</a:t>
            </a:r>
            <a:endParaRPr lang="zh-CN" altLang="en-US" sz="2000" b="1" dirty="0">
              <a:solidFill>
                <a:schemeClr val="accent6">
                  <a:lumMod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41550" y="1830452"/>
            <a:ext cx="9000933" cy="4966378"/>
            <a:chOff x="679450" y="1690337"/>
            <a:chExt cx="10790271" cy="4996619"/>
          </a:xfrm>
        </p:grpSpPr>
        <p:sp>
          <p:nvSpPr>
            <p:cNvPr id="15" name="矩形 14"/>
            <p:cNvSpPr/>
            <p:nvPr/>
          </p:nvSpPr>
          <p:spPr>
            <a:xfrm>
              <a:off x="990558" y="5401559"/>
              <a:ext cx="735078" cy="430948"/>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16" name="矩形 15"/>
            <p:cNvSpPr/>
            <p:nvPr/>
          </p:nvSpPr>
          <p:spPr>
            <a:xfrm>
              <a:off x="8580335" y="6329890"/>
              <a:ext cx="2839439" cy="278686"/>
            </a:xfrm>
            <a:prstGeom prst="rect">
              <a:avLst/>
            </a:prstGeom>
          </p:spPr>
          <p:txBody>
            <a:bodyPr wrap="square">
              <a:spAutoFit/>
            </a:bodyPr>
            <a:lstStyle/>
            <a:p>
              <a:pPr>
                <a:defRPr/>
              </a:pPr>
              <a:r>
                <a:rPr lang="en-US" altLang="zh-CN" sz="1200" b="1" kern="0" dirty="0">
                  <a:solidFill>
                    <a:srgbClr val="FF0000"/>
                  </a:solidFill>
                  <a:latin typeface="微软雅黑" panose="020B0503020204020204" pitchFamily="34" charset="-122"/>
                </a:rPr>
                <a:t>Dada updated by April 2021</a:t>
              </a:r>
              <a:endParaRPr lang="zh-CN" altLang="en-US" sz="1600" kern="0" dirty="0">
                <a:solidFill>
                  <a:srgbClr val="FF0000"/>
                </a:solidFill>
                <a:latin typeface="Times New Roman" panose="02020603050405020304" pitchFamily="18" charset="0"/>
                <a:ea typeface="宋体" panose="02010600030101010101" pitchFamily="2" charset="-122"/>
              </a:endParaRPr>
            </a:p>
          </p:txBody>
        </p:sp>
        <p:sp>
          <p:nvSpPr>
            <p:cNvPr id="17" name="矩形 16"/>
            <p:cNvSpPr/>
            <p:nvPr/>
          </p:nvSpPr>
          <p:spPr>
            <a:xfrm>
              <a:off x="9743675" y="5841469"/>
              <a:ext cx="1726046" cy="278686"/>
            </a:xfrm>
            <a:prstGeom prst="rect">
              <a:avLst/>
            </a:prstGeom>
          </p:spPr>
          <p:txBody>
            <a:bodyPr wrap="none">
              <a:spAutoFit/>
            </a:bodyPr>
            <a:lstStyle/>
            <a:p>
              <a:pPr>
                <a:defRPr/>
              </a:pPr>
              <a:r>
                <a:rPr lang="en-US" altLang="zh-CN" sz="1200" b="1" kern="0" dirty="0">
                  <a:solidFill>
                    <a:prstClr val="black"/>
                  </a:solidFill>
                  <a:latin typeface="微软雅黑" panose="020B0503020204020204" pitchFamily="34" charset="-122"/>
                </a:rPr>
                <a:t>Total endurance</a:t>
              </a:r>
              <a:endParaRPr lang="zh-CN" altLang="en-US" sz="1200" b="1" kern="0" dirty="0">
                <a:solidFill>
                  <a:prstClr val="black"/>
                </a:solidFill>
                <a:latin typeface="微软雅黑" panose="020B0503020204020204" pitchFamily="34" charset="-122"/>
              </a:endParaRPr>
            </a:p>
          </p:txBody>
        </p:sp>
        <p:sp>
          <p:nvSpPr>
            <p:cNvPr id="18" name="矩形 17"/>
            <p:cNvSpPr/>
            <p:nvPr/>
          </p:nvSpPr>
          <p:spPr>
            <a:xfrm>
              <a:off x="8230304" y="5841469"/>
              <a:ext cx="1608059" cy="464476"/>
            </a:xfrm>
            <a:prstGeom prst="rect">
              <a:avLst/>
            </a:prstGeom>
          </p:spPr>
          <p:txBody>
            <a:bodyPr wrap="square">
              <a:spAutoFit/>
            </a:bodyPr>
            <a:lstStyle/>
            <a:p>
              <a:pPr algn="ctr">
                <a:defRPr/>
              </a:pPr>
              <a:r>
                <a:rPr lang="en-US" altLang="zh-CN" sz="1200" b="1" kern="0" dirty="0">
                  <a:solidFill>
                    <a:prstClr val="black"/>
                  </a:solidFill>
                  <a:latin typeface="微软雅黑" panose="020B0503020204020204" pitchFamily="34" charset="-122"/>
                </a:rPr>
                <a:t>Total number of profiles</a:t>
              </a:r>
              <a:endParaRPr lang="zh-CN" altLang="en-US" sz="1200" b="1" kern="0" dirty="0">
                <a:solidFill>
                  <a:prstClr val="black"/>
                </a:solidFill>
                <a:latin typeface="微软雅黑" panose="020B0503020204020204" pitchFamily="34" charset="-122"/>
              </a:endParaRPr>
            </a:p>
          </p:txBody>
        </p:sp>
        <p:sp>
          <p:nvSpPr>
            <p:cNvPr id="19" name="矩形 18"/>
            <p:cNvSpPr/>
            <p:nvPr/>
          </p:nvSpPr>
          <p:spPr>
            <a:xfrm>
              <a:off x="6716064" y="5843840"/>
              <a:ext cx="1514241" cy="464476"/>
            </a:xfrm>
            <a:prstGeom prst="rect">
              <a:avLst/>
            </a:prstGeom>
          </p:spPr>
          <p:txBody>
            <a:bodyPr wrap="square">
              <a:spAutoFit/>
            </a:bodyPr>
            <a:lstStyle/>
            <a:p>
              <a:pPr algn="ctr">
                <a:defRPr/>
              </a:pPr>
              <a:r>
                <a:rPr lang="en-US" altLang="zh-CN" sz="1200" b="1" kern="0" dirty="0">
                  <a:solidFill>
                    <a:prstClr val="black"/>
                  </a:solidFill>
                  <a:latin typeface="微软雅黑" panose="020B0503020204020204" pitchFamily="34" charset="-122"/>
                </a:rPr>
                <a:t>Largest diving depth</a:t>
              </a:r>
              <a:endParaRPr lang="zh-CN" altLang="en-US" sz="1200" b="1" kern="0" dirty="0">
                <a:solidFill>
                  <a:prstClr val="black"/>
                </a:solidFill>
                <a:latin typeface="微软雅黑" panose="020B0503020204020204" pitchFamily="34" charset="-122"/>
              </a:endParaRPr>
            </a:p>
          </p:txBody>
        </p:sp>
        <p:sp>
          <p:nvSpPr>
            <p:cNvPr id="20" name="矩形 19"/>
            <p:cNvSpPr/>
            <p:nvPr/>
          </p:nvSpPr>
          <p:spPr>
            <a:xfrm>
              <a:off x="5367929" y="5851132"/>
              <a:ext cx="1279848" cy="464476"/>
            </a:xfrm>
            <a:prstGeom prst="rect">
              <a:avLst/>
            </a:prstGeom>
          </p:spPr>
          <p:txBody>
            <a:bodyPr wrap="square">
              <a:spAutoFit/>
            </a:bodyPr>
            <a:lstStyle/>
            <a:p>
              <a:pPr algn="ctr">
                <a:defRPr/>
              </a:pPr>
              <a:r>
                <a:rPr lang="en-US" altLang="zh-CN" sz="1200" b="1" kern="0" dirty="0">
                  <a:solidFill>
                    <a:prstClr val="black"/>
                  </a:solidFill>
                  <a:latin typeface="微软雅黑" panose="020B0503020204020204" pitchFamily="34" charset="-122"/>
                </a:rPr>
                <a:t>Largest endurance</a:t>
              </a:r>
              <a:endParaRPr lang="zh-CN" altLang="en-US" sz="1200" b="1" kern="0" dirty="0">
                <a:solidFill>
                  <a:prstClr val="black"/>
                </a:solidFill>
                <a:latin typeface="微软雅黑" panose="020B0503020204020204" pitchFamily="34" charset="-122"/>
              </a:endParaRPr>
            </a:p>
          </p:txBody>
        </p:sp>
        <p:sp>
          <p:nvSpPr>
            <p:cNvPr id="21" name="矩形 20"/>
            <p:cNvSpPr/>
            <p:nvPr/>
          </p:nvSpPr>
          <p:spPr>
            <a:xfrm>
              <a:off x="2342041" y="5882098"/>
              <a:ext cx="1094744" cy="433511"/>
            </a:xfrm>
            <a:prstGeom prst="rect">
              <a:avLst/>
            </a:prstGeom>
          </p:spPr>
          <p:txBody>
            <a:bodyPr wrap="square">
              <a:spAutoFit/>
            </a:bodyPr>
            <a:lstStyle/>
            <a:p>
              <a:pPr algn="ctr">
                <a:defRPr/>
              </a:pPr>
              <a:r>
                <a:rPr lang="en-US" altLang="zh-CN" sz="1100" b="1" kern="0" dirty="0">
                  <a:solidFill>
                    <a:prstClr val="black"/>
                  </a:solidFill>
                  <a:latin typeface="微软雅黑" panose="020B0503020204020204" pitchFamily="34" charset="-122"/>
                </a:rPr>
                <a:t>Maximum duration </a:t>
              </a:r>
              <a:endParaRPr lang="zh-CN" altLang="en-US" sz="1100" b="1" kern="0" dirty="0">
                <a:solidFill>
                  <a:prstClr val="black"/>
                </a:solidFill>
                <a:latin typeface="微软雅黑" panose="020B0503020204020204" pitchFamily="34" charset="-122"/>
              </a:endParaRPr>
            </a:p>
          </p:txBody>
        </p:sp>
        <p:sp>
          <p:nvSpPr>
            <p:cNvPr id="22" name="矩形 21"/>
            <p:cNvSpPr/>
            <p:nvPr/>
          </p:nvSpPr>
          <p:spPr>
            <a:xfrm>
              <a:off x="3615598" y="5843184"/>
              <a:ext cx="1587892" cy="464476"/>
            </a:xfrm>
            <a:prstGeom prst="rect">
              <a:avLst/>
            </a:prstGeom>
          </p:spPr>
          <p:txBody>
            <a:bodyPr wrap="square">
              <a:spAutoFit/>
            </a:bodyPr>
            <a:lstStyle/>
            <a:p>
              <a:pPr algn="ctr">
                <a:defRPr/>
              </a:pPr>
              <a:r>
                <a:rPr lang="en-US" altLang="zh-CN" sz="1200" b="1" kern="0" dirty="0">
                  <a:solidFill>
                    <a:prstClr val="black"/>
                  </a:solidFill>
                  <a:latin typeface="微软雅黑" panose="020B0503020204020204" pitchFamily="34" charset="-122"/>
                </a:rPr>
                <a:t>Largest profile number</a:t>
              </a:r>
              <a:endParaRPr lang="zh-CN" altLang="en-US" sz="1200" b="1" kern="0" dirty="0">
                <a:solidFill>
                  <a:prstClr val="black"/>
                </a:solidFill>
                <a:latin typeface="微软雅黑" panose="020B0503020204020204" pitchFamily="34" charset="-122"/>
              </a:endParaRPr>
            </a:p>
          </p:txBody>
        </p:sp>
        <p:sp>
          <p:nvSpPr>
            <p:cNvPr id="23" name="矩形 22"/>
            <p:cNvSpPr/>
            <p:nvPr/>
          </p:nvSpPr>
          <p:spPr>
            <a:xfrm>
              <a:off x="2553589" y="4943946"/>
              <a:ext cx="735078" cy="893797"/>
            </a:xfrm>
            <a:prstGeom prst="rect">
              <a:avLst/>
            </a:prstGeom>
            <a:solidFill>
              <a:srgbClr val="5B9BD5">
                <a:lumMod val="20000"/>
                <a:lumOff val="8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4" name="矩形 23"/>
            <p:cNvSpPr/>
            <p:nvPr/>
          </p:nvSpPr>
          <p:spPr>
            <a:xfrm>
              <a:off x="3980608" y="4334349"/>
              <a:ext cx="735078" cy="1503394"/>
            </a:xfrm>
            <a:prstGeom prst="rect">
              <a:avLst/>
            </a:prstGeom>
            <a:solidFill>
              <a:srgbClr val="5B9BD5">
                <a:lumMod val="40000"/>
                <a:lumOff val="6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5" name="矩形 24"/>
            <p:cNvSpPr/>
            <p:nvPr/>
          </p:nvSpPr>
          <p:spPr>
            <a:xfrm>
              <a:off x="5587731" y="3752458"/>
              <a:ext cx="735078" cy="2085284"/>
            </a:xfrm>
            <a:prstGeom prst="rect">
              <a:avLst/>
            </a:prstGeom>
            <a:solidFill>
              <a:srgbClr val="5B9BD5">
                <a:lumMod val="60000"/>
                <a:lumOff val="4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6" name="矩形 25"/>
            <p:cNvSpPr/>
            <p:nvPr/>
          </p:nvSpPr>
          <p:spPr>
            <a:xfrm>
              <a:off x="7081028" y="3198276"/>
              <a:ext cx="735078" cy="2639466"/>
            </a:xfrm>
            <a:prstGeom prst="rect">
              <a:avLst/>
            </a:prstGeom>
            <a:solidFill>
              <a:srgbClr val="5B9BD5">
                <a:lumMod val="75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7" name="矩形 26"/>
            <p:cNvSpPr/>
            <p:nvPr/>
          </p:nvSpPr>
          <p:spPr>
            <a:xfrm>
              <a:off x="8479692" y="2637031"/>
              <a:ext cx="735078" cy="3200710"/>
            </a:xfrm>
            <a:prstGeom prst="rect">
              <a:avLst/>
            </a:prstGeom>
            <a:solidFill>
              <a:srgbClr val="5B9BD5">
                <a:lumMod val="5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8" name="矩形 27"/>
            <p:cNvSpPr/>
            <p:nvPr/>
          </p:nvSpPr>
          <p:spPr>
            <a:xfrm>
              <a:off x="10059756" y="2200496"/>
              <a:ext cx="735078" cy="3637245"/>
            </a:xfrm>
            <a:prstGeom prst="rect">
              <a:avLst/>
            </a:prstGeom>
            <a:solidFill>
              <a:srgbClr val="4472C4">
                <a:lumMod val="50000"/>
              </a:srgbClr>
            </a:solidFill>
            <a:ln w="12700" cap="flat" cmpd="sng" algn="ctr">
              <a:noFill/>
              <a:prstDash val="solid"/>
              <a:miter lim="800000"/>
            </a:ln>
            <a:effectLst/>
          </p:spPr>
          <p:txBody>
            <a:bodyPr rtlCol="0" anchor="ctr"/>
            <a:lstStyle/>
            <a:p>
              <a:pPr algn="ctr">
                <a:defRPr/>
              </a:pPr>
              <a:endParaRPr lang="zh-CN" altLang="en-US" sz="1200" kern="0">
                <a:solidFill>
                  <a:prstClr val="white"/>
                </a:solidFill>
                <a:latin typeface="Calibri"/>
                <a:ea typeface="宋体" panose="02010600030101010101" pitchFamily="2" charset="-122"/>
              </a:endParaRPr>
            </a:p>
          </p:txBody>
        </p:sp>
        <p:sp>
          <p:nvSpPr>
            <p:cNvPr id="29" name="矩形 28"/>
            <p:cNvSpPr/>
            <p:nvPr/>
          </p:nvSpPr>
          <p:spPr>
            <a:xfrm>
              <a:off x="2342041" y="4502480"/>
              <a:ext cx="1361541" cy="340616"/>
            </a:xfrm>
            <a:prstGeom prst="rect">
              <a:avLst/>
            </a:prstGeom>
          </p:spPr>
          <p:txBody>
            <a:bodyPr wrap="square">
              <a:spAutoFit/>
            </a:bodyPr>
            <a:lstStyle/>
            <a:p>
              <a:pPr>
                <a:defRPr/>
              </a:pP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301 days</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矩形 29"/>
            <p:cNvSpPr/>
            <p:nvPr/>
          </p:nvSpPr>
          <p:spPr>
            <a:xfrm>
              <a:off x="3862419" y="3940726"/>
              <a:ext cx="967092" cy="340616"/>
            </a:xfrm>
            <a:prstGeom prst="rect">
              <a:avLst/>
            </a:prstGeom>
          </p:spPr>
          <p:txBody>
            <a:bodyPr wrap="square">
              <a:spAutoFit/>
            </a:bodyPr>
            <a:lstStyle/>
            <a:p>
              <a:pPr>
                <a:defRPr/>
              </a:pP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1250</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30"/>
            <p:cNvSpPr/>
            <p:nvPr/>
          </p:nvSpPr>
          <p:spPr>
            <a:xfrm>
              <a:off x="5048880" y="3263928"/>
              <a:ext cx="1812779" cy="340616"/>
            </a:xfrm>
            <a:prstGeom prst="rect">
              <a:avLst/>
            </a:prstGeom>
          </p:spPr>
          <p:txBody>
            <a:bodyPr wrap="square">
              <a:spAutoFit/>
            </a:bodyPr>
            <a:lstStyle/>
            <a:p>
              <a:pPr>
                <a:defRPr/>
              </a:pPr>
              <a:r>
                <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5000 km</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31"/>
            <p:cNvSpPr/>
            <p:nvPr/>
          </p:nvSpPr>
          <p:spPr>
            <a:xfrm>
              <a:off x="6715316" y="2729018"/>
              <a:ext cx="1524082" cy="340616"/>
            </a:xfrm>
            <a:prstGeom prst="rect">
              <a:avLst/>
            </a:prstGeom>
          </p:spPr>
          <p:txBody>
            <a:bodyPr wrap="square">
              <a:spAutoFit/>
            </a:bodyPr>
            <a:lstStyle/>
            <a:p>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10619</a:t>
              </a:r>
              <a:r>
                <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m</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矩形 32"/>
            <p:cNvSpPr/>
            <p:nvPr/>
          </p:nvSpPr>
          <p:spPr>
            <a:xfrm>
              <a:off x="9492900" y="1690337"/>
              <a:ext cx="1817552" cy="340616"/>
            </a:xfrm>
            <a:prstGeom prst="rect">
              <a:avLst/>
            </a:prstGeom>
          </p:spPr>
          <p:txBody>
            <a:bodyPr wrap="square">
              <a:spAutoFit/>
            </a:bodyPr>
            <a:lstStyle/>
            <a:p>
              <a:pPr>
                <a:defRPr/>
              </a:pP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&gt;150000 km</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矩形 33"/>
            <p:cNvSpPr/>
            <p:nvPr/>
          </p:nvSpPr>
          <p:spPr>
            <a:xfrm>
              <a:off x="8111735" y="2161739"/>
              <a:ext cx="1245504" cy="340616"/>
            </a:xfrm>
            <a:prstGeom prst="rect">
              <a:avLst/>
            </a:prstGeom>
          </p:spPr>
          <p:txBody>
            <a:bodyPr wrap="square">
              <a:spAutoFit/>
            </a:bodyPr>
            <a:lstStyle/>
            <a:p>
              <a:pPr>
                <a:defRPr/>
              </a:pP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&gt;50000</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5" name="直接箭头连接符 34"/>
            <p:cNvCxnSpPr/>
            <p:nvPr/>
          </p:nvCxnSpPr>
          <p:spPr>
            <a:xfrm flipV="1">
              <a:off x="679450" y="5832038"/>
              <a:ext cx="10642862" cy="18861"/>
            </a:xfrm>
            <a:prstGeom prst="straightConnector1">
              <a:avLst/>
            </a:prstGeom>
            <a:noFill/>
            <a:ln w="76200" cap="flat" cmpd="sng" algn="ctr">
              <a:gradFill flip="none" rotWithShape="1">
                <a:gsLst>
                  <a:gs pos="0">
                    <a:srgbClr val="5B9BD5">
                      <a:lumMod val="45000"/>
                      <a:lumOff val="55000"/>
                    </a:srgbClr>
                  </a:gs>
                  <a:gs pos="100000">
                    <a:srgbClr val="4472C4">
                      <a:lumMod val="50000"/>
                    </a:srgbClr>
                  </a:gs>
                </a:gsLst>
                <a:lin ang="0" scaled="1"/>
                <a:tileRect/>
              </a:gradFill>
              <a:prstDash val="solid"/>
              <a:miter lim="800000"/>
              <a:headEnd type="none" w="med" len="med"/>
              <a:tailEnd type="none" w="med" len="med"/>
            </a:ln>
            <a:effectLst/>
          </p:spPr>
        </p:cxnSp>
        <p:sp>
          <p:nvSpPr>
            <p:cNvPr id="36" name="矩形 35"/>
            <p:cNvSpPr/>
            <p:nvPr/>
          </p:nvSpPr>
          <p:spPr>
            <a:xfrm>
              <a:off x="680528" y="5850899"/>
              <a:ext cx="1572994" cy="836057"/>
            </a:xfrm>
            <a:prstGeom prst="rect">
              <a:avLst/>
            </a:prstGeom>
          </p:spPr>
          <p:txBody>
            <a:bodyPr wrap="square">
              <a:spAutoFit/>
            </a:bodyPr>
            <a:lstStyle/>
            <a:p>
              <a:pPr algn="ctr">
                <a:defRPr/>
              </a:pPr>
              <a:r>
                <a:rPr lang="en-US" altLang="zh-CN" sz="1200" b="1" kern="0" dirty="0">
                  <a:solidFill>
                    <a:prstClr val="black"/>
                  </a:solidFill>
                  <a:latin typeface="微软雅黑" panose="020B0503020204020204" pitchFamily="34" charset="-122"/>
                </a:rPr>
                <a:t>Maximum number of vehicles in the same network </a:t>
              </a:r>
              <a:endParaRPr lang="zh-CN" altLang="en-US" sz="1200" b="1" kern="0" dirty="0">
                <a:solidFill>
                  <a:prstClr val="black"/>
                </a:solidFill>
                <a:latin typeface="微软雅黑" panose="020B0503020204020204" pitchFamily="34" charset="-122"/>
              </a:endParaRPr>
            </a:p>
          </p:txBody>
        </p:sp>
        <p:sp>
          <p:nvSpPr>
            <p:cNvPr id="37" name="矩形 36"/>
            <p:cNvSpPr/>
            <p:nvPr/>
          </p:nvSpPr>
          <p:spPr>
            <a:xfrm>
              <a:off x="727151" y="4924146"/>
              <a:ext cx="1614890" cy="340616"/>
            </a:xfrm>
            <a:prstGeom prst="rect">
              <a:avLst/>
            </a:prstGeom>
          </p:spPr>
          <p:txBody>
            <a:bodyPr wrap="square">
              <a:spAutoFit/>
            </a:bodyPr>
            <a:lstStyle/>
            <a:p>
              <a:pPr>
                <a:defRPr/>
              </a:pPr>
              <a:r>
                <a:rPr lang="en-US" altLang="zh-CN"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rPr>
                <a:t>28 vehicles</a:t>
              </a:r>
              <a:endParaRPr lang="zh-CN" altLang="en-US" sz="1600" b="1" kern="0" dirty="0">
                <a:solidFill>
                  <a:srgbClr val="F73529"/>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副标题 3074">
            <a:extLst>
              <a:ext uri="{FF2B5EF4-FFF2-40B4-BE49-F238E27FC236}">
                <a16:creationId xmlns:a16="http://schemas.microsoft.com/office/drawing/2014/main" id="{ADAF14D9-0128-4BD1-BD03-755685EBDE8E}"/>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40" name="椭圆 39">
            <a:extLst>
              <a:ext uri="{FF2B5EF4-FFF2-40B4-BE49-F238E27FC236}">
                <a16:creationId xmlns:a16="http://schemas.microsoft.com/office/drawing/2014/main" id="{7A6F31AB-9827-419D-89CD-7C31938C31C7}"/>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Tree>
    <p:extLst>
      <p:ext uri="{BB962C8B-B14F-4D97-AF65-F5344CB8AC3E}">
        <p14:creationId xmlns:p14="http://schemas.microsoft.com/office/powerpoint/2010/main" val="1388204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6141564" y="456126"/>
            <a:ext cx="2201693" cy="369332"/>
          </a:xfrm>
          <a:prstGeom prst="rect">
            <a:avLst/>
          </a:prstGeom>
        </p:spPr>
        <p:txBody>
          <a:bodyPr wrap="none">
            <a:spAutoFit/>
          </a:bodyPr>
          <a:lstStyle/>
          <a:p>
            <a:r>
              <a:rPr lang="en-US" altLang="zh-CN" b="1" dirty="0">
                <a:solidFill>
                  <a:srgbClr val="024B86"/>
                </a:solidFill>
                <a:latin typeface="微软雅黑" panose="020B0503020204020204" charset="-122"/>
                <a:ea typeface="微软雅黑" panose="020B0503020204020204" charset="-122"/>
              </a:rPr>
              <a:t>Application areas</a:t>
            </a:r>
          </a:p>
        </p:txBody>
      </p:sp>
      <p:sp>
        <p:nvSpPr>
          <p:cNvPr id="14" name="圆角矩形 46">
            <a:extLst>
              <a:ext uri="{FF2B5EF4-FFF2-40B4-BE49-F238E27FC236}">
                <a16:creationId xmlns:a16="http://schemas.microsoft.com/office/drawing/2014/main" id="{ADF36DC1-A0F6-4828-B7EB-798E4E1FB605}"/>
              </a:ext>
            </a:extLst>
          </p:cNvPr>
          <p:cNvSpPr/>
          <p:nvPr/>
        </p:nvSpPr>
        <p:spPr>
          <a:xfrm>
            <a:off x="251520" y="6012615"/>
            <a:ext cx="8658991" cy="80076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zh-CN" altLang="en-US" sz="1100" b="1" dirty="0">
                <a:solidFill>
                  <a:schemeClr val="bg1"/>
                </a:solidFill>
                <a:latin typeface="微软雅黑" pitchFamily="34" charset="-122"/>
                <a:ea typeface="微软雅黑" pitchFamily="34" charset="-122"/>
              </a:rPr>
              <a:t>      </a:t>
            </a:r>
            <a:r>
              <a:rPr lang="en-US" altLang="zh-CN" b="1" dirty="0">
                <a:solidFill>
                  <a:schemeClr val="bg1"/>
                </a:solidFill>
                <a:latin typeface="微软雅黑" pitchFamily="34" charset="-122"/>
                <a:ea typeface="微软雅黑" pitchFamily="34" charset="-122"/>
              </a:rPr>
              <a:t>Petrel gliders have been successfully applied in South China Sea, the Pacific Ocean, the Indian Ocean, the Bering Sea, etc., completing more than 50 major expeditions.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20405" y="1131441"/>
            <a:ext cx="8882990" cy="4817839"/>
            <a:chOff x="111560" y="1189334"/>
            <a:chExt cx="8882990" cy="4187189"/>
          </a:xfrm>
        </p:grpSpPr>
        <p:sp>
          <p:nvSpPr>
            <p:cNvPr id="16" name="文本框 15">
              <a:extLst>
                <a:ext uri="{FF2B5EF4-FFF2-40B4-BE49-F238E27FC236}">
                  <a16:creationId xmlns:a16="http://schemas.microsoft.com/office/drawing/2014/main" id="{471E9D0B-48AE-420D-B345-90EC859E148B}"/>
                </a:ext>
              </a:extLst>
            </p:cNvPr>
            <p:cNvSpPr txBox="1"/>
            <p:nvPr/>
          </p:nvSpPr>
          <p:spPr>
            <a:xfrm>
              <a:off x="5517437" y="2584033"/>
              <a:ext cx="3410214" cy="401234"/>
            </a:xfrm>
            <a:prstGeom prst="rect">
              <a:avLst/>
            </a:prstGeom>
            <a:noFill/>
          </p:spPr>
          <p:txBody>
            <a:bodyPr wrap="square" rtlCol="0">
              <a:spAutoFit/>
            </a:bodyPr>
            <a:lstStyle/>
            <a:p>
              <a:pPr algn="ctr"/>
              <a:r>
                <a:rPr lang="en-US" altLang="zh-CN" sz="1200" b="1" dirty="0">
                  <a:solidFill>
                    <a:srgbClr val="0070C0"/>
                  </a:solidFill>
                  <a:latin typeface="微软雅黑" panose="020B0503020204020204" pitchFamily="34" charset="-122"/>
                  <a:ea typeface="微软雅黑" panose="020B0503020204020204" pitchFamily="34" charset="-122"/>
                </a:rPr>
                <a:t>The expedition </a:t>
              </a:r>
              <a:r>
                <a:rPr lang="en-US" altLang="zh-CN" sz="1200" b="1" dirty="0" err="1">
                  <a:solidFill>
                    <a:srgbClr val="0070C0"/>
                  </a:solidFill>
                  <a:latin typeface="微软雅黑" panose="020B0503020204020204" pitchFamily="34" charset="-122"/>
                  <a:ea typeface="微软雅黑" panose="020B0503020204020204" pitchFamily="34" charset="-122"/>
                </a:rPr>
                <a:t>on“global</a:t>
              </a:r>
              <a:r>
                <a:rPr lang="en-US" altLang="zh-CN" sz="1200" b="1" dirty="0">
                  <a:solidFill>
                    <a:srgbClr val="0070C0"/>
                  </a:solidFill>
                  <a:latin typeface="微软雅黑" panose="020B0503020204020204" pitchFamily="34" charset="-122"/>
                  <a:ea typeface="微软雅黑" panose="020B0503020204020204" pitchFamily="34" charset="-122"/>
                </a:rPr>
                <a:t> climate change and the interaction between air and sea”</a:t>
              </a:r>
              <a:endParaRPr lang="zh-CN" altLang="en-US" sz="1200" b="1" dirty="0">
                <a:solidFill>
                  <a:srgbClr val="0070C0"/>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A1C7D4EF-4E11-4211-8118-4C438D08E7CB}"/>
                </a:ext>
              </a:extLst>
            </p:cNvPr>
            <p:cNvPicPr>
              <a:picLocks noChangeAspect="1"/>
            </p:cNvPicPr>
            <p:nvPr/>
          </p:nvPicPr>
          <p:blipFill>
            <a:blip r:embed="rId4"/>
            <a:stretch>
              <a:fillRect/>
            </a:stretch>
          </p:blipFill>
          <p:spPr>
            <a:xfrm>
              <a:off x="142675" y="1189334"/>
              <a:ext cx="5313806" cy="4168950"/>
            </a:xfrm>
            <a:prstGeom prst="rect">
              <a:avLst/>
            </a:prstGeom>
          </p:spPr>
        </p:pic>
        <p:sp>
          <p:nvSpPr>
            <p:cNvPr id="18" name="Shape 3990">
              <a:extLst>
                <a:ext uri="{FF2B5EF4-FFF2-40B4-BE49-F238E27FC236}">
                  <a16:creationId xmlns:a16="http://schemas.microsoft.com/office/drawing/2014/main" id="{B8656595-90D9-4088-97E3-752F61224347}"/>
                </a:ext>
              </a:extLst>
            </p:cNvPr>
            <p:cNvSpPr/>
            <p:nvPr/>
          </p:nvSpPr>
          <p:spPr>
            <a:xfrm>
              <a:off x="1979712" y="4534221"/>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19" name="文本框 18">
              <a:extLst>
                <a:ext uri="{FF2B5EF4-FFF2-40B4-BE49-F238E27FC236}">
                  <a16:creationId xmlns:a16="http://schemas.microsoft.com/office/drawing/2014/main" id="{53EBA7AB-002B-4524-A0DF-9F0DCE13C81F}"/>
                </a:ext>
              </a:extLst>
            </p:cNvPr>
            <p:cNvSpPr txBox="1"/>
            <p:nvPr/>
          </p:nvSpPr>
          <p:spPr>
            <a:xfrm>
              <a:off x="1766851" y="4839198"/>
              <a:ext cx="1648208"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South China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0" name="Shape 3990">
              <a:extLst>
                <a:ext uri="{FF2B5EF4-FFF2-40B4-BE49-F238E27FC236}">
                  <a16:creationId xmlns:a16="http://schemas.microsoft.com/office/drawing/2014/main" id="{8FCDD873-0DBA-450E-A5DC-94C2F5A07E61}"/>
                </a:ext>
              </a:extLst>
            </p:cNvPr>
            <p:cNvSpPr/>
            <p:nvPr/>
          </p:nvSpPr>
          <p:spPr>
            <a:xfrm>
              <a:off x="2531440" y="3953151"/>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21" name="文本框 20">
              <a:extLst>
                <a:ext uri="{FF2B5EF4-FFF2-40B4-BE49-F238E27FC236}">
                  <a16:creationId xmlns:a16="http://schemas.microsoft.com/office/drawing/2014/main" id="{771B8D27-2538-487F-8EF1-05E21DC537DD}"/>
                </a:ext>
              </a:extLst>
            </p:cNvPr>
            <p:cNvSpPr txBox="1"/>
            <p:nvPr/>
          </p:nvSpPr>
          <p:spPr>
            <a:xfrm>
              <a:off x="2267744" y="4094387"/>
              <a:ext cx="1484702"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East China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Shape 3990">
              <a:extLst>
                <a:ext uri="{FF2B5EF4-FFF2-40B4-BE49-F238E27FC236}">
                  <a16:creationId xmlns:a16="http://schemas.microsoft.com/office/drawing/2014/main" id="{FB108D09-DD76-41A6-9B81-3DCAE78B4ABC}"/>
                </a:ext>
              </a:extLst>
            </p:cNvPr>
            <p:cNvSpPr/>
            <p:nvPr/>
          </p:nvSpPr>
          <p:spPr>
            <a:xfrm>
              <a:off x="2415452" y="3404791"/>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23" name="文本框 22">
              <a:extLst>
                <a:ext uri="{FF2B5EF4-FFF2-40B4-BE49-F238E27FC236}">
                  <a16:creationId xmlns:a16="http://schemas.microsoft.com/office/drawing/2014/main" id="{9B96DD3E-D56B-45DC-8BA1-F5D311C7AD4C}"/>
                </a:ext>
              </a:extLst>
            </p:cNvPr>
            <p:cNvSpPr txBox="1"/>
            <p:nvPr/>
          </p:nvSpPr>
          <p:spPr>
            <a:xfrm>
              <a:off x="2421496" y="3492734"/>
              <a:ext cx="1430200" cy="267489"/>
            </a:xfrm>
            <a:prstGeom prst="rect">
              <a:avLst/>
            </a:prstGeom>
            <a:noFill/>
          </p:spPr>
          <p:txBody>
            <a:bodyPr wrap="none" rtlCol="0">
              <a:spAutoFit/>
            </a:bodyPr>
            <a:lstStyle/>
            <a:p>
              <a:r>
                <a:rPr lang="en-US" altLang="zh-CN" sz="1400" b="1" dirty="0" err="1">
                  <a:solidFill>
                    <a:schemeClr val="bg1"/>
                  </a:solidFill>
                  <a:latin typeface="微软雅黑" panose="020B0503020204020204" pitchFamily="34" charset="-122"/>
                  <a:ea typeface="微软雅黑" panose="020B0503020204020204" pitchFamily="34" charset="-122"/>
                </a:rPr>
                <a:t>Huanghai</a:t>
              </a:r>
              <a:r>
                <a:rPr lang="en-US" altLang="zh-CN" sz="1400" b="1" dirty="0">
                  <a:solidFill>
                    <a:schemeClr val="bg1"/>
                  </a:solidFill>
                  <a:latin typeface="微软雅黑" panose="020B0503020204020204" pitchFamily="34" charset="-122"/>
                  <a:ea typeface="微软雅黑" panose="020B0503020204020204" pitchFamily="34" charset="-122"/>
                </a:rPr>
                <a:t>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4" name="Shape 3990">
              <a:extLst>
                <a:ext uri="{FF2B5EF4-FFF2-40B4-BE49-F238E27FC236}">
                  <a16:creationId xmlns:a16="http://schemas.microsoft.com/office/drawing/2014/main" id="{E492471C-7676-4FDA-99C7-900A792DC72D}"/>
                </a:ext>
              </a:extLst>
            </p:cNvPr>
            <p:cNvSpPr/>
            <p:nvPr/>
          </p:nvSpPr>
          <p:spPr>
            <a:xfrm>
              <a:off x="2331363" y="3154933"/>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25" name="文本框 24">
              <a:extLst>
                <a:ext uri="{FF2B5EF4-FFF2-40B4-BE49-F238E27FC236}">
                  <a16:creationId xmlns:a16="http://schemas.microsoft.com/office/drawing/2014/main" id="{B97D8120-0255-4025-849B-E957421E36C0}"/>
                </a:ext>
              </a:extLst>
            </p:cNvPr>
            <p:cNvSpPr txBox="1"/>
            <p:nvPr/>
          </p:nvSpPr>
          <p:spPr>
            <a:xfrm>
              <a:off x="2390372" y="3024048"/>
              <a:ext cx="1067921" cy="267489"/>
            </a:xfrm>
            <a:prstGeom prst="rect">
              <a:avLst/>
            </a:prstGeom>
            <a:noFill/>
          </p:spPr>
          <p:txBody>
            <a:bodyPr wrap="none" rtlCol="0">
              <a:spAutoFit/>
            </a:bodyPr>
            <a:lstStyle/>
            <a:p>
              <a:r>
                <a:rPr lang="en-US" altLang="zh-CN" sz="1400" b="1" dirty="0" err="1">
                  <a:solidFill>
                    <a:schemeClr val="bg1"/>
                  </a:solidFill>
                  <a:latin typeface="微软雅黑" panose="020B0503020204020204" pitchFamily="34" charset="-122"/>
                  <a:ea typeface="微软雅黑" panose="020B0503020204020204" pitchFamily="34" charset="-122"/>
                </a:rPr>
                <a:t>Bohai</a:t>
              </a:r>
              <a:r>
                <a:rPr lang="en-US" altLang="zh-CN" sz="1400" b="1" dirty="0">
                  <a:solidFill>
                    <a:schemeClr val="bg1"/>
                  </a:solidFill>
                  <a:latin typeface="微软雅黑" panose="020B0503020204020204" pitchFamily="34" charset="-122"/>
                  <a:ea typeface="微软雅黑" panose="020B0503020204020204" pitchFamily="34" charset="-122"/>
                </a:rPr>
                <a:t>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Shape 3990">
              <a:extLst>
                <a:ext uri="{FF2B5EF4-FFF2-40B4-BE49-F238E27FC236}">
                  <a16:creationId xmlns:a16="http://schemas.microsoft.com/office/drawing/2014/main" id="{71108CC3-397C-4153-93A7-DD5EA9EC6605}"/>
                </a:ext>
              </a:extLst>
            </p:cNvPr>
            <p:cNvSpPr/>
            <p:nvPr/>
          </p:nvSpPr>
          <p:spPr>
            <a:xfrm>
              <a:off x="1707842" y="3452082"/>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27" name="文本框 26">
              <a:extLst>
                <a:ext uri="{FF2B5EF4-FFF2-40B4-BE49-F238E27FC236}">
                  <a16:creationId xmlns:a16="http://schemas.microsoft.com/office/drawing/2014/main" id="{EA85CB7B-10B0-4D79-8701-47032DE0C806}"/>
                </a:ext>
              </a:extLst>
            </p:cNvPr>
            <p:cNvSpPr txBox="1"/>
            <p:nvPr/>
          </p:nvSpPr>
          <p:spPr>
            <a:xfrm>
              <a:off x="111560" y="2998164"/>
              <a:ext cx="2219803" cy="641974"/>
            </a:xfrm>
            <a:prstGeom prst="rect">
              <a:avLst/>
            </a:prstGeom>
            <a:noFill/>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Water source of South-North Water Diversion Project</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8" name="Shape 3990">
              <a:extLst>
                <a:ext uri="{FF2B5EF4-FFF2-40B4-BE49-F238E27FC236}">
                  <a16:creationId xmlns:a16="http://schemas.microsoft.com/office/drawing/2014/main" id="{57A04AF7-4318-4697-BD7B-A7764C62A0CD}"/>
                </a:ext>
              </a:extLst>
            </p:cNvPr>
            <p:cNvSpPr/>
            <p:nvPr/>
          </p:nvSpPr>
          <p:spPr>
            <a:xfrm>
              <a:off x="1182267" y="3993906"/>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29" name="文本框 28">
              <a:extLst>
                <a:ext uri="{FF2B5EF4-FFF2-40B4-BE49-F238E27FC236}">
                  <a16:creationId xmlns:a16="http://schemas.microsoft.com/office/drawing/2014/main" id="{0133AD9C-1796-4440-A584-D45396EA8B0D}"/>
                </a:ext>
              </a:extLst>
            </p:cNvPr>
            <p:cNvSpPr txBox="1"/>
            <p:nvPr/>
          </p:nvSpPr>
          <p:spPr>
            <a:xfrm>
              <a:off x="898309" y="4130063"/>
              <a:ext cx="1246239" cy="267489"/>
            </a:xfrm>
            <a:prstGeom prst="rect">
              <a:avLst/>
            </a:prstGeom>
            <a:noFill/>
          </p:spPr>
          <p:txBody>
            <a:bodyPr wrap="none" rtlCol="0">
              <a:spAutoFit/>
            </a:bodyPr>
            <a:lstStyle/>
            <a:p>
              <a:r>
                <a:rPr lang="en-US" altLang="zh-CN" sz="1400" b="1" dirty="0" err="1">
                  <a:solidFill>
                    <a:schemeClr val="bg1"/>
                  </a:solidFill>
                  <a:latin typeface="微软雅黑" panose="020B0503020204020204" pitchFamily="34" charset="-122"/>
                  <a:ea typeface="微软雅黑" panose="020B0503020204020204" pitchFamily="34" charset="-122"/>
                </a:rPr>
                <a:t>Fuxian</a:t>
              </a:r>
              <a:r>
                <a:rPr lang="en-US" altLang="zh-CN" sz="1400" b="1" dirty="0">
                  <a:solidFill>
                    <a:schemeClr val="bg1"/>
                  </a:solidFill>
                  <a:latin typeface="微软雅黑" panose="020B0503020204020204" pitchFamily="34" charset="-122"/>
                  <a:ea typeface="微软雅黑" panose="020B0503020204020204" pitchFamily="34" charset="-122"/>
                </a:rPr>
                <a:t> Lake</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0" name="Shape 3990">
              <a:extLst>
                <a:ext uri="{FF2B5EF4-FFF2-40B4-BE49-F238E27FC236}">
                  <a16:creationId xmlns:a16="http://schemas.microsoft.com/office/drawing/2014/main" id="{F4A042C2-DED6-4920-9677-497ADC18B1A1}"/>
                </a:ext>
              </a:extLst>
            </p:cNvPr>
            <p:cNvSpPr/>
            <p:nvPr/>
          </p:nvSpPr>
          <p:spPr>
            <a:xfrm>
              <a:off x="445756" y="4869160"/>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31" name="文本框 30">
              <a:extLst>
                <a:ext uri="{FF2B5EF4-FFF2-40B4-BE49-F238E27FC236}">
                  <a16:creationId xmlns:a16="http://schemas.microsoft.com/office/drawing/2014/main" id="{A2D92253-B082-4078-B179-1D141ACA1F21}"/>
                </a:ext>
              </a:extLst>
            </p:cNvPr>
            <p:cNvSpPr txBox="1"/>
            <p:nvPr/>
          </p:nvSpPr>
          <p:spPr>
            <a:xfrm>
              <a:off x="247739" y="5013176"/>
              <a:ext cx="1374094"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Indian Ocean</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2" name="Shape 3990">
              <a:extLst>
                <a:ext uri="{FF2B5EF4-FFF2-40B4-BE49-F238E27FC236}">
                  <a16:creationId xmlns:a16="http://schemas.microsoft.com/office/drawing/2014/main" id="{545C23FC-CA17-4084-A5E2-2FEF279468BD}"/>
                </a:ext>
              </a:extLst>
            </p:cNvPr>
            <p:cNvSpPr/>
            <p:nvPr/>
          </p:nvSpPr>
          <p:spPr>
            <a:xfrm>
              <a:off x="2842547" y="4254723"/>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33" name="文本框 32">
              <a:extLst>
                <a:ext uri="{FF2B5EF4-FFF2-40B4-BE49-F238E27FC236}">
                  <a16:creationId xmlns:a16="http://schemas.microsoft.com/office/drawing/2014/main" id="{6457463E-F055-4624-9297-4FFB6CAFF1A1}"/>
                </a:ext>
              </a:extLst>
            </p:cNvPr>
            <p:cNvSpPr txBox="1"/>
            <p:nvPr/>
          </p:nvSpPr>
          <p:spPr>
            <a:xfrm>
              <a:off x="2480149" y="4469450"/>
              <a:ext cx="1385123"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Pacific Ocean</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4" name="Shape 3990">
              <a:extLst>
                <a:ext uri="{FF2B5EF4-FFF2-40B4-BE49-F238E27FC236}">
                  <a16:creationId xmlns:a16="http://schemas.microsoft.com/office/drawing/2014/main" id="{96EB49C8-A651-4595-8108-EDEA23A504C7}"/>
                </a:ext>
              </a:extLst>
            </p:cNvPr>
            <p:cNvSpPr/>
            <p:nvPr/>
          </p:nvSpPr>
          <p:spPr>
            <a:xfrm>
              <a:off x="3995936" y="4980300"/>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35" name="文本框 34">
              <a:extLst>
                <a:ext uri="{FF2B5EF4-FFF2-40B4-BE49-F238E27FC236}">
                  <a16:creationId xmlns:a16="http://schemas.microsoft.com/office/drawing/2014/main" id="{1CB28B75-790B-45A7-8A94-8B3C1922A5E0}"/>
                </a:ext>
              </a:extLst>
            </p:cNvPr>
            <p:cNvSpPr txBox="1"/>
            <p:nvPr/>
          </p:nvSpPr>
          <p:spPr>
            <a:xfrm>
              <a:off x="4054945" y="5068746"/>
              <a:ext cx="1261884" cy="307777"/>
            </a:xfrm>
            <a:prstGeom prst="rect">
              <a:avLst/>
            </a:prstGeom>
            <a:noFill/>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马里亚纳海沟</a:t>
              </a:r>
            </a:p>
          </p:txBody>
        </p:sp>
        <p:grpSp>
          <p:nvGrpSpPr>
            <p:cNvPr id="36" name="组合 35">
              <a:extLst>
                <a:ext uri="{FF2B5EF4-FFF2-40B4-BE49-F238E27FC236}">
                  <a16:creationId xmlns:a16="http://schemas.microsoft.com/office/drawing/2014/main" id="{45362411-1E09-406A-B40F-AA1C1E28DC2F}"/>
                </a:ext>
              </a:extLst>
            </p:cNvPr>
            <p:cNvGrpSpPr/>
            <p:nvPr/>
          </p:nvGrpSpPr>
          <p:grpSpPr>
            <a:xfrm>
              <a:off x="3817493" y="4153736"/>
              <a:ext cx="1638988" cy="1190509"/>
              <a:chOff x="6995185" y="2915131"/>
              <a:chExt cx="1954764" cy="1426977"/>
            </a:xfrm>
          </p:grpSpPr>
          <p:pic>
            <p:nvPicPr>
              <p:cNvPr id="59" name="图片 58">
                <a:extLst>
                  <a:ext uri="{FF2B5EF4-FFF2-40B4-BE49-F238E27FC236}">
                    <a16:creationId xmlns:a16="http://schemas.microsoft.com/office/drawing/2014/main" id="{9A4A74F7-BB08-4848-8C66-5E67277C027E}"/>
                  </a:ext>
                </a:extLst>
              </p:cNvPr>
              <p:cNvPicPr>
                <a:picLocks noChangeAspect="1"/>
              </p:cNvPicPr>
              <p:nvPr/>
            </p:nvPicPr>
            <p:blipFill>
              <a:blip r:embed="rId5"/>
              <a:stretch>
                <a:fillRect/>
              </a:stretch>
            </p:blipFill>
            <p:spPr>
              <a:xfrm>
                <a:off x="6995185" y="2915131"/>
                <a:ext cx="1954764" cy="1426977"/>
              </a:xfrm>
              <a:prstGeom prst="rect">
                <a:avLst/>
              </a:prstGeom>
              <a:ln>
                <a:solidFill>
                  <a:schemeClr val="bg1">
                    <a:lumMod val="85000"/>
                  </a:schemeClr>
                </a:solidFill>
              </a:ln>
            </p:spPr>
          </p:pic>
          <p:sp>
            <p:nvSpPr>
              <p:cNvPr id="60" name="任意多边形: 形状 107">
                <a:extLst>
                  <a:ext uri="{FF2B5EF4-FFF2-40B4-BE49-F238E27FC236}">
                    <a16:creationId xmlns:a16="http://schemas.microsoft.com/office/drawing/2014/main" id="{4AF7CDB2-A448-4B44-8FCE-4F36F6D5C042}"/>
                  </a:ext>
                </a:extLst>
              </p:cNvPr>
              <p:cNvSpPr/>
              <p:nvPr/>
            </p:nvSpPr>
            <p:spPr>
              <a:xfrm>
                <a:off x="7808118" y="4139855"/>
                <a:ext cx="63094" cy="24888"/>
              </a:xfrm>
              <a:custGeom>
                <a:avLst/>
                <a:gdLst>
                  <a:gd name="connsiteX0" fmla="*/ 41 w 145312"/>
                  <a:gd name="connsiteY0" fmla="*/ 158 h 57320"/>
                  <a:gd name="connsiteX1" fmla="*/ 57191 w 145312"/>
                  <a:gd name="connsiteY1" fmla="*/ 52546 h 57320"/>
                  <a:gd name="connsiteX2" fmla="*/ 102434 w 145312"/>
                  <a:gd name="connsiteY2" fmla="*/ 47783 h 57320"/>
                  <a:gd name="connsiteX3" fmla="*/ 145297 w 145312"/>
                  <a:gd name="connsiteY3" fmla="*/ 57308 h 57320"/>
                  <a:gd name="connsiteX4" fmla="*/ 97672 w 145312"/>
                  <a:gd name="connsiteY4" fmla="*/ 45402 h 57320"/>
                  <a:gd name="connsiteX5" fmla="*/ 64334 w 145312"/>
                  <a:gd name="connsiteY5" fmla="*/ 47783 h 57320"/>
                  <a:gd name="connsiteX6" fmla="*/ 47666 w 145312"/>
                  <a:gd name="connsiteY6" fmla="*/ 35877 h 57320"/>
                  <a:gd name="connsiteX7" fmla="*/ 41 w 145312"/>
                  <a:gd name="connsiteY7" fmla="*/ 158 h 5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12" h="57320">
                    <a:moveTo>
                      <a:pt x="41" y="158"/>
                    </a:moveTo>
                    <a:cubicBezTo>
                      <a:pt x="1628" y="2936"/>
                      <a:pt x="40126" y="44609"/>
                      <a:pt x="57191" y="52546"/>
                    </a:cubicBezTo>
                    <a:cubicBezTo>
                      <a:pt x="74256" y="60483"/>
                      <a:pt x="87750" y="46989"/>
                      <a:pt x="102434" y="47783"/>
                    </a:cubicBezTo>
                    <a:cubicBezTo>
                      <a:pt x="117118" y="48577"/>
                      <a:pt x="146091" y="57705"/>
                      <a:pt x="145297" y="57308"/>
                    </a:cubicBezTo>
                    <a:cubicBezTo>
                      <a:pt x="144503" y="56911"/>
                      <a:pt x="111166" y="46989"/>
                      <a:pt x="97672" y="45402"/>
                    </a:cubicBezTo>
                    <a:cubicBezTo>
                      <a:pt x="84178" y="43815"/>
                      <a:pt x="72668" y="49370"/>
                      <a:pt x="64334" y="47783"/>
                    </a:cubicBezTo>
                    <a:cubicBezTo>
                      <a:pt x="56000" y="46196"/>
                      <a:pt x="52825" y="39846"/>
                      <a:pt x="47666" y="35877"/>
                    </a:cubicBezTo>
                    <a:cubicBezTo>
                      <a:pt x="42507" y="31908"/>
                      <a:pt x="-1546" y="-2620"/>
                      <a:pt x="41" y="158"/>
                    </a:cubicBezTo>
                    <a:close/>
                  </a:path>
                </a:pathLst>
              </a:cu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DA6E3B04-5B99-4151-BFB7-54AE400347A4}"/>
                  </a:ext>
                </a:extLst>
              </p:cNvPr>
              <p:cNvSpPr txBox="1"/>
              <p:nvPr/>
            </p:nvSpPr>
            <p:spPr>
              <a:xfrm>
                <a:off x="7349653" y="3109408"/>
                <a:ext cx="952483" cy="320620"/>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Hawaii</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pic>
          <p:nvPicPr>
            <p:cNvPr id="37" name="图片 36">
              <a:extLst>
                <a:ext uri="{FF2B5EF4-FFF2-40B4-BE49-F238E27FC236}">
                  <a16:creationId xmlns:a16="http://schemas.microsoft.com/office/drawing/2014/main" id="{85A29B22-3174-4A78-9075-D6CA69899D56}"/>
                </a:ext>
              </a:extLst>
            </p:cNvPr>
            <p:cNvPicPr>
              <a:picLocks noChangeAspect="1"/>
            </p:cNvPicPr>
            <p:nvPr/>
          </p:nvPicPr>
          <p:blipFill>
            <a:blip r:embed="rId6"/>
            <a:stretch>
              <a:fillRect/>
            </a:stretch>
          </p:blipFill>
          <p:spPr>
            <a:xfrm>
              <a:off x="3817493" y="2944736"/>
              <a:ext cx="1638987" cy="1190508"/>
            </a:xfrm>
            <a:prstGeom prst="rect">
              <a:avLst/>
            </a:prstGeom>
            <a:ln>
              <a:solidFill>
                <a:schemeClr val="bg1">
                  <a:lumMod val="85000"/>
                </a:schemeClr>
              </a:solidFill>
            </a:ln>
          </p:spPr>
        </p:pic>
        <p:sp>
          <p:nvSpPr>
            <p:cNvPr id="38" name="文本框 37">
              <a:extLst>
                <a:ext uri="{FF2B5EF4-FFF2-40B4-BE49-F238E27FC236}">
                  <a16:creationId xmlns:a16="http://schemas.microsoft.com/office/drawing/2014/main" id="{5281A1D4-E8D6-4DA7-BF28-59FAFCA6A39B}"/>
                </a:ext>
              </a:extLst>
            </p:cNvPr>
            <p:cNvSpPr txBox="1"/>
            <p:nvPr/>
          </p:nvSpPr>
          <p:spPr>
            <a:xfrm>
              <a:off x="4352374" y="2997865"/>
              <a:ext cx="1145506"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Bering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9" name="Shape 3990">
              <a:extLst>
                <a:ext uri="{FF2B5EF4-FFF2-40B4-BE49-F238E27FC236}">
                  <a16:creationId xmlns:a16="http://schemas.microsoft.com/office/drawing/2014/main" id="{327DD2B9-7EF6-42A3-B256-6210197F84FB}"/>
                </a:ext>
              </a:extLst>
            </p:cNvPr>
            <p:cNvSpPr/>
            <p:nvPr/>
          </p:nvSpPr>
          <p:spPr>
            <a:xfrm>
              <a:off x="4271607" y="3259001"/>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40" name="Shape 3990">
              <a:extLst>
                <a:ext uri="{FF2B5EF4-FFF2-40B4-BE49-F238E27FC236}">
                  <a16:creationId xmlns:a16="http://schemas.microsoft.com/office/drawing/2014/main" id="{4883F269-14C2-4A1D-8C06-5451320C54C0}"/>
                </a:ext>
              </a:extLst>
            </p:cNvPr>
            <p:cNvSpPr/>
            <p:nvPr/>
          </p:nvSpPr>
          <p:spPr>
            <a:xfrm>
              <a:off x="4476044" y="4944578"/>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41" name="Shape 3990">
              <a:extLst>
                <a:ext uri="{FF2B5EF4-FFF2-40B4-BE49-F238E27FC236}">
                  <a16:creationId xmlns:a16="http://schemas.microsoft.com/office/drawing/2014/main" id="{726E75C5-9CE8-4300-913A-FDC3F67922BA}"/>
                </a:ext>
              </a:extLst>
            </p:cNvPr>
            <p:cNvSpPr/>
            <p:nvPr/>
          </p:nvSpPr>
          <p:spPr>
            <a:xfrm>
              <a:off x="4212598" y="1674253"/>
              <a:ext cx="118018" cy="176892"/>
            </a:xfrm>
            <a:custGeom>
              <a:avLst/>
              <a:gdLst/>
              <a:ahLst/>
              <a:cxnLst>
                <a:cxn ang="0">
                  <a:pos x="wd2" y="hd2"/>
                </a:cxn>
                <a:cxn ang="5400000">
                  <a:pos x="wd2" y="hd2"/>
                </a:cxn>
                <a:cxn ang="10800000">
                  <a:pos x="wd2" y="hd2"/>
                </a:cxn>
                <a:cxn ang="16200000">
                  <a:pos x="wd2" y="hd2"/>
                </a:cxn>
              </a:cxnLst>
              <a:rect l="0" t="0"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00"/>
            </a:solidFill>
            <a:ln w="12700">
              <a:solidFill>
                <a:srgbClr val="FFFF00"/>
              </a:solidFill>
              <a:miter lim="400000"/>
            </a:ln>
          </p:spPr>
          <p:txBody>
            <a:bodyPr lIns="0" tIns="0" rIns="0" bIns="0" anchor="ctr"/>
            <a:lstStyle/>
            <a:p>
              <a:pPr lvl="0"/>
              <a:endParaRPr sz="1200" dirty="0"/>
            </a:p>
          </p:txBody>
        </p:sp>
        <p:sp>
          <p:nvSpPr>
            <p:cNvPr id="42" name="文本框 41">
              <a:extLst>
                <a:ext uri="{FF2B5EF4-FFF2-40B4-BE49-F238E27FC236}">
                  <a16:creationId xmlns:a16="http://schemas.microsoft.com/office/drawing/2014/main" id="{3FA0AC58-EE1B-4C20-9036-FFE04F2EDAE9}"/>
                </a:ext>
              </a:extLst>
            </p:cNvPr>
            <p:cNvSpPr txBox="1"/>
            <p:nvPr/>
          </p:nvSpPr>
          <p:spPr>
            <a:xfrm>
              <a:off x="4030825" y="1986463"/>
              <a:ext cx="1145506" cy="267489"/>
            </a:xfrm>
            <a:prstGeom prst="rect">
              <a:avLst/>
            </a:prstGeom>
            <a:noFill/>
          </p:spPr>
          <p:txBody>
            <a:bodyPr wrap="non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Bering Sea</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43" name="组合 42">
              <a:extLst>
                <a:ext uri="{FF2B5EF4-FFF2-40B4-BE49-F238E27FC236}">
                  <a16:creationId xmlns:a16="http://schemas.microsoft.com/office/drawing/2014/main" id="{9ABEC21F-E2C9-479E-B4B0-507ADB3F065B}"/>
                </a:ext>
              </a:extLst>
            </p:cNvPr>
            <p:cNvGrpSpPr/>
            <p:nvPr/>
          </p:nvGrpSpPr>
          <p:grpSpPr>
            <a:xfrm>
              <a:off x="5493663" y="1213030"/>
              <a:ext cx="3500887" cy="4162544"/>
              <a:chOff x="5493663" y="1213030"/>
              <a:chExt cx="3500887" cy="4162544"/>
            </a:xfrm>
          </p:grpSpPr>
          <p:sp>
            <p:nvSpPr>
              <p:cNvPr id="44" name="箭头: 五边形 68">
                <a:extLst>
                  <a:ext uri="{FF2B5EF4-FFF2-40B4-BE49-F238E27FC236}">
                    <a16:creationId xmlns:a16="http://schemas.microsoft.com/office/drawing/2014/main" id="{13F79B24-5C30-4EF6-A8D7-85A9C648F0F6}"/>
                  </a:ext>
                </a:extLst>
              </p:cNvPr>
              <p:cNvSpPr/>
              <p:nvPr/>
            </p:nvSpPr>
            <p:spPr>
              <a:xfrm rot="5400000">
                <a:off x="5576292" y="1994499"/>
                <a:ext cx="3298446" cy="3463704"/>
              </a:xfrm>
              <a:prstGeom prst="homePlate">
                <a:avLst>
                  <a:gd name="adj" fmla="val 19237"/>
                </a:avLst>
              </a:prstGeom>
              <a:noFill/>
              <a:ln>
                <a:solidFill>
                  <a:srgbClr val="2B6E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5CAD361-D009-48C9-BB23-AF328FA243C4}"/>
                  </a:ext>
                </a:extLst>
              </p:cNvPr>
              <p:cNvSpPr/>
              <p:nvPr/>
            </p:nvSpPr>
            <p:spPr>
              <a:xfrm>
                <a:off x="5552615" y="1213030"/>
                <a:ext cx="3211868" cy="7485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76B9AD74-2E37-485A-860B-E5CA615C726F}"/>
                  </a:ext>
                </a:extLst>
              </p:cNvPr>
              <p:cNvSpPr txBox="1"/>
              <p:nvPr/>
            </p:nvSpPr>
            <p:spPr>
              <a:xfrm>
                <a:off x="5741927" y="4011876"/>
                <a:ext cx="2607075" cy="401234"/>
              </a:xfrm>
              <a:prstGeom prst="rect">
                <a:avLst/>
              </a:prstGeom>
              <a:noFill/>
            </p:spPr>
            <p:txBody>
              <a:bodyPr wrap="square" rtlCol="0">
                <a:spAutoFit/>
              </a:bodyPr>
              <a:lstStyle/>
              <a:p>
                <a:pPr algn="ctr"/>
                <a:r>
                  <a:rPr lang="en-US" altLang="zh-CN" sz="1200" b="1" dirty="0" err="1">
                    <a:solidFill>
                      <a:srgbClr val="0070C0"/>
                    </a:solidFill>
                    <a:latin typeface="微软雅黑" panose="020B0503020204020204" pitchFamily="34" charset="-122"/>
                    <a:ea typeface="微软雅黑" panose="020B0503020204020204" pitchFamily="34" charset="-122"/>
                  </a:rPr>
                  <a:t>Miyako</a:t>
                </a:r>
                <a:r>
                  <a:rPr lang="en-US" altLang="zh-CN" sz="1200" b="1" dirty="0">
                    <a:solidFill>
                      <a:srgbClr val="0070C0"/>
                    </a:solidFill>
                    <a:latin typeface="微软雅黑" panose="020B0503020204020204" pitchFamily="34" charset="-122"/>
                    <a:ea typeface="微软雅黑" panose="020B0503020204020204" pitchFamily="34" charset="-122"/>
                  </a:rPr>
                  <a:t> Strait and  </a:t>
                </a:r>
                <a:r>
                  <a:rPr lang="en-US" altLang="zh-CN" sz="1200" b="1" dirty="0" err="1">
                    <a:solidFill>
                      <a:srgbClr val="0070C0"/>
                    </a:solidFill>
                    <a:latin typeface="微软雅黑" panose="020B0503020204020204" pitchFamily="34" charset="-122"/>
                    <a:ea typeface="微软雅黑" panose="020B0503020204020204" pitchFamily="34" charset="-122"/>
                  </a:rPr>
                  <a:t>Kuroshio</a:t>
                </a:r>
                <a:r>
                  <a:rPr lang="en-US" altLang="zh-CN" sz="1200" b="1" dirty="0">
                    <a:solidFill>
                      <a:srgbClr val="0070C0"/>
                    </a:solidFill>
                    <a:latin typeface="微软雅黑" panose="020B0503020204020204" pitchFamily="34" charset="-122"/>
                    <a:ea typeface="微软雅黑" panose="020B0503020204020204" pitchFamily="34" charset="-122"/>
                  </a:rPr>
                  <a:t> Area investigation </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cxnSp>
            <p:nvCxnSpPr>
              <p:cNvPr id="47" name="直接连接符 46">
                <a:extLst>
                  <a:ext uri="{FF2B5EF4-FFF2-40B4-BE49-F238E27FC236}">
                    <a16:creationId xmlns:a16="http://schemas.microsoft.com/office/drawing/2014/main" id="{620214D8-AC30-4364-83B9-5AD2BB7FE46E}"/>
                  </a:ext>
                </a:extLst>
              </p:cNvPr>
              <p:cNvCxnSpPr/>
              <p:nvPr/>
            </p:nvCxnSpPr>
            <p:spPr>
              <a:xfrm>
                <a:off x="5781696" y="3966612"/>
                <a:ext cx="27319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199F582D-9F45-428B-A10A-8A28AF248F7C}"/>
                  </a:ext>
                </a:extLst>
              </p:cNvPr>
              <p:cNvCxnSpPr/>
              <p:nvPr/>
            </p:nvCxnSpPr>
            <p:spPr>
              <a:xfrm>
                <a:off x="5781696" y="3028075"/>
                <a:ext cx="27319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DDA5456-4467-4F1D-8C81-EBB347A666EC}"/>
                  </a:ext>
                </a:extLst>
              </p:cNvPr>
              <p:cNvCxnSpPr/>
              <p:nvPr/>
            </p:nvCxnSpPr>
            <p:spPr>
              <a:xfrm>
                <a:off x="5781696" y="3540528"/>
                <a:ext cx="27319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2DB6A15F-DF9D-4D36-9A97-DA6F483E987C}"/>
                  </a:ext>
                </a:extLst>
              </p:cNvPr>
              <p:cNvSpPr txBox="1"/>
              <p:nvPr/>
            </p:nvSpPr>
            <p:spPr>
              <a:xfrm>
                <a:off x="5720737" y="3624220"/>
                <a:ext cx="2853853" cy="240740"/>
              </a:xfrm>
              <a:prstGeom prst="rect">
                <a:avLst/>
              </a:prstGeom>
              <a:noFill/>
            </p:spPr>
            <p:txBody>
              <a:bodyPr wrap="square" rtlCol="0">
                <a:spAutoFit/>
              </a:bodyPr>
              <a:lstStyle/>
              <a:p>
                <a:pPr algn="ctr"/>
                <a:r>
                  <a:rPr lang="en-US" altLang="zh-CN" sz="1200" b="1" dirty="0">
                    <a:solidFill>
                      <a:srgbClr val="0070C0"/>
                    </a:solidFill>
                    <a:latin typeface="微软雅黑" panose="020B0503020204020204" pitchFamily="34" charset="-122"/>
                    <a:ea typeface="微软雅黑" panose="020B0503020204020204" pitchFamily="34" charset="-122"/>
                  </a:rPr>
                  <a:t>The IODP Expeditions 45/46</a:t>
                </a:r>
                <a:endParaRPr lang="zh-CN" altLang="en-US" sz="1200" b="1" dirty="0">
                  <a:solidFill>
                    <a:srgbClr val="0070C0"/>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E72A9A4D-353E-4F08-ADDA-D67DD67BABEE}"/>
                  </a:ext>
                </a:extLst>
              </p:cNvPr>
              <p:cNvSpPr txBox="1"/>
              <p:nvPr/>
            </p:nvSpPr>
            <p:spPr>
              <a:xfrm>
                <a:off x="5578647" y="2135017"/>
                <a:ext cx="3415903" cy="454731"/>
              </a:xfrm>
              <a:prstGeom prst="rect">
                <a:avLst/>
              </a:prstGeom>
              <a:noFill/>
            </p:spPr>
            <p:txBody>
              <a:bodyPr wrap="square" rtlCol="0">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Established and run the observation network with unmanned systems</a:t>
                </a:r>
                <a:r>
                  <a:rPr lang="en-US" altLang="zh-CN" sz="1600" b="1" dirty="0">
                    <a:solidFill>
                      <a:srgbClr val="C00000"/>
                    </a:solidFill>
                    <a:latin typeface="微软雅黑" panose="020B0503020204020204" pitchFamily="34" charset="-122"/>
                    <a:ea typeface="微软雅黑" panose="020B0503020204020204" pitchFamily="34" charset="-122"/>
                  </a:rPr>
                  <a:t>.</a:t>
                </a:r>
              </a:p>
            </p:txBody>
          </p:sp>
          <p:cxnSp>
            <p:nvCxnSpPr>
              <p:cNvPr id="52" name="直接连接符 51">
                <a:extLst>
                  <a:ext uri="{FF2B5EF4-FFF2-40B4-BE49-F238E27FC236}">
                    <a16:creationId xmlns:a16="http://schemas.microsoft.com/office/drawing/2014/main" id="{54A27D13-16E1-4DF0-BF9D-EE1B161808BA}"/>
                  </a:ext>
                </a:extLst>
              </p:cNvPr>
              <p:cNvCxnSpPr/>
              <p:nvPr/>
            </p:nvCxnSpPr>
            <p:spPr>
              <a:xfrm>
                <a:off x="5792579" y="4788263"/>
                <a:ext cx="27319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726B393E-E039-4353-85C2-11254F008C1C}"/>
                  </a:ext>
                </a:extLst>
              </p:cNvPr>
              <p:cNvCxnSpPr/>
              <p:nvPr/>
            </p:nvCxnSpPr>
            <p:spPr>
              <a:xfrm>
                <a:off x="5792579" y="4381382"/>
                <a:ext cx="273193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A3A68F24-3CD4-4ABD-819F-094CE59E5CC0}"/>
                  </a:ext>
                </a:extLst>
              </p:cNvPr>
              <p:cNvSpPr txBox="1"/>
              <p:nvPr/>
            </p:nvSpPr>
            <p:spPr>
              <a:xfrm>
                <a:off x="5720737" y="4435619"/>
                <a:ext cx="2853853" cy="401234"/>
              </a:xfrm>
              <a:prstGeom prst="rect">
                <a:avLst/>
              </a:prstGeom>
              <a:noFill/>
            </p:spPr>
            <p:txBody>
              <a:bodyPr wrap="square" rtlCol="0">
                <a:spAutoFit/>
              </a:bodyPr>
              <a:lstStyle/>
              <a:p>
                <a:pPr algn="ctr"/>
                <a:r>
                  <a:rPr lang="en-US" altLang="zh-CN" sz="1200" b="1" dirty="0">
                    <a:solidFill>
                      <a:srgbClr val="0070C0"/>
                    </a:solidFill>
                    <a:latin typeface="微软雅黑" panose="020B0503020204020204" pitchFamily="34" charset="-122"/>
                    <a:ea typeface="微软雅黑" panose="020B0503020204020204" pitchFamily="34" charset="-122"/>
                  </a:rPr>
                  <a:t>First marine network observation of a passing-by typhoon</a:t>
                </a:r>
                <a:endParaRPr lang="zh-CN" altLang="en-US" sz="1200" b="1" dirty="0">
                  <a:solidFill>
                    <a:srgbClr val="0070C0"/>
                  </a:solidFill>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id="{AAF8ACA7-03BA-4F87-8013-5A9562B0F0C6}"/>
                  </a:ext>
                </a:extLst>
              </p:cNvPr>
              <p:cNvSpPr txBox="1"/>
              <p:nvPr/>
            </p:nvSpPr>
            <p:spPr>
              <a:xfrm>
                <a:off x="6633563" y="4881961"/>
                <a:ext cx="1075753" cy="338554"/>
              </a:xfrm>
              <a:prstGeom prst="rect">
                <a:avLst/>
              </a:prstGeom>
              <a:noFill/>
            </p:spPr>
            <p:txBody>
              <a:bodyPr wrap="square" rtlCol="0">
                <a:spAutoFit/>
              </a:bodyPr>
              <a:lstStyle/>
              <a:p>
                <a:pPr algn="ctr"/>
                <a:r>
                  <a:rPr lang="en-US" altLang="zh-CN" sz="1600" b="1" dirty="0">
                    <a:solidFill>
                      <a:srgbClr val="0070C0"/>
                    </a:solidFill>
                    <a:latin typeface="微软雅黑" panose="020B0503020204020204" pitchFamily="34" charset="-122"/>
                    <a:ea typeface="微软雅黑" panose="020B0503020204020204" pitchFamily="34" charset="-122"/>
                  </a:rPr>
                  <a:t>……</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56" name="文本框 55">
                <a:extLst>
                  <a:ext uri="{FF2B5EF4-FFF2-40B4-BE49-F238E27FC236}">
                    <a16:creationId xmlns:a16="http://schemas.microsoft.com/office/drawing/2014/main" id="{966C6368-6EDA-49D5-B3A1-CC9B13326CCD}"/>
                  </a:ext>
                </a:extLst>
              </p:cNvPr>
              <p:cNvSpPr txBox="1"/>
              <p:nvPr/>
            </p:nvSpPr>
            <p:spPr>
              <a:xfrm>
                <a:off x="5552615" y="1223236"/>
                <a:ext cx="3404753" cy="641974"/>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A total endurance of  more than </a:t>
                </a:r>
                <a:r>
                  <a:rPr lang="en-US" altLang="zh-CN" sz="1400" b="1" dirty="0">
                    <a:solidFill>
                      <a:srgbClr val="FFC000"/>
                    </a:solidFill>
                    <a:latin typeface="微软雅黑" panose="020B0503020204020204" pitchFamily="34" charset="-122"/>
                    <a:ea typeface="微软雅黑" panose="020B0503020204020204" pitchFamily="34" charset="-122"/>
                  </a:rPr>
                  <a:t>15,000 </a:t>
                </a:r>
                <a:r>
                  <a:rPr lang="en-US" altLang="zh-CN" sz="1400" b="1" dirty="0">
                    <a:solidFill>
                      <a:schemeClr val="bg1"/>
                    </a:solidFill>
                    <a:latin typeface="微软雅黑" panose="020B0503020204020204" pitchFamily="34" charset="-122"/>
                    <a:ea typeface="微软雅黑" panose="020B0503020204020204" pitchFamily="34" charset="-122"/>
                  </a:rPr>
                  <a:t>km</a:t>
                </a:r>
              </a:p>
              <a:p>
                <a:r>
                  <a:rPr lang="en-US" altLang="zh-CN" sz="1400" b="1" dirty="0">
                    <a:solidFill>
                      <a:schemeClr val="bg1"/>
                    </a:solidFill>
                    <a:latin typeface="微软雅黑" panose="020B0503020204020204" pitchFamily="34" charset="-122"/>
                    <a:ea typeface="微软雅黑" panose="020B0503020204020204" pitchFamily="34" charset="-122"/>
                  </a:rPr>
                  <a:t>More than </a:t>
                </a:r>
                <a:r>
                  <a:rPr lang="en-US" altLang="zh-CN" sz="1400" b="1" dirty="0">
                    <a:solidFill>
                      <a:srgbClr val="FFC000"/>
                    </a:solidFill>
                    <a:latin typeface="微软雅黑" panose="020B0503020204020204" pitchFamily="34" charset="-122"/>
                    <a:ea typeface="微软雅黑" panose="020B0503020204020204" pitchFamily="34" charset="-122"/>
                  </a:rPr>
                  <a:t>50,000 </a:t>
                </a:r>
                <a:r>
                  <a:rPr lang="en-US" altLang="zh-CN" sz="1400" b="1" dirty="0">
                    <a:solidFill>
                      <a:schemeClr val="bg1"/>
                    </a:solidFill>
                    <a:latin typeface="微软雅黑" panose="020B0503020204020204" pitchFamily="34" charset="-122"/>
                    <a:ea typeface="微软雅黑" panose="020B0503020204020204" pitchFamily="34" charset="-122"/>
                  </a:rPr>
                  <a:t>profiles in total</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7" name="文本框 56">
                <a:extLst>
                  <a:ext uri="{FF2B5EF4-FFF2-40B4-BE49-F238E27FC236}">
                    <a16:creationId xmlns:a16="http://schemas.microsoft.com/office/drawing/2014/main" id="{8CA77A60-6AC8-4B53-8006-999E8B92BDCA}"/>
                  </a:ext>
                </a:extLst>
              </p:cNvPr>
              <p:cNvSpPr txBox="1"/>
              <p:nvPr/>
            </p:nvSpPr>
            <p:spPr>
              <a:xfrm>
                <a:off x="5706640" y="3115398"/>
                <a:ext cx="2853853" cy="401234"/>
              </a:xfrm>
              <a:prstGeom prst="rect">
                <a:avLst/>
              </a:prstGeom>
              <a:noFill/>
            </p:spPr>
            <p:txBody>
              <a:bodyPr wrap="square" rtlCol="0">
                <a:spAutoFit/>
              </a:bodyPr>
              <a:lstStyle/>
              <a:p>
                <a:pPr algn="ctr"/>
                <a:r>
                  <a:rPr lang="en-US" altLang="zh-CN" sz="1200" b="1" dirty="0">
                    <a:solidFill>
                      <a:srgbClr val="0070C0"/>
                    </a:solidFill>
                    <a:latin typeface="微软雅黑" panose="020B0503020204020204" pitchFamily="34" charset="-122"/>
                    <a:ea typeface="微软雅黑" panose="020B0503020204020204" pitchFamily="34" charset="-122"/>
                  </a:rPr>
                  <a:t>The 10th Chinese National Arctic Research Expedition</a:t>
                </a:r>
                <a:endParaRPr lang="zh-CN" altLang="en-US" sz="12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a:extLst>
                  <a:ext uri="{FF2B5EF4-FFF2-40B4-BE49-F238E27FC236}">
                    <a16:creationId xmlns:a16="http://schemas.microsoft.com/office/drawing/2014/main" id="{A77FBEB8-7989-4846-88DB-DF0729FF0267}"/>
                  </a:ext>
                </a:extLst>
              </p:cNvPr>
              <p:cNvCxnSpPr/>
              <p:nvPr/>
            </p:nvCxnSpPr>
            <p:spPr>
              <a:xfrm>
                <a:off x="5627690" y="2565081"/>
                <a:ext cx="297067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2" name="副标题 3074">
            <a:extLst>
              <a:ext uri="{FF2B5EF4-FFF2-40B4-BE49-F238E27FC236}">
                <a16:creationId xmlns:a16="http://schemas.microsoft.com/office/drawing/2014/main" id="{10AC16D5-1DC4-40DE-86F2-A28DB483353D}"/>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64" name="椭圆 63">
            <a:extLst>
              <a:ext uri="{FF2B5EF4-FFF2-40B4-BE49-F238E27FC236}">
                <a16:creationId xmlns:a16="http://schemas.microsoft.com/office/drawing/2014/main" id="{099EA947-6D46-4DA8-947D-D2192B7249DC}"/>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Tree>
    <p:extLst>
      <p:ext uri="{BB962C8B-B14F-4D97-AF65-F5344CB8AC3E}">
        <p14:creationId xmlns:p14="http://schemas.microsoft.com/office/powerpoint/2010/main" val="231633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0" name="副标题 3074"/>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11" name="椭圆 10"/>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
        <p:nvSpPr>
          <p:cNvPr id="12" name="矩形 11"/>
          <p:cNvSpPr/>
          <p:nvPr/>
        </p:nvSpPr>
        <p:spPr>
          <a:xfrm>
            <a:off x="3311987" y="1088243"/>
            <a:ext cx="5832648" cy="584775"/>
          </a:xfrm>
          <a:prstGeom prst="rect">
            <a:avLst/>
          </a:prstGeom>
        </p:spPr>
        <p:txBody>
          <a:bodyPr wrap="squar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sp>
        <p:nvSpPr>
          <p:cNvPr id="13" name="矩形 12"/>
          <p:cNvSpPr/>
          <p:nvPr/>
        </p:nvSpPr>
        <p:spPr>
          <a:xfrm>
            <a:off x="260170" y="1669444"/>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2"/>
          <p:cNvSpPr/>
          <p:nvPr/>
        </p:nvSpPr>
        <p:spPr>
          <a:xfrm>
            <a:off x="248740" y="1761134"/>
            <a:ext cx="8715748" cy="18651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200" b="1" dirty="0">
                <a:solidFill>
                  <a:srgbClr val="1F497D"/>
                </a:solidFill>
                <a:latin typeface="微软雅黑" panose="020B0503020204020204" pitchFamily="34" charset="-122"/>
                <a:ea typeface="微软雅黑" panose="020B0503020204020204" pitchFamily="34" charset="-122"/>
              </a:rPr>
              <a:t>Since May 2019, using the Petrel pedigree, our group has led multiple types of unmanned observation equipment, and smoothly carried out </a:t>
            </a:r>
            <a:r>
              <a:rPr lang="en-US" altLang="zh-CN" sz="1200" b="1" dirty="0">
                <a:solidFill>
                  <a:srgbClr val="C00000"/>
                </a:solidFill>
                <a:latin typeface="微软雅黑" panose="020B0503020204020204" pitchFamily="34" charset="-122"/>
                <a:ea typeface="微软雅黑" panose="020B0503020204020204" pitchFamily="34" charset="-122"/>
              </a:rPr>
              <a:t>cooperation observation tests with a heterogeneous fleet</a:t>
            </a:r>
            <a:r>
              <a:rPr lang="zh-CN" altLang="en-US" sz="1200" b="1" dirty="0">
                <a:solidFill>
                  <a:srgbClr val="1F497D"/>
                </a:solidFill>
                <a:latin typeface="微软雅黑" panose="020B0503020204020204" pitchFamily="34" charset="-122"/>
                <a:ea typeface="微软雅黑" panose="020B0503020204020204" pitchFamily="34" charset="-122"/>
              </a:rPr>
              <a:t>，</a:t>
            </a:r>
            <a:r>
              <a:rPr lang="en-US" altLang="zh-CN" sz="1200" b="1" dirty="0">
                <a:solidFill>
                  <a:srgbClr val="1F497D"/>
                </a:solidFill>
                <a:latin typeface="微软雅黑" panose="020B0503020204020204" pitchFamily="34" charset="-122"/>
                <a:ea typeface="微软雅黑" panose="020B0503020204020204" pitchFamily="34" charset="-122"/>
              </a:rPr>
              <a:t>which improves the observation capability in extreme environments such as </a:t>
            </a:r>
            <a:r>
              <a:rPr lang="en-US" altLang="zh-CN" sz="1200" b="1" dirty="0">
                <a:solidFill>
                  <a:srgbClr val="C00000"/>
                </a:solidFill>
                <a:latin typeface="微软雅黑" panose="020B0503020204020204" pitchFamily="34" charset="-122"/>
                <a:ea typeface="微软雅黑" panose="020B0503020204020204" pitchFamily="34" charset="-122"/>
              </a:rPr>
              <a:t>multi-scale ocean dynamic process </a:t>
            </a:r>
            <a:r>
              <a:rPr lang="en-US" altLang="zh-CN" sz="1200" b="1" dirty="0">
                <a:solidFill>
                  <a:srgbClr val="1F497D"/>
                </a:solidFill>
                <a:latin typeface="微软雅黑" panose="020B0503020204020204" pitchFamily="34" charset="-122"/>
                <a:ea typeface="微软雅黑" panose="020B0503020204020204" pitchFamily="34" charset="-122"/>
              </a:rPr>
              <a:t>and </a:t>
            </a:r>
            <a:r>
              <a:rPr lang="en-US" altLang="zh-CN" sz="1200" b="1" dirty="0">
                <a:solidFill>
                  <a:srgbClr val="C00000"/>
                </a:solidFill>
                <a:latin typeface="微软雅黑" panose="020B0503020204020204" pitchFamily="34" charset="-122"/>
                <a:ea typeface="微软雅黑" panose="020B0503020204020204" pitchFamily="34" charset="-122"/>
              </a:rPr>
              <a:t>typhoon</a:t>
            </a:r>
            <a:r>
              <a:rPr lang="en-US" altLang="zh-CN" sz="1200" b="1" dirty="0">
                <a:solidFill>
                  <a:srgbClr val="1F497D"/>
                </a:solidFill>
                <a:latin typeface="微软雅黑" panose="020B0503020204020204" pitchFamily="34" charset="-122"/>
                <a:ea typeface="微软雅黑" panose="020B0503020204020204" pitchFamily="34" charset="-122"/>
              </a:rPr>
              <a:t>, establishes a bi-directional communication link connecting real-time marine observation data, shore-based supercomputing center, and  scientific research vehicles</a:t>
            </a:r>
            <a:r>
              <a:rPr lang="zh-CN" altLang="en-US" sz="1200" b="1" dirty="0">
                <a:solidFill>
                  <a:srgbClr val="1F497D"/>
                </a:solidFill>
                <a:latin typeface="微软雅黑" panose="020B0503020204020204" pitchFamily="34" charset="-122"/>
                <a:ea typeface="微软雅黑" panose="020B0503020204020204" pitchFamily="34" charset="-122"/>
              </a:rPr>
              <a:t>，</a:t>
            </a:r>
            <a:r>
              <a:rPr lang="en-US" altLang="zh-CN" sz="1200" b="1" dirty="0">
                <a:solidFill>
                  <a:srgbClr val="1F497D"/>
                </a:solidFill>
                <a:latin typeface="微软雅黑" panose="020B0503020204020204" pitchFamily="34" charset="-122"/>
                <a:ea typeface="微软雅黑" panose="020B0503020204020204" pitchFamily="34" charset="-122"/>
              </a:rPr>
              <a:t>and thus lays the foundation for large-scale application of unmanned underwater platforms.  </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15" name="箭头: 五边形 3"/>
          <p:cNvSpPr/>
          <p:nvPr/>
        </p:nvSpPr>
        <p:spPr>
          <a:xfrm>
            <a:off x="368755" y="1340768"/>
            <a:ext cx="1788160"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Overview</a:t>
            </a:r>
            <a:endParaRPr kumimoji="0" lang="zh-CN" altLang="en-US"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nvGrpSpPr>
          <p:cNvPr id="17" name="组合 16"/>
          <p:cNvGrpSpPr/>
          <p:nvPr/>
        </p:nvGrpSpPr>
        <p:grpSpPr>
          <a:xfrm>
            <a:off x="5032758" y="3742554"/>
            <a:ext cx="3787862" cy="2649696"/>
            <a:chOff x="10359" y="5057"/>
            <a:chExt cx="7992" cy="5199"/>
          </a:xfrm>
        </p:grpSpPr>
        <p:pic>
          <p:nvPicPr>
            <p:cNvPr id="23" name="图片 5" descr="C:\Users\ADMINI~1\AppData\Local\Temp\WeChat Files\057353ab7e49b5968e10eb6670be985.png"/>
            <p:cNvPicPr>
              <a:picLocks noChangeAspect="1"/>
            </p:cNvPicPr>
            <p:nvPr/>
          </p:nvPicPr>
          <p:blipFill>
            <a:blip r:embed="rId4"/>
            <a:stretch>
              <a:fillRect/>
            </a:stretch>
          </p:blipFill>
          <p:spPr>
            <a:xfrm>
              <a:off x="10359" y="5057"/>
              <a:ext cx="7992" cy="5199"/>
            </a:xfrm>
            <a:prstGeom prst="rect">
              <a:avLst/>
            </a:prstGeom>
            <a:noFill/>
            <a:ln w="9525">
              <a:noFill/>
            </a:ln>
          </p:spPr>
        </p:pic>
        <p:sp>
          <p:nvSpPr>
            <p:cNvPr id="24" name="文本框 23"/>
            <p:cNvSpPr txBox="1"/>
            <p:nvPr/>
          </p:nvSpPr>
          <p:spPr>
            <a:xfrm>
              <a:off x="12064" y="5111"/>
              <a:ext cx="6137" cy="906"/>
            </a:xfrm>
            <a:prstGeom prst="rect">
              <a:avLst/>
            </a:prstGeom>
            <a:solidFill>
              <a:schemeClr val="accent6"/>
            </a:solid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Sea trail by cooperation network of</a:t>
              </a:r>
              <a:endParaRPr lang="zh-CN" altLang="en-US" sz="1200" b="1" dirty="0">
                <a:solidFill>
                  <a:schemeClr val="bg1"/>
                </a:solidFill>
                <a:latin typeface="微软雅黑" panose="020B0503020204020204" pitchFamily="34" charset="-122"/>
                <a:ea typeface="微软雅黑" panose="020B0503020204020204" pitchFamily="34" charset="-122"/>
              </a:endParaRPr>
            </a:p>
            <a:p>
              <a:pPr algn="ctr"/>
              <a:r>
                <a:rPr lang="en-US" altLang="zh-CN" sz="1200" b="1" dirty="0">
                  <a:solidFill>
                    <a:schemeClr val="bg1"/>
                  </a:solidFill>
                  <a:latin typeface="微软雅黑" panose="020B0503020204020204" pitchFamily="34" charset="-122"/>
                  <a:ea typeface="微软雅黑" panose="020B0503020204020204" pitchFamily="34" charset="-122"/>
                </a:rPr>
                <a:t>unmanned systems</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sp>
        <p:nvSpPr>
          <p:cNvPr id="18" name="矩形 17"/>
          <p:cNvSpPr/>
          <p:nvPr/>
        </p:nvSpPr>
        <p:spPr>
          <a:xfrm>
            <a:off x="302197" y="3654893"/>
            <a:ext cx="8625537" cy="2820940"/>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281453" y="3624101"/>
            <a:ext cx="214984" cy="231176"/>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8749504" y="6275404"/>
            <a:ext cx="214984" cy="231176"/>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5" name="图片 24">
            <a:extLst>
              <a:ext uri="{FF2B5EF4-FFF2-40B4-BE49-F238E27FC236}">
                <a16:creationId xmlns:a16="http://schemas.microsoft.com/office/drawing/2014/main" id="{EA61C736-3BEF-4259-BAC1-4DAC9E5E372B}"/>
              </a:ext>
            </a:extLst>
          </p:cNvPr>
          <p:cNvPicPr>
            <a:picLocks noChangeAspect="1"/>
          </p:cNvPicPr>
          <p:nvPr/>
        </p:nvPicPr>
        <p:blipFill>
          <a:blip r:embed="rId5"/>
          <a:stretch>
            <a:fillRect/>
          </a:stretch>
        </p:blipFill>
        <p:spPr>
          <a:xfrm>
            <a:off x="296997" y="3892190"/>
            <a:ext cx="4692691" cy="2346345"/>
          </a:xfrm>
          <a:prstGeom prst="rect">
            <a:avLst/>
          </a:prstGeom>
        </p:spPr>
      </p:pic>
    </p:spTree>
    <p:extLst>
      <p:ext uri="{BB962C8B-B14F-4D97-AF65-F5344CB8AC3E}">
        <p14:creationId xmlns:p14="http://schemas.microsoft.com/office/powerpoint/2010/main" val="262755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3346949" y="985809"/>
            <a:ext cx="5934958" cy="584775"/>
          </a:xfrm>
          <a:prstGeom prst="rect">
            <a:avLst/>
          </a:prstGeom>
        </p:spPr>
        <p:txBody>
          <a:bodyPr wrap="non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pic>
        <p:nvPicPr>
          <p:cNvPr id="13" name="图片 12"/>
          <p:cNvPicPr>
            <a:picLocks noChangeAspect="1"/>
          </p:cNvPicPr>
          <p:nvPr/>
        </p:nvPicPr>
        <p:blipFill>
          <a:blip r:embed="rId4"/>
          <a:stretch>
            <a:fillRect/>
          </a:stretch>
        </p:blipFill>
        <p:spPr>
          <a:xfrm>
            <a:off x="6948264" y="1988840"/>
            <a:ext cx="1884056" cy="1147554"/>
          </a:xfrm>
          <a:prstGeom prst="rect">
            <a:avLst/>
          </a:prstGeom>
        </p:spPr>
      </p:pic>
      <p:sp>
        <p:nvSpPr>
          <p:cNvPr id="14" name="矩形 13"/>
          <p:cNvSpPr/>
          <p:nvPr/>
        </p:nvSpPr>
        <p:spPr>
          <a:xfrm>
            <a:off x="260170" y="1904232"/>
            <a:ext cx="8704318" cy="1304023"/>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
          <p:cNvSpPr/>
          <p:nvPr/>
        </p:nvSpPr>
        <p:spPr>
          <a:xfrm>
            <a:off x="281453" y="2168009"/>
            <a:ext cx="6534643" cy="104644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algn="just">
              <a:spcBef>
                <a:spcPts val="1200"/>
              </a:spcBef>
              <a:buFont typeface="Wingdings" panose="05000000000000000000" pitchFamily="2" charset="2"/>
              <a:buChar char="Ø"/>
            </a:pPr>
            <a:r>
              <a:rPr lang="en-US" altLang="zh-CN" sz="1300" b="1" dirty="0">
                <a:solidFill>
                  <a:srgbClr val="1F497D"/>
                </a:solidFill>
                <a:latin typeface="微软雅黑" panose="020B0503020204020204" pitchFamily="34" charset="-122"/>
                <a:ea typeface="微软雅黑" panose="020B0503020204020204" pitchFamily="34" charset="-122"/>
              </a:rPr>
              <a:t>Realizing cooperation observation with surface and underwater heterogeneous unmanned platforms;    </a:t>
            </a:r>
          </a:p>
          <a:p>
            <a:pPr algn="just">
              <a:spcBef>
                <a:spcPts val="1200"/>
              </a:spcBef>
              <a:buFont typeface="Wingdings" panose="05000000000000000000" pitchFamily="2" charset="2"/>
              <a:buChar char="Ø"/>
            </a:pPr>
            <a:r>
              <a:rPr lang="en-US" altLang="zh-CN" sz="1300" b="1" dirty="0">
                <a:solidFill>
                  <a:srgbClr val="1F497D"/>
                </a:solidFill>
                <a:latin typeface="微软雅黑" panose="020B0503020204020204" pitchFamily="34" charset="-122"/>
                <a:ea typeface="微软雅黑" panose="020B0503020204020204" pitchFamily="34" charset="-122"/>
              </a:rPr>
              <a:t>Verifying the motion patterns and collaborative control mechanisms of the heterogeneous  glider fleet;</a:t>
            </a:r>
            <a:endParaRPr lang="zh-CN" altLang="en-US" sz="1300" b="1" dirty="0">
              <a:solidFill>
                <a:srgbClr val="1F497D"/>
              </a:solidFill>
              <a:latin typeface="微软雅黑" panose="020B0503020204020204" pitchFamily="34" charset="-122"/>
              <a:ea typeface="微软雅黑" panose="020B0503020204020204" pitchFamily="34" charset="-122"/>
            </a:endParaRPr>
          </a:p>
        </p:txBody>
      </p:sp>
      <p:sp>
        <p:nvSpPr>
          <p:cNvPr id="16" name="箭头: 五边形 3"/>
          <p:cNvSpPr/>
          <p:nvPr/>
        </p:nvSpPr>
        <p:spPr>
          <a:xfrm>
            <a:off x="368754" y="1575556"/>
            <a:ext cx="5715414"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Fully verifying the formation and cooperation techniques of the heterogeneous fleet</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81453" y="3324031"/>
            <a:ext cx="8683035" cy="3417338"/>
            <a:chOff x="281453" y="3080120"/>
            <a:chExt cx="11633400" cy="3591399"/>
          </a:xfrm>
        </p:grpSpPr>
        <p:sp>
          <p:nvSpPr>
            <p:cNvPr id="18" name="矩形 17"/>
            <p:cNvSpPr/>
            <p:nvPr/>
          </p:nvSpPr>
          <p:spPr>
            <a:xfrm>
              <a:off x="309245" y="3118485"/>
              <a:ext cx="11556365"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281453"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445710" y="3571343"/>
            <a:ext cx="8333237" cy="3036536"/>
            <a:chOff x="600144" y="2035174"/>
            <a:chExt cx="11361130" cy="4404491"/>
          </a:xfrm>
        </p:grpSpPr>
        <p:pic>
          <p:nvPicPr>
            <p:cNvPr id="22" name="图片 30"/>
            <p:cNvPicPr>
              <a:picLocks noChangeAspect="1"/>
            </p:cNvPicPr>
            <p:nvPr/>
          </p:nvPicPr>
          <p:blipFill>
            <a:blip r:embed="rId5"/>
            <a:srcRect l="1728" t="1029" r="-70" b="738"/>
            <a:stretch>
              <a:fillRect/>
            </a:stretch>
          </p:blipFill>
          <p:spPr>
            <a:xfrm>
              <a:off x="4644323" y="2089993"/>
              <a:ext cx="3371852" cy="2799080"/>
            </a:xfrm>
            <a:prstGeom prst="roundRect">
              <a:avLst/>
            </a:prstGeom>
            <a:noFill/>
            <a:ln w="9525">
              <a:noFill/>
            </a:ln>
          </p:spPr>
        </p:pic>
        <p:pic>
          <p:nvPicPr>
            <p:cNvPr id="23" name="图片 22"/>
            <p:cNvPicPr>
              <a:picLocks noChangeAspect="1"/>
            </p:cNvPicPr>
            <p:nvPr/>
          </p:nvPicPr>
          <p:blipFill>
            <a:blip r:embed="rId6"/>
            <a:stretch>
              <a:fillRect/>
            </a:stretch>
          </p:blipFill>
          <p:spPr>
            <a:xfrm>
              <a:off x="625477" y="2035174"/>
              <a:ext cx="3488689" cy="2800351"/>
            </a:xfrm>
            <a:prstGeom prst="roundRect">
              <a:avLst/>
            </a:prstGeom>
          </p:spPr>
        </p:pic>
        <p:sp>
          <p:nvSpPr>
            <p:cNvPr id="24" name="文本框 23"/>
            <p:cNvSpPr txBox="1"/>
            <p:nvPr/>
          </p:nvSpPr>
          <p:spPr>
            <a:xfrm>
              <a:off x="4520815" y="5205343"/>
              <a:ext cx="3618866" cy="1205360"/>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Joint fixed-point observation of sea gliders</a:t>
              </a:r>
              <a:endParaRPr lang="zh-CN" altLang="en-US" sz="1600"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600144" y="5205340"/>
              <a:ext cx="3661410" cy="848215"/>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Joint navigation trail of sea gliders</a:t>
              </a:r>
            </a:p>
          </p:txBody>
        </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rcRect l="14856" t="9537"/>
            <a:stretch>
              <a:fillRect/>
            </a:stretch>
          </p:blipFill>
          <p:spPr>
            <a:xfrm>
              <a:off x="8584054" y="2060575"/>
              <a:ext cx="3352166" cy="2848611"/>
            </a:xfrm>
            <a:prstGeom prst="roundRect">
              <a:avLst/>
            </a:prstGeom>
          </p:spPr>
        </p:pic>
        <p:sp>
          <p:nvSpPr>
            <p:cNvPr id="27" name="文本框 26"/>
            <p:cNvSpPr txBox="1"/>
            <p:nvPr/>
          </p:nvSpPr>
          <p:spPr>
            <a:xfrm>
              <a:off x="8529735" y="5234305"/>
              <a:ext cx="3431539" cy="1205360"/>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Testing of trajectory-keeping ability against currents</a:t>
              </a:r>
              <a:endParaRPr lang="zh-CN" altLang="en-US" sz="1600" b="1" dirty="0">
                <a:latin typeface="微软雅黑" panose="020B0503020204020204" pitchFamily="34" charset="-122"/>
                <a:ea typeface="微软雅黑" panose="020B0503020204020204" pitchFamily="34" charset="-122"/>
              </a:endParaRPr>
            </a:p>
          </p:txBody>
        </p:sp>
      </p:grpSp>
      <p:sp>
        <p:nvSpPr>
          <p:cNvPr id="30" name="副标题 3074">
            <a:extLst>
              <a:ext uri="{FF2B5EF4-FFF2-40B4-BE49-F238E27FC236}">
                <a16:creationId xmlns:a16="http://schemas.microsoft.com/office/drawing/2014/main" id="{4BA87E32-001F-4EB6-8769-10A52F69E971}"/>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8" name="椭圆 27">
            <a:extLst>
              <a:ext uri="{FF2B5EF4-FFF2-40B4-BE49-F238E27FC236}">
                <a16:creationId xmlns:a16="http://schemas.microsoft.com/office/drawing/2014/main" id="{1F4785B1-ECFC-44BB-BD20-6063E1B5B029}"/>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720961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3342746" y="996525"/>
            <a:ext cx="5934958" cy="584775"/>
          </a:xfrm>
          <a:prstGeom prst="rect">
            <a:avLst/>
          </a:prstGeom>
        </p:spPr>
        <p:txBody>
          <a:bodyPr wrap="non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sp>
        <p:nvSpPr>
          <p:cNvPr id="14" name="矩形 13"/>
          <p:cNvSpPr/>
          <p:nvPr/>
        </p:nvSpPr>
        <p:spPr>
          <a:xfrm>
            <a:off x="260170" y="1904232"/>
            <a:ext cx="8704318" cy="229444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
          <p:cNvSpPr/>
          <p:nvPr/>
        </p:nvSpPr>
        <p:spPr>
          <a:xfrm>
            <a:off x="260170" y="2142535"/>
            <a:ext cx="3406007" cy="216059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0"/>
              </a:spcBef>
              <a:buNone/>
            </a:pPr>
            <a:r>
              <a:rPr lang="en-US" altLang="zh-CN" sz="1200" b="1" dirty="0">
                <a:solidFill>
                  <a:srgbClr val="1F497D"/>
                </a:solidFill>
                <a:latin typeface="微软雅黑" panose="020B0503020204020204" pitchFamily="34" charset="-122"/>
                <a:ea typeface="微软雅黑" panose="020B0503020204020204" pitchFamily="34" charset="-122"/>
              </a:rPr>
              <a:t>Multiple vehicles of different types observed the warm </a:t>
            </a:r>
            <a:r>
              <a:rPr lang="en-US" altLang="zh-CN" sz="1200" b="1" dirty="0" err="1">
                <a:solidFill>
                  <a:srgbClr val="1F497D"/>
                </a:solidFill>
                <a:latin typeface="微软雅黑" panose="020B0503020204020204" pitchFamily="34" charset="-122"/>
                <a:ea typeface="微软雅黑" panose="020B0503020204020204" pitchFamily="34" charset="-122"/>
              </a:rPr>
              <a:t>mesoscale</a:t>
            </a:r>
            <a:r>
              <a:rPr lang="en-US" altLang="zh-CN" sz="1200" b="1" dirty="0">
                <a:solidFill>
                  <a:srgbClr val="1F497D"/>
                </a:solidFill>
                <a:latin typeface="微软雅黑" panose="020B0503020204020204" pitchFamily="34" charset="-122"/>
                <a:ea typeface="微软雅黑" panose="020B0503020204020204" pitchFamily="34" charset="-122"/>
              </a:rPr>
              <a:t> eddy at Luzon Strait and the </a:t>
            </a:r>
            <a:r>
              <a:rPr lang="en-US" altLang="zh-CN" sz="1200" b="1" dirty="0" err="1">
                <a:solidFill>
                  <a:srgbClr val="1F497D"/>
                </a:solidFill>
                <a:latin typeface="微软雅黑" panose="020B0503020204020204" pitchFamily="34" charset="-122"/>
                <a:ea typeface="微软雅黑" panose="020B0503020204020204" pitchFamily="34" charset="-122"/>
              </a:rPr>
              <a:t>meososcale</a:t>
            </a:r>
            <a:r>
              <a:rPr lang="en-US" altLang="zh-CN" sz="1200" b="1" dirty="0">
                <a:solidFill>
                  <a:srgbClr val="1F497D"/>
                </a:solidFill>
                <a:latin typeface="微软雅黑" panose="020B0503020204020204" pitchFamily="34" charset="-122"/>
                <a:ea typeface="微软雅黑" panose="020B0503020204020204" pitchFamily="34" charset="-122"/>
              </a:rPr>
              <a:t> eddy pair to the east of Vietnam in cooperation, </a:t>
            </a:r>
            <a:r>
              <a:rPr lang="en-US" altLang="zh-CN" sz="1200" b="1" dirty="0">
                <a:solidFill>
                  <a:srgbClr val="C00000"/>
                </a:solidFill>
                <a:latin typeface="微软雅黑" panose="020B0503020204020204" pitchFamily="34" charset="-122"/>
                <a:ea typeface="微软雅黑" panose="020B0503020204020204" pitchFamily="34" charset="-122"/>
              </a:rPr>
              <a:t>obtaining partial structural features and </a:t>
            </a:r>
            <a:r>
              <a:rPr lang="en-US" altLang="zh-CN" sz="1200" b="1" dirty="0" err="1">
                <a:solidFill>
                  <a:srgbClr val="C00000"/>
                </a:solidFill>
                <a:latin typeface="微软雅黑" panose="020B0503020204020204" pitchFamily="34" charset="-122"/>
                <a:ea typeface="微软雅黑" panose="020B0503020204020204" pitchFamily="34" charset="-122"/>
              </a:rPr>
              <a:t>thermohaline</a:t>
            </a:r>
            <a:r>
              <a:rPr lang="en-US" altLang="zh-CN" sz="1200" b="1" dirty="0">
                <a:solidFill>
                  <a:srgbClr val="C00000"/>
                </a:solidFill>
                <a:latin typeface="微软雅黑" panose="020B0503020204020204" pitchFamily="34" charset="-122"/>
                <a:ea typeface="微软雅黑" panose="020B0503020204020204" pitchFamily="34" charset="-122"/>
              </a:rPr>
              <a:t> properties of </a:t>
            </a:r>
            <a:r>
              <a:rPr lang="en-US" altLang="zh-CN" sz="1200" b="1" dirty="0" err="1">
                <a:solidFill>
                  <a:srgbClr val="C00000"/>
                </a:solidFill>
                <a:latin typeface="微软雅黑" panose="020B0503020204020204" pitchFamily="34" charset="-122"/>
                <a:ea typeface="微软雅黑" panose="020B0503020204020204" pitchFamily="34" charset="-122"/>
              </a:rPr>
              <a:t>mesoscale</a:t>
            </a:r>
            <a:r>
              <a:rPr lang="en-US" altLang="zh-CN" sz="1200" b="1" dirty="0">
                <a:solidFill>
                  <a:srgbClr val="C00000"/>
                </a:solidFill>
                <a:latin typeface="微软雅黑" panose="020B0503020204020204" pitchFamily="34" charset="-122"/>
                <a:ea typeface="微软雅黑" panose="020B0503020204020204" pitchFamily="34" charset="-122"/>
              </a:rPr>
              <a:t> eddies </a:t>
            </a:r>
          </a:p>
        </p:txBody>
      </p:sp>
      <p:sp>
        <p:nvSpPr>
          <p:cNvPr id="16" name="箭头: 五边形 3"/>
          <p:cNvSpPr/>
          <p:nvPr/>
        </p:nvSpPr>
        <p:spPr>
          <a:xfrm>
            <a:off x="368754" y="1575556"/>
            <a:ext cx="5283366"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Successful cooperation observation of multi-scale dynamic process</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00794" y="4270561"/>
            <a:ext cx="8835702" cy="2470807"/>
            <a:chOff x="281453" y="3080120"/>
            <a:chExt cx="11837941" cy="3591399"/>
          </a:xfrm>
        </p:grpSpPr>
        <p:sp>
          <p:nvSpPr>
            <p:cNvPr id="18" name="矩形 17"/>
            <p:cNvSpPr/>
            <p:nvPr/>
          </p:nvSpPr>
          <p:spPr>
            <a:xfrm>
              <a:off x="361004" y="3118485"/>
              <a:ext cx="11661915"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281453"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11831362"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3676082" y="2141773"/>
            <a:ext cx="5360414" cy="4527587"/>
            <a:chOff x="6308672" y="2072764"/>
            <a:chExt cx="5360414" cy="4527587"/>
          </a:xfrm>
        </p:grpSpPr>
        <p:pic>
          <p:nvPicPr>
            <p:cNvPr id="22" name="图片 21"/>
            <p:cNvPicPr>
              <a:picLocks noChangeAspect="1"/>
            </p:cNvPicPr>
            <p:nvPr/>
          </p:nvPicPr>
          <p:blipFill rotWithShape="1">
            <a:blip r:embed="rId4"/>
            <a:srcRect l="5714" t="5021" r="6521"/>
            <a:stretch>
              <a:fillRect/>
            </a:stretch>
          </p:blipFill>
          <p:spPr>
            <a:xfrm>
              <a:off x="6331929" y="4422302"/>
              <a:ext cx="2442173" cy="2178049"/>
            </a:xfrm>
            <a:prstGeom prst="rect">
              <a:avLst/>
            </a:prstGeom>
          </p:spPr>
        </p:pic>
        <p:grpSp>
          <p:nvGrpSpPr>
            <p:cNvPr id="23" name="组合 22"/>
            <p:cNvGrpSpPr/>
            <p:nvPr/>
          </p:nvGrpSpPr>
          <p:grpSpPr>
            <a:xfrm>
              <a:off x="6308672" y="2072764"/>
              <a:ext cx="5360414" cy="4527587"/>
              <a:chOff x="6308672" y="2072764"/>
              <a:chExt cx="5360414" cy="4527587"/>
            </a:xfrm>
          </p:grpSpPr>
          <p:pic>
            <p:nvPicPr>
              <p:cNvPr id="24" name="图片 6" descr="F:\桌面文件\trivals\滑翔机\cargo\ddpen.png"/>
              <p:cNvPicPr>
                <a:picLocks noChangeAspect="1" noChangeArrowheads="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4249" r="48651"/>
              <a:stretch>
                <a:fillRect/>
              </a:stretch>
            </p:blipFill>
            <p:spPr>
              <a:xfrm>
                <a:off x="8942815" y="4417749"/>
                <a:ext cx="2726271" cy="2182602"/>
              </a:xfrm>
              <a:prstGeom prst="rect">
                <a:avLst/>
              </a:prstGeom>
              <a:noFill/>
              <a:ln>
                <a:noFill/>
              </a:ln>
            </p:spPr>
          </p:pic>
          <p:pic>
            <p:nvPicPr>
              <p:cNvPr id="25" name="图片 1" descr="f44ec45d4b986ffbd8afe8b21ee9c879_"/>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23"/>
              <a:stretch>
                <a:fillRect/>
              </a:stretch>
            </p:blipFill>
            <p:spPr bwMode="auto">
              <a:xfrm>
                <a:off x="9047621" y="2072764"/>
                <a:ext cx="2560180" cy="19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24"/>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293"/>
              <a:stretch>
                <a:fillRect/>
              </a:stretch>
            </p:blipFill>
            <p:spPr bwMode="auto">
              <a:xfrm>
                <a:off x="6308672" y="2072764"/>
                <a:ext cx="2634143" cy="19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26"/>
              <p:cNvSpPr txBox="1"/>
              <p:nvPr/>
            </p:nvSpPr>
            <p:spPr>
              <a:xfrm>
                <a:off x="9225630" y="3431999"/>
                <a:ext cx="2228472" cy="507831"/>
              </a:xfrm>
              <a:prstGeom prst="rect">
                <a:avLst/>
              </a:prstGeom>
              <a:noFill/>
              <a:ln w="12700">
                <a:noFill/>
              </a:ln>
            </p:spPr>
            <p:txBody>
              <a:bodyPr wrap="square" rtlCol="0">
                <a:spAutoFit/>
              </a:bodyPr>
              <a:lstStyle/>
              <a:p>
                <a:pPr algn="ctr">
                  <a:lnSpc>
                    <a:spcPct val="150000"/>
                  </a:lnSpc>
                </a:pPr>
                <a:r>
                  <a:rPr lang="en-US" altLang="zh-CN" b="1" dirty="0">
                    <a:solidFill>
                      <a:srgbClr val="1F497D"/>
                    </a:solidFill>
                    <a:latin typeface="微软雅黑" panose="020B0503020204020204" pitchFamily="34" charset="-122"/>
                    <a:ea typeface="微软雅黑" panose="020B0503020204020204" pitchFamily="34" charset="-122"/>
                  </a:rPr>
                  <a:t> </a:t>
                </a:r>
                <a:r>
                  <a:rPr lang="en-US" altLang="zh-CN" sz="1200" b="1" dirty="0">
                    <a:solidFill>
                      <a:srgbClr val="1F497D"/>
                    </a:solidFill>
                    <a:latin typeface="微软雅黑" panose="020B0503020204020204" pitchFamily="34" charset="-122"/>
                    <a:ea typeface="微软雅黑" panose="020B0503020204020204" pitchFamily="34" charset="-122"/>
                  </a:rPr>
                  <a:t>Eddy pair off Vietnam</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6446404" y="3520542"/>
                <a:ext cx="2327698" cy="369332"/>
              </a:xfrm>
              <a:prstGeom prst="rect">
                <a:avLst/>
              </a:prstGeom>
              <a:noFill/>
              <a:ln w="12700">
                <a:noFill/>
              </a:ln>
            </p:spPr>
            <p:txBody>
              <a:bodyPr wrap="square" rtlCol="0">
                <a:spAutoFit/>
              </a:bodyPr>
              <a:lstStyle/>
              <a:p>
                <a:pPr algn="ctr">
                  <a:lnSpc>
                    <a:spcPct val="150000"/>
                  </a:lnSpc>
                </a:pPr>
                <a:r>
                  <a:rPr lang="en-US" altLang="zh-CN" sz="1200" b="1" dirty="0">
                    <a:solidFill>
                      <a:srgbClr val="1F497D"/>
                    </a:solidFill>
                    <a:latin typeface="微软雅黑" panose="020B0503020204020204" pitchFamily="34" charset="-122"/>
                    <a:ea typeface="微软雅黑" panose="020B0503020204020204" pitchFamily="34" charset="-122"/>
                  </a:rPr>
                  <a:t>Warm </a:t>
                </a:r>
                <a:r>
                  <a:rPr lang="en-US" altLang="zh-CN" sz="1200" b="1" dirty="0" err="1">
                    <a:solidFill>
                      <a:srgbClr val="1F497D"/>
                    </a:solidFill>
                    <a:latin typeface="微软雅黑" panose="020B0503020204020204" pitchFamily="34" charset="-122"/>
                    <a:ea typeface="微软雅黑" panose="020B0503020204020204" pitchFamily="34" charset="-122"/>
                  </a:rPr>
                  <a:t>mesoscale</a:t>
                </a:r>
                <a:r>
                  <a:rPr lang="en-US" altLang="zh-CN" sz="1200" b="1" dirty="0">
                    <a:solidFill>
                      <a:srgbClr val="1F497D"/>
                    </a:solidFill>
                    <a:latin typeface="微软雅黑" panose="020B0503020204020204" pitchFamily="34" charset="-122"/>
                    <a:ea typeface="微软雅黑" panose="020B0503020204020204" pitchFamily="34" charset="-122"/>
                  </a:rPr>
                  <a:t> eddy</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6458127" y="5691372"/>
                <a:ext cx="2146418" cy="646331"/>
              </a:xfrm>
              <a:prstGeom prst="rect">
                <a:avLst/>
              </a:prstGeom>
              <a:noFill/>
              <a:ln w="12700">
                <a:noFill/>
              </a:ln>
            </p:spPr>
            <p:txBody>
              <a:bodyPr wrap="square" rtlCol="0">
                <a:spAutoFit/>
              </a:bodyPr>
              <a:lstStyle/>
              <a:p>
                <a:pPr algn="ctr">
                  <a:lnSpc>
                    <a:spcPct val="150000"/>
                  </a:lnSpc>
                </a:pPr>
                <a:r>
                  <a:rPr lang="en-US" altLang="zh-CN" sz="1200" b="1" dirty="0" err="1">
                    <a:solidFill>
                      <a:srgbClr val="1F497D"/>
                    </a:solidFill>
                    <a:latin typeface="微软雅黑" panose="020B0503020204020204" pitchFamily="34" charset="-122"/>
                    <a:ea typeface="微软雅黑" panose="020B0503020204020204" pitchFamily="34" charset="-122"/>
                  </a:rPr>
                  <a:t>Thermohaline</a:t>
                </a:r>
                <a:r>
                  <a:rPr lang="en-US" altLang="zh-CN" sz="1200" b="1" dirty="0">
                    <a:solidFill>
                      <a:srgbClr val="1F497D"/>
                    </a:solidFill>
                    <a:latin typeface="微软雅黑" panose="020B0503020204020204" pitchFamily="34" charset="-122"/>
                    <a:ea typeface="微软雅黑" panose="020B0503020204020204" pitchFamily="34" charset="-122"/>
                  </a:rPr>
                  <a:t> properties of the eddy pair</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9397610" y="5864216"/>
                <a:ext cx="2189417" cy="461665"/>
              </a:xfrm>
              <a:prstGeom prst="rect">
                <a:avLst/>
              </a:prstGeom>
              <a:noFill/>
              <a:ln w="12700">
                <a:noFill/>
              </a:ln>
            </p:spPr>
            <p:txBody>
              <a:bodyPr wrap="square" rtlCol="0">
                <a:spAutoFit/>
              </a:bodyPr>
              <a:lstStyle/>
              <a:p>
                <a:pPr algn="ctr"/>
                <a:r>
                  <a:rPr lang="en-US" altLang="zh-CN" sz="1200" b="1" dirty="0">
                    <a:solidFill>
                      <a:srgbClr val="1F497D"/>
                    </a:solidFill>
                    <a:latin typeface="微软雅黑" panose="020B0503020204020204" pitchFamily="34" charset="-122"/>
                    <a:ea typeface="微软雅黑" panose="020B0503020204020204" pitchFamily="34" charset="-122"/>
                  </a:rPr>
                  <a:t>Position and density anomaly of the eddy pair</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grpSp>
      </p:grpSp>
      <p:sp>
        <p:nvSpPr>
          <p:cNvPr id="31" name="矩形 30"/>
          <p:cNvSpPr/>
          <p:nvPr/>
        </p:nvSpPr>
        <p:spPr>
          <a:xfrm>
            <a:off x="359533" y="4541307"/>
            <a:ext cx="3305696" cy="1865126"/>
          </a:xfrm>
          <a:prstGeom prst="rect">
            <a:avLst/>
          </a:prstGeom>
        </p:spPr>
        <p:txBody>
          <a:bodyPr wrap="square">
            <a:spAutoFit/>
          </a:bodyPr>
          <a:lstStyle/>
          <a:p>
            <a:pPr indent="457200" algn="just">
              <a:lnSpc>
                <a:spcPct val="160000"/>
              </a:lnSpc>
            </a:pPr>
            <a:r>
              <a:rPr lang="en-US" altLang="zh-CN" sz="1200" b="1" dirty="0">
                <a:solidFill>
                  <a:srgbClr val="1F497D"/>
                </a:solidFill>
                <a:latin typeface="微软雅黑" panose="020B0503020204020204" pitchFamily="34" charset="-122"/>
                <a:ea typeface="微软雅黑" panose="020B0503020204020204" pitchFamily="34" charset="-122"/>
              </a:rPr>
              <a:t>The observation data indicate that the warm eddy pushes down the thermocline and the cold eddy lifts the thermocline, which shows a declining trend from the warm eddy center to the cold eddy center. </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33" name="副标题 3074">
            <a:extLst>
              <a:ext uri="{FF2B5EF4-FFF2-40B4-BE49-F238E27FC236}">
                <a16:creationId xmlns:a16="http://schemas.microsoft.com/office/drawing/2014/main" id="{8B4639B9-7280-43DC-B419-7A10FE16B5F4}"/>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32" name="椭圆 31">
            <a:extLst>
              <a:ext uri="{FF2B5EF4-FFF2-40B4-BE49-F238E27FC236}">
                <a16:creationId xmlns:a16="http://schemas.microsoft.com/office/drawing/2014/main" id="{F28BC9EC-52DF-4CD6-B1C7-B06D8532D564}"/>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407186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3995936" y="1029311"/>
            <a:ext cx="5209951" cy="523220"/>
          </a:xfrm>
          <a:prstGeom prst="rect">
            <a:avLst/>
          </a:prstGeom>
        </p:spPr>
        <p:txBody>
          <a:bodyPr wrap="none">
            <a:spAutoFit/>
          </a:bodyPr>
          <a:lstStyle/>
          <a:p>
            <a:pPr algn="ctr"/>
            <a:r>
              <a:rPr lang="en-US" altLang="zh-CN" sz="14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400" b="1" dirty="0">
                <a:solidFill>
                  <a:srgbClr val="C00000"/>
                </a:solidFill>
                <a:latin typeface="微软雅黑" panose="020B0503020204020204" charset="-122"/>
                <a:ea typeface="微软雅黑" panose="020B0503020204020204" charset="-122"/>
              </a:rPr>
              <a:t> national observation network with unmanned systems.</a:t>
            </a:r>
          </a:p>
        </p:txBody>
      </p:sp>
      <p:sp>
        <p:nvSpPr>
          <p:cNvPr id="14" name="矩形 13"/>
          <p:cNvSpPr/>
          <p:nvPr/>
        </p:nvSpPr>
        <p:spPr>
          <a:xfrm>
            <a:off x="260170" y="1904232"/>
            <a:ext cx="8704318" cy="231685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
          <p:cNvSpPr/>
          <p:nvPr/>
        </p:nvSpPr>
        <p:spPr>
          <a:xfrm>
            <a:off x="359012" y="2060497"/>
            <a:ext cx="4720356" cy="216059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400" b="1" dirty="0">
                <a:solidFill>
                  <a:srgbClr val="1F497D"/>
                </a:solidFill>
                <a:latin typeface="微软雅黑" panose="020B0503020204020204" pitchFamily="34" charset="-122"/>
                <a:ea typeface="微软雅黑" panose="020B0503020204020204" pitchFamily="34" charset="-122"/>
              </a:rPr>
              <a:t>During their reciprocating network navigation in the typhoon observation area, South China Sea, 10 Petrel-L underwater gliders realized on-site cooperation observation of the marine environment when </a:t>
            </a:r>
            <a:r>
              <a:rPr lang="en-US" altLang="zh-CN" sz="1400" b="1" dirty="0">
                <a:solidFill>
                  <a:srgbClr val="C00000"/>
                </a:solidFill>
                <a:latin typeface="微软雅黑" panose="020B0503020204020204" pitchFamily="34" charset="-122"/>
                <a:ea typeface="微软雅黑" panose="020B0503020204020204" pitchFamily="34" charset="-122"/>
              </a:rPr>
              <a:t>typhoons “</a:t>
            </a:r>
            <a:r>
              <a:rPr lang="en-US" altLang="zh-CN" sz="1400" b="1" dirty="0" err="1">
                <a:solidFill>
                  <a:srgbClr val="C00000"/>
                </a:solidFill>
                <a:latin typeface="微软雅黑" panose="020B0503020204020204" pitchFamily="34" charset="-122"/>
                <a:ea typeface="微软雅黑" panose="020B0503020204020204" pitchFamily="34" charset="-122"/>
              </a:rPr>
              <a:t>Wipha</a:t>
            </a:r>
            <a:r>
              <a:rPr lang="en-US" altLang="zh-CN" sz="1400" b="1" dirty="0">
                <a:solidFill>
                  <a:srgbClr val="C00000"/>
                </a:solidFill>
                <a:latin typeface="微软雅黑" panose="020B0503020204020204" pitchFamily="34" charset="-122"/>
                <a:ea typeface="微软雅黑" panose="020B0503020204020204" pitchFamily="34" charset="-122"/>
              </a:rPr>
              <a:t>”, “</a:t>
            </a:r>
            <a:r>
              <a:rPr lang="en-US" altLang="zh-CN" sz="1400" b="1" dirty="0" err="1">
                <a:solidFill>
                  <a:srgbClr val="C00000"/>
                </a:solidFill>
                <a:latin typeface="微软雅黑" panose="020B0503020204020204" pitchFamily="34" charset="-122"/>
                <a:ea typeface="微软雅黑" panose="020B0503020204020204" pitchFamily="34" charset="-122"/>
              </a:rPr>
              <a:t>Podul</a:t>
            </a:r>
            <a:r>
              <a:rPr lang="en-US" altLang="zh-CN" sz="1400" b="1" dirty="0">
                <a:solidFill>
                  <a:srgbClr val="C00000"/>
                </a:solidFill>
                <a:latin typeface="微软雅黑" panose="020B0503020204020204" pitchFamily="34" charset="-122"/>
                <a:ea typeface="微软雅黑" panose="020B0503020204020204" pitchFamily="34" charset="-122"/>
              </a:rPr>
              <a:t>” and “</a:t>
            </a:r>
            <a:r>
              <a:rPr lang="en-US" altLang="zh-CN" sz="1400" b="1" dirty="0" err="1">
                <a:solidFill>
                  <a:srgbClr val="C00000"/>
                </a:solidFill>
                <a:latin typeface="微软雅黑" panose="020B0503020204020204" pitchFamily="34" charset="-122"/>
                <a:ea typeface="微软雅黑" panose="020B0503020204020204" pitchFamily="34" charset="-122"/>
              </a:rPr>
              <a:t>Kajiki</a:t>
            </a:r>
            <a:r>
              <a:rPr lang="en-US" altLang="zh-CN"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1F497D"/>
                </a:solidFill>
                <a:latin typeface="微软雅黑" panose="020B0503020204020204" pitchFamily="34" charset="-122"/>
                <a:ea typeface="微软雅黑" panose="020B0503020204020204" pitchFamily="34" charset="-122"/>
              </a:rPr>
              <a:t> are passing by.</a:t>
            </a:r>
            <a:endParaRPr lang="zh-CN" altLang="en-US" sz="1400" b="1" dirty="0">
              <a:solidFill>
                <a:srgbClr val="1F497D"/>
              </a:solidFill>
              <a:latin typeface="微软雅黑" panose="020B0503020204020204" pitchFamily="34" charset="-122"/>
              <a:ea typeface="微软雅黑" panose="020B0503020204020204" pitchFamily="34" charset="-122"/>
            </a:endParaRPr>
          </a:p>
        </p:txBody>
      </p:sp>
      <p:sp>
        <p:nvSpPr>
          <p:cNvPr id="16" name="箭头: 五边形 3"/>
          <p:cNvSpPr/>
          <p:nvPr/>
        </p:nvSpPr>
        <p:spPr>
          <a:xfrm>
            <a:off x="388944" y="1605920"/>
            <a:ext cx="6703335"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Successful cooperation observation in the extreme marine environment (typhoon)</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1520" y="4315931"/>
            <a:ext cx="8711928" cy="2425437"/>
            <a:chOff x="241350" y="3080120"/>
            <a:chExt cx="11672110" cy="3591399"/>
          </a:xfrm>
        </p:grpSpPr>
        <p:sp>
          <p:nvSpPr>
            <p:cNvPr id="18" name="矩形 17"/>
            <p:cNvSpPr/>
            <p:nvPr/>
          </p:nvSpPr>
          <p:spPr>
            <a:xfrm>
              <a:off x="241350" y="3118486"/>
              <a:ext cx="11661915" cy="351472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241350"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11625428"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1" name="Picture 2" descr="untitled2"/>
          <p:cNvPicPr>
            <a:picLocks noChangeAspect="1" noChangeArrowheads="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5298830" y="2163043"/>
            <a:ext cx="3449634" cy="20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
          <p:cNvSpPr/>
          <p:nvPr/>
        </p:nvSpPr>
        <p:spPr>
          <a:xfrm>
            <a:off x="436658" y="4631185"/>
            <a:ext cx="4871122" cy="181588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400" b="1" dirty="0">
                <a:solidFill>
                  <a:srgbClr val="1F497D"/>
                </a:solidFill>
                <a:latin typeface="微软雅黑" panose="020B0503020204020204" pitchFamily="34" charset="-122"/>
                <a:ea typeface="微软雅黑" panose="020B0503020204020204" pitchFamily="34" charset="-122"/>
              </a:rPr>
              <a:t>The Group initially applied a fleet of 3 Petrel underwater gliders for observation in </a:t>
            </a:r>
            <a:r>
              <a:rPr lang="en-US" altLang="zh-CN" sz="1400" b="1" dirty="0">
                <a:solidFill>
                  <a:srgbClr val="C00000"/>
                </a:solidFill>
                <a:latin typeface="微软雅黑" panose="020B0503020204020204" pitchFamily="34" charset="-122"/>
                <a:ea typeface="微软雅黑" panose="020B0503020204020204" pitchFamily="34" charset="-122"/>
              </a:rPr>
              <a:t>the Bering Sea</a:t>
            </a:r>
            <a:r>
              <a:rPr lang="en-US" altLang="zh-CN" sz="1400" b="1" dirty="0">
                <a:solidFill>
                  <a:srgbClr val="1F497D"/>
                </a:solidFill>
                <a:latin typeface="微软雅黑" panose="020B0503020204020204" pitchFamily="34" charset="-122"/>
                <a:ea typeface="微软雅黑" panose="020B0503020204020204" pitchFamily="34" charset="-122"/>
              </a:rPr>
              <a:t>, obtained continuous high-density hydrological and biochemical data, and recorded how </a:t>
            </a:r>
            <a:r>
              <a:rPr lang="en-US" altLang="zh-CN" sz="1400" b="1" dirty="0">
                <a:solidFill>
                  <a:srgbClr val="C00000"/>
                </a:solidFill>
                <a:latin typeface="微软雅黑" panose="020B0503020204020204" pitchFamily="34" charset="-122"/>
                <a:ea typeface="微软雅黑" panose="020B0503020204020204" pitchFamily="34" charset="-122"/>
              </a:rPr>
              <a:t>powerful cyclone process</a:t>
            </a:r>
            <a:r>
              <a:rPr lang="en-US" altLang="zh-CN" sz="1400" b="1" dirty="0">
                <a:solidFill>
                  <a:srgbClr val="1F497D"/>
                </a:solidFill>
                <a:latin typeface="微软雅黑" panose="020B0503020204020204" pitchFamily="34" charset="-122"/>
                <a:ea typeface="微软雅黑" panose="020B0503020204020204" pitchFamily="34" charset="-122"/>
              </a:rPr>
              <a:t> affected the marine environment.</a:t>
            </a:r>
            <a:endParaRPr lang="zh-CN" altLang="en-US" sz="1400" b="1" dirty="0">
              <a:solidFill>
                <a:srgbClr val="1F497D"/>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rotWithShape="1">
          <a:blip r:embed="rId5">
            <a:clrChange>
              <a:clrFrom>
                <a:srgbClr val="FFFFFF"/>
              </a:clrFrom>
              <a:clrTo>
                <a:srgbClr val="FFFFFF">
                  <a:alpha val="0"/>
                </a:srgbClr>
              </a:clrTo>
            </a:clrChange>
          </a:blip>
          <a:srcRect l="3710" t="4372" r="6948" b="11219"/>
          <a:stretch>
            <a:fillRect/>
          </a:stretch>
        </p:blipFill>
        <p:spPr>
          <a:xfrm>
            <a:off x="5431957" y="4479899"/>
            <a:ext cx="3322059" cy="2012586"/>
          </a:xfrm>
          <a:prstGeom prst="rect">
            <a:avLst/>
          </a:prstGeom>
        </p:spPr>
      </p:pic>
      <p:sp>
        <p:nvSpPr>
          <p:cNvPr id="25" name="副标题 3074">
            <a:extLst>
              <a:ext uri="{FF2B5EF4-FFF2-40B4-BE49-F238E27FC236}">
                <a16:creationId xmlns:a16="http://schemas.microsoft.com/office/drawing/2014/main" id="{0CF587F6-7BCC-494D-817F-46C5C53624BF}"/>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4" name="椭圆 23">
            <a:extLst>
              <a:ext uri="{FF2B5EF4-FFF2-40B4-BE49-F238E27FC236}">
                <a16:creationId xmlns:a16="http://schemas.microsoft.com/office/drawing/2014/main" id="{C6F4747E-4B8D-4B46-B27F-3AAEF3312C92}"/>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50255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7" cstate="print"/>
          <a:stretch>
            <a:fillRect/>
          </a:stretch>
        </p:blipFill>
        <p:spPr>
          <a:xfrm>
            <a:off x="8272463" y="53975"/>
            <a:ext cx="793750" cy="792163"/>
          </a:xfrm>
          <a:prstGeom prst="rect">
            <a:avLst/>
          </a:prstGeom>
          <a:noFill/>
          <a:ln w="9525">
            <a:noFill/>
          </a:ln>
        </p:spPr>
      </p:pic>
      <p:sp>
        <p:nvSpPr>
          <p:cNvPr id="12" name="矩形 11"/>
          <p:cNvSpPr/>
          <p:nvPr/>
        </p:nvSpPr>
        <p:spPr>
          <a:xfrm>
            <a:off x="3268353" y="1032434"/>
            <a:ext cx="5875647" cy="584775"/>
          </a:xfrm>
          <a:prstGeom prst="rect">
            <a:avLst/>
          </a:prstGeom>
        </p:spPr>
        <p:txBody>
          <a:bodyPr wrap="none">
            <a:spAutoFit/>
          </a:bodyPr>
          <a:lstStyle/>
          <a:p>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sp>
        <p:nvSpPr>
          <p:cNvPr id="14" name="矩形 13"/>
          <p:cNvSpPr/>
          <p:nvPr/>
        </p:nvSpPr>
        <p:spPr>
          <a:xfrm>
            <a:off x="260170" y="1904232"/>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
          <p:cNvSpPr/>
          <p:nvPr/>
        </p:nvSpPr>
        <p:spPr>
          <a:xfrm>
            <a:off x="260908" y="2019363"/>
            <a:ext cx="5415381" cy="18651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200" b="1" dirty="0">
                <a:solidFill>
                  <a:srgbClr val="1F497D"/>
                </a:solidFill>
                <a:latin typeface="微软雅黑" panose="020B0503020204020204" pitchFamily="34" charset="-122"/>
                <a:ea typeface="微软雅黑" panose="020B0503020204020204" pitchFamily="34" charset="-122"/>
              </a:rPr>
              <a:t>The Group completed sea trials in the area centered by middle and northern South China Sea, and initially established a </a:t>
            </a:r>
            <a:r>
              <a:rPr lang="en-US" altLang="zh-CN" sz="1200" b="1" dirty="0">
                <a:solidFill>
                  <a:srgbClr val="C00000"/>
                </a:solidFill>
                <a:latin typeface="微软雅黑" panose="020B0503020204020204" pitchFamily="34" charset="-122"/>
                <a:ea typeface="微软雅黑" panose="020B0503020204020204" pitchFamily="34" charset="-122"/>
              </a:rPr>
              <a:t>bi-directional communication link</a:t>
            </a:r>
            <a:r>
              <a:rPr lang="en-US" altLang="zh-CN" sz="1200" b="1" dirty="0">
                <a:solidFill>
                  <a:srgbClr val="1F497D"/>
                </a:solidFill>
                <a:latin typeface="微软雅黑" panose="020B0503020204020204" pitchFamily="34" charset="-122"/>
                <a:ea typeface="微软雅黑" panose="020B0503020204020204" pitchFamily="34" charset="-122"/>
              </a:rPr>
              <a:t> connecting real-time marine observation data, shore-based supercomputing center, and scientific research vehicles, which helps send back real-time observation date for mode assimilation.</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16" name="箭头: 五边形 3"/>
          <p:cNvSpPr/>
          <p:nvPr/>
        </p:nvSpPr>
        <p:spPr>
          <a:xfrm>
            <a:off x="442020" y="1595731"/>
            <a:ext cx="5449644"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Smoothly completed the observation task of marine safety and mode verification</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1520" y="3858889"/>
            <a:ext cx="8784976" cy="2882479"/>
            <a:chOff x="241350" y="3080120"/>
            <a:chExt cx="11769978" cy="3591399"/>
          </a:xfrm>
        </p:grpSpPr>
        <p:sp>
          <p:nvSpPr>
            <p:cNvPr id="18" name="矩形 17"/>
            <p:cNvSpPr/>
            <p:nvPr/>
          </p:nvSpPr>
          <p:spPr>
            <a:xfrm>
              <a:off x="252939" y="3118485"/>
              <a:ext cx="11661913"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241350"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11723296"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1" name="图片 20"/>
          <p:cNvPicPr>
            <a:picLocks noChangeAspect="1"/>
          </p:cNvPicPr>
          <p:nvPr/>
        </p:nvPicPr>
        <p:blipFill>
          <a:blip r:embed="rId8"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5810921" y="2058011"/>
            <a:ext cx="3116134" cy="1700237"/>
          </a:xfrm>
          <a:prstGeom prst="rect">
            <a:avLst/>
          </a:prstGeom>
        </p:spPr>
      </p:pic>
      <p:sp>
        <p:nvSpPr>
          <p:cNvPr id="22" name="矩形 2"/>
          <p:cNvSpPr/>
          <p:nvPr/>
        </p:nvSpPr>
        <p:spPr>
          <a:xfrm>
            <a:off x="359012" y="4280122"/>
            <a:ext cx="4089730" cy="18651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200" b="1" dirty="0">
                <a:solidFill>
                  <a:srgbClr val="1F497D"/>
                </a:solidFill>
                <a:latin typeface="微软雅黑" panose="020B0503020204020204" pitchFamily="34" charset="-122"/>
                <a:ea typeface="微软雅黑" panose="020B0503020204020204" pitchFamily="34" charset="-122"/>
              </a:rPr>
              <a:t>The real-time data of 17 underwater gliders were sent back, and the assimilation results indicate: the simulation accuracy for temperature above the thermocline at South China Sea in August is </a:t>
            </a:r>
            <a:r>
              <a:rPr lang="en-US" altLang="zh-CN" sz="1200" b="1" dirty="0">
                <a:solidFill>
                  <a:srgbClr val="C00000"/>
                </a:solidFill>
                <a:latin typeface="微软雅黑" panose="020B0503020204020204" pitchFamily="34" charset="-122"/>
                <a:ea typeface="微软雅黑" panose="020B0503020204020204" pitchFamily="34" charset="-122"/>
              </a:rPr>
              <a:t>91% higher </a:t>
            </a:r>
            <a:r>
              <a:rPr lang="en-US" altLang="zh-CN" sz="1200" b="1" dirty="0">
                <a:solidFill>
                  <a:srgbClr val="1F497D"/>
                </a:solidFill>
                <a:latin typeface="微软雅黑" panose="020B0503020204020204" pitchFamily="34" charset="-122"/>
                <a:ea typeface="微软雅黑" panose="020B0503020204020204" pitchFamily="34" charset="-122"/>
              </a:rPr>
              <a:t>than that obtained without data constraint. </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783752" y="4005064"/>
            <a:ext cx="4037821" cy="2700000"/>
            <a:chOff x="9234" y="3553"/>
            <a:chExt cx="9737" cy="7387"/>
          </a:xfrm>
        </p:grpSpPr>
        <p:pic>
          <p:nvPicPr>
            <p:cNvPr id="24" name="图片 -2147482450"/>
            <p:cNvPicPr>
              <a:picLocks noChangeAspect="1"/>
            </p:cNvPicPr>
            <p:nvPr>
              <p:custDataLst>
                <p:tags r:id="rId1"/>
              </p:custDataLst>
            </p:nvPr>
          </p:nvPicPr>
          <p:blipFill rotWithShape="1">
            <a:blip r:embed="rId9"/>
            <a:srcRect l="3878" r="6685"/>
            <a:stretch>
              <a:fillRect/>
            </a:stretch>
          </p:blipFill>
          <p:spPr>
            <a:xfrm>
              <a:off x="13813" y="7176"/>
              <a:ext cx="4875" cy="3765"/>
            </a:xfrm>
            <a:prstGeom prst="rect">
              <a:avLst/>
            </a:prstGeom>
            <a:noFill/>
            <a:ln w="9525">
              <a:noFill/>
            </a:ln>
          </p:spPr>
        </p:pic>
        <p:pic>
          <p:nvPicPr>
            <p:cNvPr id="25" name="图片 -2147482452"/>
            <p:cNvPicPr>
              <a:picLocks noChangeAspect="1"/>
            </p:cNvPicPr>
            <p:nvPr>
              <p:custDataLst>
                <p:tags r:id="rId2"/>
              </p:custDataLst>
            </p:nvPr>
          </p:nvPicPr>
          <p:blipFill rotWithShape="1">
            <a:blip r:embed="rId10">
              <a:clrChange>
                <a:clrFrom>
                  <a:srgbClr val="FFFFFF">
                    <a:alpha val="100000"/>
                  </a:srgbClr>
                </a:clrFrom>
                <a:clrTo>
                  <a:srgbClr val="FFFFFF">
                    <a:alpha val="100000"/>
                    <a:alpha val="0"/>
                  </a:srgbClr>
                </a:clrTo>
              </a:clrChange>
            </a:blip>
            <a:srcRect l="5125" r="1427"/>
            <a:stretch>
              <a:fillRect/>
            </a:stretch>
          </p:blipFill>
          <p:spPr>
            <a:xfrm>
              <a:off x="9234" y="7128"/>
              <a:ext cx="4940" cy="3813"/>
            </a:xfrm>
            <a:prstGeom prst="rect">
              <a:avLst/>
            </a:prstGeom>
            <a:noFill/>
            <a:ln w="9525">
              <a:noFill/>
            </a:ln>
          </p:spPr>
        </p:pic>
        <p:pic>
          <p:nvPicPr>
            <p:cNvPr id="26" name="图片 -2147482451"/>
            <p:cNvPicPr>
              <a:picLocks noChangeAspect="1"/>
            </p:cNvPicPr>
            <p:nvPr>
              <p:custDataLst>
                <p:tags r:id="rId3"/>
              </p:custDataLst>
            </p:nvPr>
          </p:nvPicPr>
          <p:blipFill rotWithShape="1">
            <a:blip r:embed="rId11">
              <a:clrChange>
                <a:clrFrom>
                  <a:srgbClr val="FFFFFF">
                    <a:alpha val="100000"/>
                  </a:srgbClr>
                </a:clrFrom>
                <a:clrTo>
                  <a:srgbClr val="FFFFFF">
                    <a:alpha val="100000"/>
                    <a:alpha val="0"/>
                  </a:srgbClr>
                </a:clrTo>
              </a:clrChange>
            </a:blip>
            <a:srcRect l="4531"/>
            <a:stretch>
              <a:fillRect/>
            </a:stretch>
          </p:blipFill>
          <p:spPr>
            <a:xfrm>
              <a:off x="13813" y="3553"/>
              <a:ext cx="5159" cy="3504"/>
            </a:xfrm>
            <a:prstGeom prst="rect">
              <a:avLst/>
            </a:prstGeom>
            <a:noFill/>
            <a:ln w="9525">
              <a:noFill/>
            </a:ln>
          </p:spPr>
        </p:pic>
        <p:pic>
          <p:nvPicPr>
            <p:cNvPr id="27" name="图片 -2147482453"/>
            <p:cNvPicPr>
              <a:picLocks noChangeAspect="1"/>
            </p:cNvPicPr>
            <p:nvPr>
              <p:custDataLst>
                <p:tags r:id="rId4"/>
              </p:custDataLst>
            </p:nvPr>
          </p:nvPicPr>
          <p:blipFill rotWithShape="1">
            <a:blip r:embed="rId12"/>
            <a:srcRect l="3211" r="7340"/>
            <a:stretch>
              <a:fillRect/>
            </a:stretch>
          </p:blipFill>
          <p:spPr>
            <a:xfrm>
              <a:off x="9234" y="3553"/>
              <a:ext cx="4423" cy="3503"/>
            </a:xfrm>
            <a:prstGeom prst="rect">
              <a:avLst/>
            </a:prstGeom>
            <a:noFill/>
            <a:ln w="9525">
              <a:noFill/>
            </a:ln>
          </p:spPr>
        </p:pic>
      </p:grpSp>
      <p:sp>
        <p:nvSpPr>
          <p:cNvPr id="29" name="副标题 3074">
            <a:extLst>
              <a:ext uri="{FF2B5EF4-FFF2-40B4-BE49-F238E27FC236}">
                <a16:creationId xmlns:a16="http://schemas.microsoft.com/office/drawing/2014/main" id="{1566C03F-77D7-49B7-B0C9-0E78CD75F3CC}"/>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8" name="椭圆 27">
            <a:extLst>
              <a:ext uri="{FF2B5EF4-FFF2-40B4-BE49-F238E27FC236}">
                <a16:creationId xmlns:a16="http://schemas.microsoft.com/office/drawing/2014/main" id="{7095CEC9-7BCB-489E-AA20-C298E6256F04}"/>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02441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4" name="矩形 13"/>
          <p:cNvSpPr/>
          <p:nvPr/>
        </p:nvSpPr>
        <p:spPr>
          <a:xfrm>
            <a:off x="260170" y="1904231"/>
            <a:ext cx="4239822" cy="4806389"/>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
          <p:cNvSpPr/>
          <p:nvPr/>
        </p:nvSpPr>
        <p:spPr>
          <a:xfrm>
            <a:off x="380659" y="2132856"/>
            <a:ext cx="3937257" cy="15696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200" b="1" dirty="0">
                <a:solidFill>
                  <a:srgbClr val="1F497D"/>
                </a:solidFill>
                <a:latin typeface="微软雅黑" panose="020B0503020204020204" pitchFamily="34" charset="-122"/>
                <a:ea typeface="微软雅黑" panose="020B0503020204020204" pitchFamily="34" charset="-122"/>
              </a:rPr>
              <a:t>Through </a:t>
            </a:r>
            <a:r>
              <a:rPr lang="en-US" altLang="zh-CN" sz="1200" b="1" dirty="0">
                <a:solidFill>
                  <a:srgbClr val="C00000"/>
                </a:solidFill>
                <a:latin typeface="微软雅黑" panose="020B0503020204020204" pitchFamily="34" charset="-122"/>
                <a:ea typeface="微软雅黑" panose="020B0503020204020204" pitchFamily="34" charset="-122"/>
              </a:rPr>
              <a:t>quality control processing </a:t>
            </a:r>
            <a:r>
              <a:rPr lang="en-US" altLang="zh-CN" sz="1200" b="1" dirty="0">
                <a:solidFill>
                  <a:srgbClr val="1F497D"/>
                </a:solidFill>
                <a:latin typeface="微软雅黑" panose="020B0503020204020204" pitchFamily="34" charset="-122"/>
                <a:ea typeface="微软雅黑" panose="020B0503020204020204" pitchFamily="34" charset="-122"/>
              </a:rPr>
              <a:t>of the data sent back to the shore by 5 underwater gliders off east Hainan, the assimilation of regional multi-layer temperature filed and whole range temperature field performed.</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620481" y="2098991"/>
            <a:ext cx="4344007" cy="4642377"/>
            <a:chOff x="241350" y="3080120"/>
            <a:chExt cx="11673503" cy="3591399"/>
          </a:xfrm>
        </p:grpSpPr>
        <p:sp>
          <p:nvSpPr>
            <p:cNvPr id="17" name="矩形 16"/>
            <p:cNvSpPr/>
            <p:nvPr/>
          </p:nvSpPr>
          <p:spPr>
            <a:xfrm>
              <a:off x="252940" y="3118485"/>
              <a:ext cx="11612672"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93"/>
            <p:cNvSpPr/>
            <p:nvPr/>
          </p:nvSpPr>
          <p:spPr>
            <a:xfrm>
              <a:off x="241350"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0" name="图片 1"/>
          <p:cNvPicPr>
            <a:picLocks noChangeAspect="1"/>
          </p:cNvPicPr>
          <p:nvPr/>
        </p:nvPicPr>
        <p:blipFill>
          <a:blip r:embed="rId4">
            <a:clrChange>
              <a:clrFrom>
                <a:srgbClr val="FFFFFF">
                  <a:alpha val="100000"/>
                </a:srgbClr>
              </a:clrFrom>
              <a:clrTo>
                <a:srgbClr val="FFFFFF">
                  <a:alpha val="100000"/>
                  <a:alpha val="0"/>
                </a:srgbClr>
              </a:clrTo>
            </a:clrChange>
          </a:blip>
          <a:srcRect l="6319" t="5264" r="9566"/>
          <a:stretch>
            <a:fillRect/>
          </a:stretch>
        </p:blipFill>
        <p:spPr>
          <a:xfrm>
            <a:off x="2411760" y="3659394"/>
            <a:ext cx="2119398" cy="2505910"/>
          </a:xfrm>
          <a:prstGeom prst="rect">
            <a:avLst/>
          </a:prstGeom>
          <a:noFill/>
          <a:ln w="9525">
            <a:noFill/>
          </a:ln>
        </p:spPr>
      </p:pic>
      <p:pic>
        <p:nvPicPr>
          <p:cNvPr id="21" name="图片 196"/>
          <p:cNvPicPr>
            <a:picLocks noChangeAspect="1"/>
          </p:cNvPicPr>
          <p:nvPr/>
        </p:nvPicPr>
        <p:blipFill>
          <a:blip r:embed="rId5"/>
          <a:stretch>
            <a:fillRect/>
          </a:stretch>
        </p:blipFill>
        <p:spPr>
          <a:xfrm>
            <a:off x="349747" y="3604880"/>
            <a:ext cx="2024549" cy="2488416"/>
          </a:xfrm>
          <a:prstGeom prst="rect">
            <a:avLst/>
          </a:prstGeom>
          <a:noFill/>
          <a:ln w="9525">
            <a:noFill/>
          </a:ln>
        </p:spPr>
      </p:pic>
      <p:sp>
        <p:nvSpPr>
          <p:cNvPr id="22" name="文本框 21"/>
          <p:cNvSpPr txBox="1"/>
          <p:nvPr/>
        </p:nvSpPr>
        <p:spPr>
          <a:xfrm>
            <a:off x="402150" y="6197242"/>
            <a:ext cx="1832256" cy="461665"/>
          </a:xfrm>
          <a:prstGeom prst="rect">
            <a:avLst/>
          </a:prstGeom>
          <a:noFill/>
        </p:spPr>
        <p:txBody>
          <a:bodyPr wrap="square" rtlCol="0">
            <a:spAutoFit/>
          </a:bodyPr>
          <a:lstStyle/>
          <a:p>
            <a:pPr algn="ctr"/>
            <a:r>
              <a:rPr lang="en-US" altLang="zh-CN" sz="1200" dirty="0">
                <a:solidFill>
                  <a:srgbClr val="1F497B"/>
                </a:solidFill>
                <a:latin typeface="微软雅黑" panose="020B0503020204020204" pitchFamily="34" charset="-122"/>
                <a:ea typeface="微软雅黑" panose="020B0503020204020204" pitchFamily="34" charset="-122"/>
              </a:rPr>
              <a:t>Moving trajectory of the equipment</a:t>
            </a:r>
            <a:endParaRPr lang="zh-CN" altLang="en-US" sz="1200" dirty="0">
              <a:solidFill>
                <a:srgbClr val="1F497B"/>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605373" y="6197242"/>
            <a:ext cx="1687497" cy="461665"/>
          </a:xfrm>
          <a:prstGeom prst="rect">
            <a:avLst/>
          </a:prstGeom>
          <a:noFill/>
        </p:spPr>
        <p:txBody>
          <a:bodyPr wrap="square" rtlCol="0">
            <a:spAutoFit/>
          </a:bodyPr>
          <a:lstStyle/>
          <a:p>
            <a:pPr algn="ctr"/>
            <a:r>
              <a:rPr lang="en-US" altLang="zh-CN" sz="1200" dirty="0">
                <a:solidFill>
                  <a:srgbClr val="1F497B"/>
                </a:solidFill>
                <a:latin typeface="微软雅黑" panose="020B0503020204020204" pitchFamily="34" charset="-122"/>
                <a:ea typeface="微软雅黑" panose="020B0503020204020204" pitchFamily="34" charset="-122"/>
              </a:rPr>
              <a:t>Whole range SST assimilation</a:t>
            </a:r>
            <a:endParaRPr lang="zh-CN" altLang="en-US" sz="1200" dirty="0">
              <a:solidFill>
                <a:srgbClr val="1F497B"/>
              </a:solidFill>
              <a:latin typeface="微软雅黑" panose="020B0503020204020204" pitchFamily="34" charset="-122"/>
              <a:ea typeface="微软雅黑" panose="020B0503020204020204" pitchFamily="34" charset="-122"/>
            </a:endParaRPr>
          </a:p>
        </p:txBody>
      </p:sp>
      <p:sp>
        <p:nvSpPr>
          <p:cNvPr id="24" name="矩形 2"/>
          <p:cNvSpPr/>
          <p:nvPr/>
        </p:nvSpPr>
        <p:spPr>
          <a:xfrm>
            <a:off x="4820843" y="2151088"/>
            <a:ext cx="3937257" cy="15696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200" b="1" dirty="0">
                <a:solidFill>
                  <a:srgbClr val="1F497D"/>
                </a:solidFill>
                <a:latin typeface="微软雅黑" panose="020B0503020204020204" pitchFamily="34" charset="-122"/>
                <a:ea typeface="微软雅黑" panose="020B0503020204020204" pitchFamily="34" charset="-122"/>
              </a:rPr>
              <a:t>The results indicate: the temperature in the depth range from the surface layer to 200m deep increases by 0.5℃; the relative error </a:t>
            </a:r>
            <a:r>
              <a:rPr lang="en-US" altLang="zh-CN" sz="1200" b="1" dirty="0">
                <a:solidFill>
                  <a:srgbClr val="C00000"/>
                </a:solidFill>
                <a:latin typeface="微软雅黑" panose="020B0503020204020204" pitchFamily="34" charset="-122"/>
                <a:ea typeface="微软雅黑" panose="020B0503020204020204" pitchFamily="34" charset="-122"/>
              </a:rPr>
              <a:t>decreases by 0.2% </a:t>
            </a:r>
            <a:r>
              <a:rPr lang="en-US" altLang="zh-CN" sz="1200" b="1" dirty="0">
                <a:solidFill>
                  <a:srgbClr val="1F497D"/>
                </a:solidFill>
                <a:latin typeface="微软雅黑" panose="020B0503020204020204" pitchFamily="34" charset="-122"/>
                <a:ea typeface="微软雅黑" panose="020B0503020204020204" pitchFamily="34" charset="-122"/>
              </a:rPr>
              <a:t>after the assimilation of whole range temperature field.</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674732" y="3748670"/>
            <a:ext cx="4536082" cy="2848681"/>
            <a:chOff x="5615436" y="3228628"/>
            <a:chExt cx="7128030" cy="3424700"/>
          </a:xfrm>
        </p:grpSpPr>
        <p:grpSp>
          <p:nvGrpSpPr>
            <p:cNvPr id="26" name="组合 25"/>
            <p:cNvGrpSpPr/>
            <p:nvPr/>
          </p:nvGrpSpPr>
          <p:grpSpPr>
            <a:xfrm>
              <a:off x="5615436" y="3228628"/>
              <a:ext cx="5231523" cy="1776830"/>
              <a:chOff x="8438" y="2494"/>
              <a:chExt cx="10564" cy="3803"/>
            </a:xfrm>
          </p:grpSpPr>
          <p:pic>
            <p:nvPicPr>
              <p:cNvPr id="38" name="图片 3"/>
              <p:cNvPicPr>
                <a:picLocks noChangeAspect="1"/>
              </p:cNvPicPr>
              <p:nvPr/>
            </p:nvPicPr>
            <p:blipFill>
              <a:blip r:embed="rId6"/>
              <a:srcRect l="7040" t="6316" r="11552" b="2527"/>
              <a:stretch>
                <a:fillRect/>
              </a:stretch>
            </p:blipFill>
            <p:spPr>
              <a:xfrm>
                <a:off x="15575" y="2610"/>
                <a:ext cx="3427" cy="3682"/>
              </a:xfrm>
              <a:prstGeom prst="rect">
                <a:avLst/>
              </a:prstGeom>
              <a:noFill/>
              <a:ln w="9525">
                <a:noFill/>
              </a:ln>
            </p:spPr>
          </p:pic>
          <p:grpSp>
            <p:nvGrpSpPr>
              <p:cNvPr id="39" name="组合 38"/>
              <p:cNvGrpSpPr/>
              <p:nvPr/>
            </p:nvGrpSpPr>
            <p:grpSpPr>
              <a:xfrm>
                <a:off x="8438" y="2494"/>
                <a:ext cx="10481" cy="3803"/>
                <a:chOff x="8438" y="2494"/>
                <a:chExt cx="10481" cy="3803"/>
              </a:xfrm>
            </p:grpSpPr>
            <p:pic>
              <p:nvPicPr>
                <p:cNvPr id="40" name="图片 -2147482418"/>
                <p:cNvPicPr>
                  <a:picLocks noChangeAspect="1"/>
                </p:cNvPicPr>
                <p:nvPr/>
              </p:nvPicPr>
              <p:blipFill>
                <a:blip r:embed="rId7"/>
                <a:stretch>
                  <a:fillRect/>
                </a:stretch>
              </p:blipFill>
              <p:spPr>
                <a:xfrm>
                  <a:off x="8569" y="2578"/>
                  <a:ext cx="3489" cy="3719"/>
                </a:xfrm>
                <a:prstGeom prst="rect">
                  <a:avLst/>
                </a:prstGeom>
                <a:noFill/>
                <a:ln w="9525">
                  <a:noFill/>
                </a:ln>
              </p:spPr>
            </p:pic>
            <p:pic>
              <p:nvPicPr>
                <p:cNvPr id="41" name="图片 5"/>
                <p:cNvPicPr>
                  <a:picLocks noChangeAspect="1"/>
                </p:cNvPicPr>
                <p:nvPr/>
              </p:nvPicPr>
              <p:blipFill>
                <a:blip r:embed="rId8"/>
                <a:srcRect l="7220" t="5894" r="11011" b="3159"/>
                <a:stretch>
                  <a:fillRect/>
                </a:stretch>
              </p:blipFill>
              <p:spPr>
                <a:xfrm>
                  <a:off x="12189" y="2610"/>
                  <a:ext cx="3386" cy="3656"/>
                </a:xfrm>
                <a:prstGeom prst="rect">
                  <a:avLst/>
                </a:prstGeom>
                <a:noFill/>
                <a:ln w="9525">
                  <a:noFill/>
                </a:ln>
              </p:spPr>
            </p:pic>
            <p:sp>
              <p:nvSpPr>
                <p:cNvPr id="42" name="文本框 41"/>
                <p:cNvSpPr txBox="1"/>
                <p:nvPr/>
              </p:nvSpPr>
              <p:spPr>
                <a:xfrm>
                  <a:off x="16168" y="2554"/>
                  <a:ext cx="2751" cy="950"/>
                </a:xfrm>
                <a:prstGeom prst="rect">
                  <a:avLst/>
                </a:prstGeom>
                <a:noFill/>
              </p:spPr>
              <p:txBody>
                <a:bodyPr wrap="square" rtlCol="0">
                  <a:spAutoFit/>
                </a:bodyPr>
                <a:lstStyle/>
                <a:p>
                  <a:r>
                    <a:rPr lang="en-US" altLang="zh-CN" sz="1800" dirty="0">
                      <a:solidFill>
                        <a:srgbClr val="1F497B"/>
                      </a:solidFill>
                      <a:latin typeface="微软雅黑" panose="020B0503020204020204" pitchFamily="34" charset="-122"/>
                      <a:ea typeface="微软雅黑" panose="020B0503020204020204" pitchFamily="34" charset="-122"/>
                    </a:rPr>
                    <a:t>200m</a:t>
                  </a:r>
                </a:p>
              </p:txBody>
            </p:sp>
            <p:sp>
              <p:nvSpPr>
                <p:cNvPr id="43" name="文本框 42"/>
                <p:cNvSpPr txBox="1"/>
                <p:nvPr/>
              </p:nvSpPr>
              <p:spPr>
                <a:xfrm>
                  <a:off x="12651" y="2578"/>
                  <a:ext cx="2658" cy="950"/>
                </a:xfrm>
                <a:prstGeom prst="rect">
                  <a:avLst/>
                </a:prstGeom>
                <a:noFill/>
              </p:spPr>
              <p:txBody>
                <a:bodyPr wrap="square" rtlCol="0">
                  <a:spAutoFit/>
                </a:bodyPr>
                <a:lstStyle/>
                <a:p>
                  <a:r>
                    <a:rPr lang="en-US" altLang="zh-CN" sz="1800" dirty="0">
                      <a:solidFill>
                        <a:srgbClr val="1F497B"/>
                      </a:solidFill>
                      <a:latin typeface="微软雅黑" panose="020B0503020204020204" pitchFamily="34" charset="-122"/>
                      <a:ea typeface="微软雅黑" panose="020B0503020204020204" pitchFamily="34" charset="-122"/>
                    </a:rPr>
                    <a:t>100m</a:t>
                  </a:r>
                </a:p>
              </p:txBody>
            </p:sp>
            <p:sp>
              <p:nvSpPr>
                <p:cNvPr id="44" name="文本框 43"/>
                <p:cNvSpPr txBox="1"/>
                <p:nvPr/>
              </p:nvSpPr>
              <p:spPr>
                <a:xfrm>
                  <a:off x="8438" y="2494"/>
                  <a:ext cx="3689" cy="713"/>
                </a:xfrm>
                <a:prstGeom prst="rect">
                  <a:avLst/>
                </a:prstGeom>
                <a:noFill/>
              </p:spPr>
              <p:txBody>
                <a:bodyPr wrap="square" rtlCol="0">
                  <a:spAutoFit/>
                </a:bodyPr>
                <a:lstStyle/>
                <a:p>
                  <a:r>
                    <a:rPr lang="en-US" altLang="zh-CN" sz="1200" dirty="0">
                      <a:solidFill>
                        <a:srgbClr val="1F497B"/>
                      </a:solidFill>
                      <a:latin typeface="微软雅黑" panose="020B0503020204020204" pitchFamily="34" charset="-122"/>
                      <a:ea typeface="微软雅黑" panose="020B0503020204020204" pitchFamily="34" charset="-122"/>
                    </a:rPr>
                    <a:t>Surface layer</a:t>
                  </a:r>
                  <a:endParaRPr lang="zh-CN" altLang="en-US" sz="1200" dirty="0">
                    <a:solidFill>
                      <a:srgbClr val="1F497B"/>
                    </a:solidFill>
                    <a:latin typeface="微软雅黑" panose="020B0503020204020204" pitchFamily="34" charset="-122"/>
                    <a:ea typeface="微软雅黑" panose="020B0503020204020204" pitchFamily="34" charset="-122"/>
                  </a:endParaRPr>
                </a:p>
              </p:txBody>
            </p:sp>
          </p:grpSp>
        </p:grpSp>
        <p:grpSp>
          <p:nvGrpSpPr>
            <p:cNvPr id="27" name="组合 26"/>
            <p:cNvGrpSpPr/>
            <p:nvPr/>
          </p:nvGrpSpPr>
          <p:grpSpPr>
            <a:xfrm>
              <a:off x="5680311" y="5073115"/>
              <a:ext cx="5166634" cy="1580213"/>
              <a:chOff x="8484" y="7027"/>
              <a:chExt cx="10558" cy="3717"/>
            </a:xfrm>
          </p:grpSpPr>
          <p:pic>
            <p:nvPicPr>
              <p:cNvPr id="31" name="图片 2"/>
              <p:cNvPicPr>
                <a:picLocks noChangeAspect="1"/>
              </p:cNvPicPr>
              <p:nvPr/>
            </p:nvPicPr>
            <p:blipFill>
              <a:blip r:embed="rId9"/>
              <a:srcRect l="6679" t="5894" r="11191" b="2737"/>
              <a:stretch>
                <a:fillRect/>
              </a:stretch>
            </p:blipFill>
            <p:spPr>
              <a:xfrm>
                <a:off x="15621" y="7027"/>
                <a:ext cx="3421" cy="3711"/>
              </a:xfrm>
              <a:prstGeom prst="rect">
                <a:avLst/>
              </a:prstGeom>
              <a:noFill/>
              <a:ln w="9525">
                <a:noFill/>
              </a:ln>
            </p:spPr>
          </p:pic>
          <p:grpSp>
            <p:nvGrpSpPr>
              <p:cNvPr id="32" name="组合 31"/>
              <p:cNvGrpSpPr/>
              <p:nvPr/>
            </p:nvGrpSpPr>
            <p:grpSpPr>
              <a:xfrm>
                <a:off x="8484" y="7027"/>
                <a:ext cx="10474" cy="3717"/>
                <a:chOff x="8484" y="7027"/>
                <a:chExt cx="10474" cy="3717"/>
              </a:xfrm>
            </p:grpSpPr>
            <p:pic>
              <p:nvPicPr>
                <p:cNvPr id="33" name="图片 6"/>
                <p:cNvPicPr>
                  <a:picLocks noChangeAspect="1"/>
                </p:cNvPicPr>
                <p:nvPr/>
              </p:nvPicPr>
              <p:blipFill>
                <a:blip r:embed="rId10"/>
                <a:stretch>
                  <a:fillRect/>
                </a:stretch>
              </p:blipFill>
              <p:spPr>
                <a:xfrm>
                  <a:off x="8484" y="7027"/>
                  <a:ext cx="3576" cy="3711"/>
                </a:xfrm>
                <a:prstGeom prst="rect">
                  <a:avLst/>
                </a:prstGeom>
                <a:noFill/>
                <a:ln w="9525">
                  <a:noFill/>
                </a:ln>
              </p:spPr>
            </p:pic>
            <p:pic>
              <p:nvPicPr>
                <p:cNvPr id="34" name="图片 33"/>
                <p:cNvPicPr>
                  <a:picLocks noChangeAspect="1"/>
                </p:cNvPicPr>
                <p:nvPr/>
              </p:nvPicPr>
              <p:blipFill>
                <a:blip r:embed="rId11"/>
                <a:srcRect l="7220" t="5684" r="11371" b="2527"/>
                <a:stretch>
                  <a:fillRect/>
                </a:stretch>
              </p:blipFill>
              <p:spPr>
                <a:xfrm>
                  <a:off x="12147" y="7027"/>
                  <a:ext cx="3474" cy="3717"/>
                </a:xfrm>
                <a:prstGeom prst="rect">
                  <a:avLst/>
                </a:prstGeom>
                <a:noFill/>
                <a:ln w="9525">
                  <a:noFill/>
                </a:ln>
              </p:spPr>
            </p:pic>
            <p:sp>
              <p:nvSpPr>
                <p:cNvPr id="36" name="文本框 35"/>
                <p:cNvSpPr txBox="1"/>
                <p:nvPr/>
              </p:nvSpPr>
              <p:spPr>
                <a:xfrm>
                  <a:off x="12746" y="7072"/>
                  <a:ext cx="2709" cy="1086"/>
                </a:xfrm>
                <a:prstGeom prst="rect">
                  <a:avLst/>
                </a:prstGeom>
                <a:noFill/>
              </p:spPr>
              <p:txBody>
                <a:bodyPr wrap="square" rtlCol="0">
                  <a:spAutoFit/>
                </a:bodyPr>
                <a:lstStyle/>
                <a:p>
                  <a:r>
                    <a:rPr lang="en-US" altLang="zh-CN" sz="1800" dirty="0">
                      <a:solidFill>
                        <a:srgbClr val="1F497B"/>
                      </a:solidFill>
                      <a:latin typeface="微软雅黑" panose="020B0503020204020204" pitchFamily="34" charset="-122"/>
                      <a:ea typeface="微软雅黑" panose="020B0503020204020204" pitchFamily="34" charset="-122"/>
                    </a:rPr>
                    <a:t>100m</a:t>
                  </a:r>
                </a:p>
              </p:txBody>
            </p:sp>
            <p:sp>
              <p:nvSpPr>
                <p:cNvPr id="37" name="文本框 36"/>
                <p:cNvSpPr txBox="1"/>
                <p:nvPr/>
              </p:nvSpPr>
              <p:spPr>
                <a:xfrm>
                  <a:off x="16226" y="7115"/>
                  <a:ext cx="2732" cy="1044"/>
                </a:xfrm>
                <a:prstGeom prst="rect">
                  <a:avLst/>
                </a:prstGeom>
                <a:noFill/>
              </p:spPr>
              <p:txBody>
                <a:bodyPr wrap="square" rtlCol="0">
                  <a:spAutoFit/>
                </a:bodyPr>
                <a:lstStyle/>
                <a:p>
                  <a:r>
                    <a:rPr lang="en-US" altLang="zh-CN" sz="1800" dirty="0">
                      <a:solidFill>
                        <a:srgbClr val="1F497B"/>
                      </a:solidFill>
                      <a:latin typeface="微软雅黑" panose="020B0503020204020204" pitchFamily="34" charset="-122"/>
                      <a:ea typeface="微软雅黑" panose="020B0503020204020204" pitchFamily="34" charset="-122"/>
                    </a:rPr>
                    <a:t>200m</a:t>
                  </a:r>
                </a:p>
              </p:txBody>
            </p:sp>
          </p:grpSp>
        </p:grpSp>
        <p:sp>
          <p:nvSpPr>
            <p:cNvPr id="28" name="文本框 27"/>
            <p:cNvSpPr txBox="1"/>
            <p:nvPr/>
          </p:nvSpPr>
          <p:spPr>
            <a:xfrm>
              <a:off x="10789098" y="3770323"/>
              <a:ext cx="1954368" cy="555016"/>
            </a:xfrm>
            <a:prstGeom prst="rect">
              <a:avLst/>
            </a:prstGeom>
            <a:noFill/>
          </p:spPr>
          <p:txBody>
            <a:bodyPr wrap="square" rtlCol="0">
              <a:spAutoFit/>
            </a:bodyPr>
            <a:lstStyle/>
            <a:p>
              <a:pPr algn="ctr"/>
              <a:r>
                <a:rPr lang="en-US" altLang="zh-CN" sz="1200" b="1" dirty="0">
                  <a:solidFill>
                    <a:srgbClr val="1F497B"/>
                  </a:solidFill>
                  <a:latin typeface="微软雅黑" panose="020B0503020204020204" pitchFamily="34" charset="-122"/>
                  <a:ea typeface="微软雅黑" panose="020B0503020204020204" pitchFamily="34" charset="-122"/>
                </a:rPr>
                <a:t>Before assimilation</a:t>
              </a:r>
              <a:endParaRPr lang="zh-CN" altLang="en-US" sz="1200" b="1" dirty="0">
                <a:solidFill>
                  <a:srgbClr val="1F497B"/>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0827759" y="5658450"/>
              <a:ext cx="1915707" cy="555016"/>
            </a:xfrm>
            <a:prstGeom prst="rect">
              <a:avLst/>
            </a:prstGeom>
            <a:noFill/>
          </p:spPr>
          <p:txBody>
            <a:bodyPr wrap="square" rtlCol="0">
              <a:spAutoFit/>
            </a:bodyPr>
            <a:lstStyle/>
            <a:p>
              <a:pPr algn="ctr"/>
              <a:r>
                <a:rPr lang="en-US" altLang="zh-CN" sz="1200" b="1" dirty="0">
                  <a:solidFill>
                    <a:srgbClr val="1F497B"/>
                  </a:solidFill>
                  <a:latin typeface="微软雅黑" panose="020B0503020204020204" pitchFamily="34" charset="-122"/>
                  <a:ea typeface="微软雅黑" panose="020B0503020204020204" pitchFamily="34" charset="-122"/>
                </a:rPr>
                <a:t>After assimilation</a:t>
              </a:r>
              <a:endParaRPr lang="zh-CN" altLang="en-US" sz="1200" b="1" dirty="0">
                <a:solidFill>
                  <a:srgbClr val="1F497B"/>
                </a:solidFill>
                <a:latin typeface="微软雅黑" panose="020B0503020204020204" pitchFamily="34" charset="-122"/>
                <a:ea typeface="微软雅黑" panose="020B0503020204020204" pitchFamily="34" charset="-122"/>
              </a:endParaRPr>
            </a:p>
          </p:txBody>
        </p:sp>
        <p:sp>
          <p:nvSpPr>
            <p:cNvPr id="30" name="箭头: 下 7"/>
            <p:cNvSpPr/>
            <p:nvPr/>
          </p:nvSpPr>
          <p:spPr bwMode="auto">
            <a:xfrm>
              <a:off x="11447389" y="4363931"/>
              <a:ext cx="403688" cy="1015068"/>
            </a:xfrm>
            <a:prstGeom prst="downArrow">
              <a:avLst>
                <a:gd name="adj1" fmla="val 50000"/>
                <a:gd name="adj2" fmla="val 74937"/>
              </a:avLst>
            </a:prstGeom>
            <a:noFill/>
            <a:ln w="9525">
              <a:solidFill>
                <a:schemeClr val="tx1">
                  <a:lumMod val="50000"/>
                  <a:lumOff val="50000"/>
                </a:schemeClr>
              </a:solidFill>
              <a:miter lim="800000"/>
            </a:ln>
          </p:spPr>
          <p:txBody>
            <a:bodyPr rtlCol="0" anchor="ctr"/>
            <a:lstStyle/>
            <a:p>
              <a:pPr algn="ctr">
                <a:buFont typeface="Arial" panose="020B0604020202020204" pitchFamily="34" charset="0"/>
                <a:buNone/>
              </a:pPr>
              <a:endParaRPr lang="zh-CN" altLang="en-US" sz="10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箭头: 五边形 3"/>
          <p:cNvSpPr/>
          <p:nvPr/>
        </p:nvSpPr>
        <p:spPr>
          <a:xfrm>
            <a:off x="339521" y="1663578"/>
            <a:ext cx="5449644"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Smoothly completed the observation task of marine safety and mode verification</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sp>
        <p:nvSpPr>
          <p:cNvPr id="47" name="副标题 3074">
            <a:extLst>
              <a:ext uri="{FF2B5EF4-FFF2-40B4-BE49-F238E27FC236}">
                <a16:creationId xmlns:a16="http://schemas.microsoft.com/office/drawing/2014/main" id="{CC4E997A-B540-4D45-9E24-6A84BFA3E7B6}"/>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46" name="椭圆 45">
            <a:extLst>
              <a:ext uri="{FF2B5EF4-FFF2-40B4-BE49-F238E27FC236}">
                <a16:creationId xmlns:a16="http://schemas.microsoft.com/office/drawing/2014/main" id="{A2C8955E-2E6F-4713-BF07-DD1761B2351F}"/>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
        <p:nvSpPr>
          <p:cNvPr id="48" name="矩形 47"/>
          <p:cNvSpPr/>
          <p:nvPr/>
        </p:nvSpPr>
        <p:spPr>
          <a:xfrm>
            <a:off x="3275856" y="1037940"/>
            <a:ext cx="5934958" cy="584775"/>
          </a:xfrm>
          <a:prstGeom prst="rect">
            <a:avLst/>
          </a:prstGeom>
        </p:spPr>
        <p:txBody>
          <a:bodyPr wrap="non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sp>
        <p:nvSpPr>
          <p:cNvPr id="50" name="文本框 49"/>
          <p:cNvSpPr txBox="1"/>
          <p:nvPr/>
        </p:nvSpPr>
        <p:spPr>
          <a:xfrm>
            <a:off x="4715118" y="5398810"/>
            <a:ext cx="1162572" cy="277096"/>
          </a:xfrm>
          <a:prstGeom prst="rect">
            <a:avLst/>
          </a:prstGeom>
          <a:noFill/>
        </p:spPr>
        <p:txBody>
          <a:bodyPr wrap="square" rtlCol="0">
            <a:spAutoFit/>
          </a:bodyPr>
          <a:lstStyle/>
          <a:p>
            <a:r>
              <a:rPr lang="en-US" altLang="zh-CN" sz="1200" dirty="0">
                <a:solidFill>
                  <a:srgbClr val="1F497B"/>
                </a:solidFill>
                <a:latin typeface="微软雅黑" panose="020B0503020204020204" pitchFamily="34" charset="-122"/>
                <a:ea typeface="微软雅黑" panose="020B0503020204020204" pitchFamily="34" charset="-122"/>
              </a:rPr>
              <a:t>Surface layer</a:t>
            </a:r>
            <a:endParaRPr lang="zh-CN" altLang="en-US" sz="1200" dirty="0">
              <a:solidFill>
                <a:srgbClr val="1F497B"/>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4979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grpSp>
        <p:nvGrpSpPr>
          <p:cNvPr id="14" name="组合 13"/>
          <p:cNvGrpSpPr/>
          <p:nvPr/>
        </p:nvGrpSpPr>
        <p:grpSpPr>
          <a:xfrm>
            <a:off x="395536" y="3742717"/>
            <a:ext cx="8351145" cy="2926643"/>
            <a:chOff x="361416" y="3141053"/>
            <a:chExt cx="11531040" cy="3537711"/>
          </a:xfrm>
        </p:grpSpPr>
        <p:pic>
          <p:nvPicPr>
            <p:cNvPr id="15" name="图片 -2147482413"/>
            <p:cNvPicPr>
              <a:picLocks noChangeAspect="1"/>
            </p:cNvPicPr>
            <p:nvPr/>
          </p:nvPicPr>
          <p:blipFill>
            <a:blip r:embed="rId4">
              <a:clrChange>
                <a:clrFrom>
                  <a:srgbClr val="FFFFFF">
                    <a:alpha val="100000"/>
                  </a:srgbClr>
                </a:clrFrom>
                <a:clrTo>
                  <a:srgbClr val="FFFFFF">
                    <a:alpha val="100000"/>
                    <a:alpha val="0"/>
                  </a:srgbClr>
                </a:clrTo>
              </a:clrChange>
            </a:blip>
            <a:srcRect l="8528" r="7614"/>
            <a:stretch>
              <a:fillRect/>
            </a:stretch>
          </p:blipFill>
          <p:spPr>
            <a:xfrm>
              <a:off x="6818706" y="3581234"/>
              <a:ext cx="5073750" cy="3097530"/>
            </a:xfrm>
            <a:prstGeom prst="rect">
              <a:avLst/>
            </a:prstGeom>
            <a:noFill/>
            <a:ln w="9525">
              <a:noFill/>
            </a:ln>
          </p:spPr>
        </p:pic>
        <p:grpSp>
          <p:nvGrpSpPr>
            <p:cNvPr id="16" name="组合 15"/>
            <p:cNvGrpSpPr/>
            <p:nvPr/>
          </p:nvGrpSpPr>
          <p:grpSpPr>
            <a:xfrm>
              <a:off x="361416" y="3141053"/>
              <a:ext cx="11147936" cy="3450667"/>
              <a:chOff x="361416" y="3141053"/>
              <a:chExt cx="11147936" cy="3450667"/>
            </a:xfrm>
          </p:grpSpPr>
          <p:pic>
            <p:nvPicPr>
              <p:cNvPr id="17" name="图片 -214748248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361416" y="3331630"/>
                <a:ext cx="6328410" cy="3260090"/>
              </a:xfrm>
              <a:prstGeom prst="rect">
                <a:avLst/>
              </a:prstGeom>
              <a:noFill/>
              <a:ln w="9525">
                <a:noFill/>
              </a:ln>
            </p:spPr>
          </p:pic>
          <p:sp>
            <p:nvSpPr>
              <p:cNvPr id="18" name="文本框 17"/>
              <p:cNvSpPr txBox="1"/>
              <p:nvPr/>
            </p:nvSpPr>
            <p:spPr>
              <a:xfrm>
                <a:off x="7321288" y="3141053"/>
                <a:ext cx="4188064" cy="558058"/>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Distribution property of vortexes in Manila trench.</a:t>
                </a:r>
                <a:endParaRPr lang="zh-CN" altLang="en-US" sz="1200" b="1" dirty="0">
                  <a:latin typeface="微软雅黑" panose="020B0503020204020204" pitchFamily="34" charset="-122"/>
                  <a:ea typeface="微软雅黑" panose="020B0503020204020204" pitchFamily="34" charset="-122"/>
                </a:endParaRPr>
              </a:p>
            </p:txBody>
          </p:sp>
        </p:grpSp>
      </p:grpSp>
      <p:sp>
        <p:nvSpPr>
          <p:cNvPr id="19" name="矩形 18"/>
          <p:cNvSpPr/>
          <p:nvPr/>
        </p:nvSpPr>
        <p:spPr>
          <a:xfrm>
            <a:off x="260170" y="1904232"/>
            <a:ext cx="8704318" cy="166899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
          <p:cNvSpPr/>
          <p:nvPr/>
        </p:nvSpPr>
        <p:spPr>
          <a:xfrm>
            <a:off x="231128" y="1956751"/>
            <a:ext cx="8715748" cy="169277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300" b="1" dirty="0">
                <a:solidFill>
                  <a:srgbClr val="1F497D"/>
                </a:solidFill>
                <a:latin typeface="微软雅黑" panose="020B0503020204020204" pitchFamily="34" charset="-122"/>
                <a:ea typeface="微软雅黑" panose="020B0503020204020204" pitchFamily="34" charset="-122"/>
              </a:rPr>
              <a:t>To carry out scientific research on dynamic process of bottom boundary layer in Manila trench and turbidity current, Petrel-4000 underwater glider, in cooperation with the turbidity current observation subsurface buoys, completed the large-depth sampling of the observation cross section in Manila trench, and </a:t>
            </a:r>
            <a:r>
              <a:rPr lang="en-US" altLang="zh-CN" sz="1300" b="1" dirty="0">
                <a:solidFill>
                  <a:srgbClr val="C00000"/>
                </a:solidFill>
                <a:latin typeface="微软雅黑" panose="020B0503020204020204" pitchFamily="34" charset="-122"/>
                <a:ea typeface="微软雅黑" panose="020B0503020204020204" pitchFamily="34" charset="-122"/>
              </a:rPr>
              <a:t>flow characteristic and surface-layer vortex properties of the water mass in Luzon Strait</a:t>
            </a:r>
            <a:r>
              <a:rPr lang="en-US" altLang="zh-CN" sz="1300" b="1" dirty="0">
                <a:solidFill>
                  <a:srgbClr val="1F497D"/>
                </a:solidFill>
                <a:latin typeface="微软雅黑" panose="020B0503020204020204" pitchFamily="34" charset="-122"/>
                <a:ea typeface="微软雅黑" panose="020B0503020204020204" pitchFamily="34" charset="-122"/>
              </a:rPr>
              <a:t> were obtained by data analysis.</a:t>
            </a:r>
            <a:endParaRPr lang="zh-CN" altLang="en-US" sz="1300" b="1" dirty="0">
              <a:solidFill>
                <a:srgbClr val="1F497D"/>
              </a:solidFill>
              <a:latin typeface="微软雅黑" panose="020B0503020204020204" pitchFamily="34" charset="-122"/>
              <a:ea typeface="微软雅黑" panose="020B0503020204020204" pitchFamily="34" charset="-122"/>
            </a:endParaRPr>
          </a:p>
        </p:txBody>
      </p:sp>
      <p:sp>
        <p:nvSpPr>
          <p:cNvPr id="21" name="箭头: 五边形 3"/>
          <p:cNvSpPr/>
          <p:nvPr/>
        </p:nvSpPr>
        <p:spPr>
          <a:xfrm>
            <a:off x="296997" y="1568706"/>
            <a:ext cx="7659630"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200" b="1" dirty="0">
                <a:latin typeface="微软雅黑" panose="020B0503020204020204" pitchFamily="34" charset="-122"/>
                <a:ea typeface="微软雅黑" panose="020B0503020204020204" pitchFamily="34" charset="-122"/>
              </a:rPr>
              <a:t>Smoothly observed the flow characteristic and surface-layer vortex properties of the water mass in Luzon Strait.</a:t>
            </a:r>
            <a:endParaRPr kumimoji="0" lang="zh-CN" altLang="en-US" sz="12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51520" y="3645024"/>
            <a:ext cx="8784976" cy="3091564"/>
            <a:chOff x="241350" y="3080120"/>
            <a:chExt cx="11769979" cy="3591399"/>
          </a:xfrm>
        </p:grpSpPr>
        <p:sp>
          <p:nvSpPr>
            <p:cNvPr id="23" name="矩形 22"/>
            <p:cNvSpPr/>
            <p:nvPr/>
          </p:nvSpPr>
          <p:spPr>
            <a:xfrm>
              <a:off x="252940" y="3118484"/>
              <a:ext cx="11682532"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93"/>
            <p:cNvSpPr/>
            <p:nvPr/>
          </p:nvSpPr>
          <p:spPr>
            <a:xfrm>
              <a:off x="241350"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矩形 93"/>
            <p:cNvSpPr/>
            <p:nvPr/>
          </p:nvSpPr>
          <p:spPr>
            <a:xfrm rot="10800000">
              <a:off x="11723297"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7" name="副标题 3074">
            <a:extLst>
              <a:ext uri="{FF2B5EF4-FFF2-40B4-BE49-F238E27FC236}">
                <a16:creationId xmlns:a16="http://schemas.microsoft.com/office/drawing/2014/main" id="{8E99A4BA-8E65-4AD0-965D-8A45D3677721}"/>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6" name="椭圆 25">
            <a:extLst>
              <a:ext uri="{FF2B5EF4-FFF2-40B4-BE49-F238E27FC236}">
                <a16:creationId xmlns:a16="http://schemas.microsoft.com/office/drawing/2014/main" id="{B29A55B3-5DD1-4461-9D11-073F5E1B1F5D}"/>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
        <p:nvSpPr>
          <p:cNvPr id="28" name="矩形 27"/>
          <p:cNvSpPr/>
          <p:nvPr/>
        </p:nvSpPr>
        <p:spPr>
          <a:xfrm>
            <a:off x="3275856" y="1037940"/>
            <a:ext cx="5934958" cy="584775"/>
          </a:xfrm>
          <a:prstGeom prst="rect">
            <a:avLst/>
          </a:prstGeom>
        </p:spPr>
        <p:txBody>
          <a:bodyPr wrap="none">
            <a:spAutoFit/>
          </a:bodyPr>
          <a:lstStyle/>
          <a:p>
            <a:pPr algn="ctr"/>
            <a:r>
              <a:rPr lang="en-US" altLang="zh-CN" sz="1600" b="1" dirty="0">
                <a:solidFill>
                  <a:srgbClr val="C00000"/>
                </a:solidFill>
                <a:latin typeface="微软雅黑" panose="020B0503020204020204" charset="-122"/>
                <a:ea typeface="微软雅黑" panose="020B0503020204020204" charset="-122"/>
              </a:rPr>
              <a:t>Petrel leads the establishment and running of</a:t>
            </a:r>
          </a:p>
          <a:p>
            <a:pPr algn="ctr"/>
            <a:r>
              <a:rPr lang="en-US" altLang="zh-CN" sz="1600" b="1" dirty="0">
                <a:solidFill>
                  <a:srgbClr val="C00000"/>
                </a:solidFill>
                <a:latin typeface="微软雅黑" panose="020B0503020204020204" charset="-122"/>
                <a:ea typeface="微软雅黑" panose="020B0503020204020204" charset="-122"/>
              </a:rPr>
              <a:t> national observation network with unmanned systems.</a:t>
            </a:r>
          </a:p>
        </p:txBody>
      </p:sp>
    </p:spTree>
    <p:extLst>
      <p:ext uri="{BB962C8B-B14F-4D97-AF65-F5344CB8AC3E}">
        <p14:creationId xmlns:p14="http://schemas.microsoft.com/office/powerpoint/2010/main" val="257313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1" descr="t01b51eb96e6f69c600"/>
          <p:cNvPicPr>
            <a:picLocks noChangeAspect="1"/>
          </p:cNvPicPr>
          <p:nvPr/>
        </p:nvPicPr>
        <p:blipFill>
          <a:blip r:embed="rId3" cstate="print"/>
          <a:stretch>
            <a:fillRect/>
          </a:stretch>
        </p:blipFill>
        <p:spPr>
          <a:xfrm>
            <a:off x="254000" y="142875"/>
            <a:ext cx="990600" cy="990600"/>
          </a:xfrm>
          <a:prstGeom prst="rect">
            <a:avLst/>
          </a:prstGeom>
          <a:noFill/>
          <a:ln w="9525">
            <a:noFill/>
          </a:ln>
        </p:spPr>
      </p:pic>
      <p:grpSp>
        <p:nvGrpSpPr>
          <p:cNvPr id="2" name="组合 1"/>
          <p:cNvGrpSpPr/>
          <p:nvPr/>
        </p:nvGrpSpPr>
        <p:grpSpPr>
          <a:xfrm>
            <a:off x="-3175" y="1139898"/>
            <a:ext cx="9147175" cy="96837"/>
            <a:chOff x="0" y="4227"/>
            <a:chExt cx="14404" cy="152"/>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72"/>
              <a:ext cx="143" cy="234"/>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61447" name="图片 1073743899" descr="天大主楼"/>
          <p:cNvPicPr>
            <a:picLocks noChangeAspect="1"/>
          </p:cNvPicPr>
          <p:nvPr/>
        </p:nvPicPr>
        <p:blipFill>
          <a:blip r:embed="rId4"/>
          <a:stretch>
            <a:fillRect/>
          </a:stretch>
        </p:blipFill>
        <p:spPr>
          <a:xfrm>
            <a:off x="6088317" y="4732455"/>
            <a:ext cx="2971800" cy="2138363"/>
          </a:xfrm>
          <a:prstGeom prst="rect">
            <a:avLst/>
          </a:prstGeom>
          <a:noFill/>
          <a:ln w="9525">
            <a:noFill/>
          </a:ln>
        </p:spPr>
      </p:pic>
      <p:sp>
        <p:nvSpPr>
          <p:cNvPr id="12" name="副标题 3074"/>
          <p:cNvSpPr txBox="1">
            <a:spLocks/>
          </p:cNvSpPr>
          <p:nvPr/>
        </p:nvSpPr>
        <p:spPr>
          <a:xfrm>
            <a:off x="5882269" y="258236"/>
            <a:ext cx="2561991" cy="576064"/>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4000" b="1" dirty="0">
                <a:solidFill>
                  <a:srgbClr val="024B86"/>
                </a:solidFill>
                <a:latin typeface="微软雅黑" panose="020B0503020204020204" charset="-122"/>
                <a:ea typeface="微软雅黑" panose="020B0503020204020204" charset="-122"/>
              </a:rPr>
              <a:t>Outline</a:t>
            </a:r>
          </a:p>
        </p:txBody>
      </p:sp>
      <p:sp>
        <p:nvSpPr>
          <p:cNvPr id="18" name="副标题 3074"/>
          <p:cNvSpPr txBox="1">
            <a:spLocks/>
          </p:cNvSpPr>
          <p:nvPr/>
        </p:nvSpPr>
        <p:spPr>
          <a:xfrm>
            <a:off x="2070967" y="2348880"/>
            <a:ext cx="5457146" cy="557941"/>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32" name="副标题 3074"/>
          <p:cNvSpPr txBox="1">
            <a:spLocks/>
          </p:cNvSpPr>
          <p:nvPr/>
        </p:nvSpPr>
        <p:spPr>
          <a:xfrm>
            <a:off x="2070967" y="3411545"/>
            <a:ext cx="6930263" cy="737535"/>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600" b="1" dirty="0">
                <a:solidFill>
                  <a:srgbClr val="024B86"/>
                </a:solidFill>
                <a:latin typeface="微软雅黑" panose="020B0503020204020204" charset="-122"/>
                <a:ea typeface="微软雅黑" panose="020B0503020204020204" charset="-122"/>
              </a:rPr>
              <a:t>Application in environmental observation (network)</a:t>
            </a:r>
          </a:p>
        </p:txBody>
      </p:sp>
      <p:pic>
        <p:nvPicPr>
          <p:cNvPr id="33" name="图片 3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01893" y="439964"/>
            <a:ext cx="921093" cy="377367"/>
          </a:xfrm>
          <a:prstGeom prst="rect">
            <a:avLst/>
          </a:prstGeom>
          <a:effectLst>
            <a:glow rad="127000">
              <a:schemeClr val="accent1">
                <a:alpha val="99000"/>
              </a:schemeClr>
            </a:glow>
            <a:outerShdw blurRad="50800" dist="50800" dir="1800000" algn="ctr" rotWithShape="0">
              <a:srgbClr val="000000">
                <a:alpha val="43137"/>
              </a:srgbClr>
            </a:outerShdw>
            <a:reflection stA="45000" endPos="65000" dist="12700" dir="5400000" sy="-100000" algn="bl" rotWithShape="0"/>
          </a:effectLst>
        </p:spPr>
      </p:pic>
      <p:sp>
        <p:nvSpPr>
          <p:cNvPr id="34" name="椭圆 33"/>
          <p:cNvSpPr/>
          <p:nvPr/>
        </p:nvSpPr>
        <p:spPr>
          <a:xfrm>
            <a:off x="1132906" y="2387851"/>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
        <p:nvSpPr>
          <p:cNvPr id="35" name="椭圆 34"/>
          <p:cNvSpPr/>
          <p:nvPr/>
        </p:nvSpPr>
        <p:spPr>
          <a:xfrm>
            <a:off x="1132906" y="3501231"/>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30744030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7400989-818B-46E6-A489-C30062458AC5}"/>
              </a:ext>
            </a:extLst>
          </p:cNvPr>
          <p:cNvGrpSpPr/>
          <p:nvPr/>
        </p:nvGrpSpPr>
        <p:grpSpPr>
          <a:xfrm>
            <a:off x="0" y="890588"/>
            <a:ext cx="9147175" cy="96837"/>
            <a:chOff x="0" y="4228"/>
            <a:chExt cx="14404" cy="151"/>
          </a:xfrm>
        </p:grpSpPr>
        <p:sp>
          <p:nvSpPr>
            <p:cNvPr id="5" name="矩形 4">
              <a:extLst>
                <a:ext uri="{FF2B5EF4-FFF2-40B4-BE49-F238E27FC236}">
                  <a16:creationId xmlns:a16="http://schemas.microsoft.com/office/drawing/2014/main" id="{BF79A50B-BDAC-48EF-92F9-C6E159F400A6}"/>
                </a:ext>
              </a:extLst>
            </p:cNvPr>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直角三角形 5">
              <a:extLst>
                <a:ext uri="{FF2B5EF4-FFF2-40B4-BE49-F238E27FC236}">
                  <a16:creationId xmlns:a16="http://schemas.microsoft.com/office/drawing/2014/main" id="{7D256CB3-ACA4-448E-AD6C-5D483D735462}"/>
                </a:ext>
              </a:extLst>
            </p:cNvPr>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7" name="直接连接符 6">
              <a:extLst>
                <a:ext uri="{FF2B5EF4-FFF2-40B4-BE49-F238E27FC236}">
                  <a16:creationId xmlns:a16="http://schemas.microsoft.com/office/drawing/2014/main" id="{2CC67A01-09AC-48D2-90BC-D015FE171399}"/>
                </a:ext>
              </a:extLst>
            </p:cNvPr>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8" name="图片 1" descr="t01b51eb96e6f69c600">
            <a:extLst>
              <a:ext uri="{FF2B5EF4-FFF2-40B4-BE49-F238E27FC236}">
                <a16:creationId xmlns:a16="http://schemas.microsoft.com/office/drawing/2014/main" id="{C13DAA19-DEC4-4C62-BBD7-088D5C84A53D}"/>
              </a:ext>
            </a:extLst>
          </p:cNvPr>
          <p:cNvPicPr>
            <a:picLocks noChangeAspect="1"/>
          </p:cNvPicPr>
          <p:nvPr/>
        </p:nvPicPr>
        <p:blipFill>
          <a:blip r:embed="rId2" cstate="print"/>
          <a:stretch>
            <a:fillRect/>
          </a:stretch>
        </p:blipFill>
        <p:spPr>
          <a:xfrm>
            <a:off x="8272463" y="53975"/>
            <a:ext cx="793750" cy="792163"/>
          </a:xfrm>
          <a:prstGeom prst="rect">
            <a:avLst/>
          </a:prstGeom>
          <a:noFill/>
          <a:ln w="9525">
            <a:noFill/>
          </a:ln>
        </p:spPr>
      </p:pic>
      <p:sp>
        <p:nvSpPr>
          <p:cNvPr id="9" name="副标题 3074">
            <a:extLst>
              <a:ext uri="{FF2B5EF4-FFF2-40B4-BE49-F238E27FC236}">
                <a16:creationId xmlns:a16="http://schemas.microsoft.com/office/drawing/2014/main" id="{331618F1-9AE2-4C02-8956-9A91E2670688}"/>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11" name="矩形 10">
            <a:extLst>
              <a:ext uri="{FF2B5EF4-FFF2-40B4-BE49-F238E27FC236}">
                <a16:creationId xmlns:a16="http://schemas.microsoft.com/office/drawing/2014/main" id="{2AE7486B-02D0-4DCA-9CC6-0D108AFD7A35}"/>
              </a:ext>
            </a:extLst>
          </p:cNvPr>
          <p:cNvSpPr/>
          <p:nvPr/>
        </p:nvSpPr>
        <p:spPr>
          <a:xfrm>
            <a:off x="107504" y="1628800"/>
            <a:ext cx="8806568" cy="1565944"/>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C:\Users\Administrator\AppData\Local\Temp\Temp1_轨迹图.zip\轨迹图\1.北极三台.png">
            <a:extLst>
              <a:ext uri="{FF2B5EF4-FFF2-40B4-BE49-F238E27FC236}">
                <a16:creationId xmlns:a16="http://schemas.microsoft.com/office/drawing/2014/main" id="{BD29F91B-54B1-44D5-B328-6A4B0BA104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3" y="3351095"/>
            <a:ext cx="3840920" cy="1742744"/>
          </a:xfrm>
          <a:prstGeom prst="rect">
            <a:avLst/>
          </a:prstGeom>
          <a:noFill/>
          <a:ln>
            <a:noFill/>
          </a:ln>
        </p:spPr>
      </p:pic>
      <p:pic>
        <p:nvPicPr>
          <p:cNvPr id="13" name="图片 12">
            <a:extLst>
              <a:ext uri="{FF2B5EF4-FFF2-40B4-BE49-F238E27FC236}">
                <a16:creationId xmlns:a16="http://schemas.microsoft.com/office/drawing/2014/main" id="{2BF0017A-49AB-4FBE-82C7-D2C7C7BC2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945" y="3429000"/>
            <a:ext cx="4861086" cy="3072512"/>
          </a:xfrm>
          <a:prstGeom prst="rect">
            <a:avLst/>
          </a:prstGeom>
        </p:spPr>
      </p:pic>
      <p:pic>
        <p:nvPicPr>
          <p:cNvPr id="14" name="图片 13">
            <a:extLst>
              <a:ext uri="{FF2B5EF4-FFF2-40B4-BE49-F238E27FC236}">
                <a16:creationId xmlns:a16="http://schemas.microsoft.com/office/drawing/2014/main" id="{86345180-8F04-414B-9D5F-5237DBA02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97" y="5085184"/>
            <a:ext cx="3441671" cy="1416328"/>
          </a:xfrm>
          <a:prstGeom prst="rect">
            <a:avLst/>
          </a:prstGeom>
        </p:spPr>
      </p:pic>
      <p:sp>
        <p:nvSpPr>
          <p:cNvPr id="15" name="圆角矩形 16">
            <a:extLst>
              <a:ext uri="{FF2B5EF4-FFF2-40B4-BE49-F238E27FC236}">
                <a16:creationId xmlns:a16="http://schemas.microsoft.com/office/drawing/2014/main" id="{B6A3A53B-03D4-4EC5-9CA9-0D55387C6FD6}"/>
              </a:ext>
            </a:extLst>
          </p:cNvPr>
          <p:cNvSpPr/>
          <p:nvPr/>
        </p:nvSpPr>
        <p:spPr>
          <a:xfrm>
            <a:off x="136720" y="3351095"/>
            <a:ext cx="8788916" cy="3318265"/>
          </a:xfrm>
          <a:prstGeom prst="roundRect">
            <a:avLst>
              <a:gd name="adj" fmla="val 2739"/>
            </a:avLst>
          </a:prstGeom>
          <a:noFill/>
          <a:ln w="38100">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5400" noProof="1">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6" name="矩形 15">
            <a:extLst>
              <a:ext uri="{FF2B5EF4-FFF2-40B4-BE49-F238E27FC236}">
                <a16:creationId xmlns:a16="http://schemas.microsoft.com/office/drawing/2014/main" id="{EB41C8C5-1265-45A0-B159-83AA2DF2270D}"/>
              </a:ext>
            </a:extLst>
          </p:cNvPr>
          <p:cNvSpPr/>
          <p:nvPr/>
        </p:nvSpPr>
        <p:spPr>
          <a:xfrm>
            <a:off x="6012160" y="1078866"/>
            <a:ext cx="3132475"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4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The 10</a:t>
            </a:r>
            <a:r>
              <a:rPr lang="en-US" altLang="zh-CN" sz="1600" b="1" baseline="30000" dirty="0">
                <a:solidFill>
                  <a:srgbClr val="C00000"/>
                </a:solidFill>
                <a:latin typeface="微软雅黑" panose="020B0503020204020204" pitchFamily="34" charset="-122"/>
                <a:ea typeface="微软雅黑" panose="020B0503020204020204" pitchFamily="34" charset="-122"/>
              </a:rPr>
              <a:t>th</a:t>
            </a:r>
            <a:r>
              <a:rPr lang="en-US" altLang="zh-CN" sz="1600" b="1" dirty="0">
                <a:solidFill>
                  <a:srgbClr val="C00000"/>
                </a:solidFill>
                <a:latin typeface="微软雅黑" panose="020B0503020204020204" pitchFamily="34" charset="-122"/>
                <a:ea typeface="微软雅黑" panose="020B0503020204020204" pitchFamily="34" charset="-122"/>
              </a:rPr>
              <a:t> Chinese National Arctic Research Expedition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17" name="箭头: 五边形 3">
            <a:extLst>
              <a:ext uri="{FF2B5EF4-FFF2-40B4-BE49-F238E27FC236}">
                <a16:creationId xmlns:a16="http://schemas.microsoft.com/office/drawing/2014/main" id="{DE881E5A-F28B-4654-A5BD-9AC2C6DA22D4}"/>
              </a:ext>
            </a:extLst>
          </p:cNvPr>
          <p:cNvSpPr/>
          <p:nvPr/>
        </p:nvSpPr>
        <p:spPr>
          <a:xfrm>
            <a:off x="136720" y="1340768"/>
            <a:ext cx="4291264"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First network observation of the Bering Sea </a:t>
            </a:r>
            <a:endParaRPr lang="zh-CN" altLang="en-US" sz="1400" b="1" dirty="0">
              <a:latin typeface="微软雅黑" panose="020B0503020204020204" pitchFamily="34" charset="-122"/>
              <a:ea typeface="微软雅黑" panose="020B0503020204020204" pitchFamily="34" charset="-122"/>
            </a:endParaRPr>
          </a:p>
        </p:txBody>
      </p:sp>
      <p:sp>
        <p:nvSpPr>
          <p:cNvPr id="18" name="矩形 2">
            <a:extLst>
              <a:ext uri="{FF2B5EF4-FFF2-40B4-BE49-F238E27FC236}">
                <a16:creationId xmlns:a16="http://schemas.microsoft.com/office/drawing/2014/main" id="{858A0542-7DAD-45F4-81B8-A07A0688C8F7}"/>
              </a:ext>
            </a:extLst>
          </p:cNvPr>
          <p:cNvSpPr/>
          <p:nvPr/>
        </p:nvSpPr>
        <p:spPr>
          <a:xfrm>
            <a:off x="107504" y="1772816"/>
            <a:ext cx="8818132" cy="13726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indent="457200" algn="just">
              <a:lnSpc>
                <a:spcPct val="160000"/>
              </a:lnSpc>
              <a:spcBef>
                <a:spcPts val="3000"/>
              </a:spcBef>
              <a:buNone/>
            </a:pPr>
            <a:r>
              <a:rPr lang="en-US" altLang="zh-CN" sz="1300" b="1" dirty="0">
                <a:solidFill>
                  <a:srgbClr val="1F497D"/>
                </a:solidFill>
                <a:latin typeface="微软雅黑" panose="020B0503020204020204" pitchFamily="34" charset="-122"/>
                <a:ea typeface="微软雅黑" panose="020B0503020204020204" pitchFamily="34" charset="-122"/>
              </a:rPr>
              <a:t>On August 25, 2019, the Group adopted the Petrel gliders with CTD and dissolved oxygen sensor, carried out network observation of the water body and biomedical factors in the Arctic Ocean, and obtained continuous and high-density hydrological and biochemical data of the east-west cross section in high seas of the Bering Sea, completing the observation mission successfully. </a:t>
            </a:r>
            <a:endParaRPr lang="zh-CN" altLang="en-US" sz="1300" b="1" dirty="0">
              <a:solidFill>
                <a:srgbClr val="1F497D"/>
              </a:solidFill>
              <a:latin typeface="微软雅黑" panose="020B0503020204020204" pitchFamily="34" charset="-122"/>
              <a:ea typeface="微软雅黑" panose="020B0503020204020204" pitchFamily="34" charset="-122"/>
            </a:endParaRPr>
          </a:p>
        </p:txBody>
      </p:sp>
      <p:sp>
        <p:nvSpPr>
          <p:cNvPr id="19" name="椭圆 18">
            <a:extLst>
              <a:ext uri="{FF2B5EF4-FFF2-40B4-BE49-F238E27FC236}">
                <a16:creationId xmlns:a16="http://schemas.microsoft.com/office/drawing/2014/main" id="{BFB70AA6-EBAC-4403-AEC1-1FA2F2A7414C}"/>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4405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pic>
        <p:nvPicPr>
          <p:cNvPr id="14" name="Picture 2" descr="http://www.fio.org.cn/upload/images/2018/04/16/f438afadff464dcd8370d40f7cd46b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946999"/>
            <a:ext cx="3743125" cy="249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048" y="3891840"/>
            <a:ext cx="3782432" cy="2767847"/>
          </a:xfrm>
          <a:prstGeom prst="rect">
            <a:avLst/>
          </a:prstGeom>
        </p:spPr>
      </p:pic>
      <p:sp>
        <p:nvSpPr>
          <p:cNvPr id="16" name="矩形 15"/>
          <p:cNvSpPr/>
          <p:nvPr/>
        </p:nvSpPr>
        <p:spPr>
          <a:xfrm>
            <a:off x="5715027" y="1052736"/>
            <a:ext cx="3429608" cy="646331"/>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200" b="1" dirty="0">
                <a:solidFill>
                  <a:srgbClr val="C00000"/>
                </a:solidFill>
                <a:latin typeface="微软雅黑" panose="020B0503020204020204" pitchFamily="34" charset="-122"/>
                <a:ea typeface="微软雅黑" panose="020B0503020204020204" pitchFamily="34" charset="-122"/>
              </a:rPr>
              <a:t>Sixth segment of China's first global ocean comprehensive scientific expedition, IODP Expedition 46</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260170" y="1772816"/>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五边形 3"/>
          <p:cNvSpPr/>
          <p:nvPr/>
        </p:nvSpPr>
        <p:spPr>
          <a:xfrm>
            <a:off x="296997" y="1322173"/>
            <a:ext cx="5190731"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First ocean turbulence observation with underwater gliders</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51520" y="3861048"/>
            <a:ext cx="8768684" cy="2882479"/>
            <a:chOff x="166703" y="3080120"/>
            <a:chExt cx="11748150" cy="3591399"/>
          </a:xfrm>
        </p:grpSpPr>
        <p:sp>
          <p:nvSpPr>
            <p:cNvPr id="20" name="矩形 19"/>
            <p:cNvSpPr/>
            <p:nvPr/>
          </p:nvSpPr>
          <p:spPr>
            <a:xfrm>
              <a:off x="178292" y="3118485"/>
              <a:ext cx="11687320"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93"/>
            <p:cNvSpPr/>
            <p:nvPr/>
          </p:nvSpPr>
          <p:spPr>
            <a:xfrm>
              <a:off x="166703"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3" name="矩形 22">
            <a:extLst>
              <a:ext uri="{FF2B5EF4-FFF2-40B4-BE49-F238E27FC236}">
                <a16:creationId xmlns:a16="http://schemas.microsoft.com/office/drawing/2014/main" id="{B829A3E2-708D-490D-AD2F-A91129C3AC48}"/>
              </a:ext>
            </a:extLst>
          </p:cNvPr>
          <p:cNvSpPr/>
          <p:nvPr/>
        </p:nvSpPr>
        <p:spPr>
          <a:xfrm>
            <a:off x="251520" y="1844824"/>
            <a:ext cx="8768684" cy="1692771"/>
          </a:xfrm>
          <a:prstGeom prst="rect">
            <a:avLst/>
          </a:prstGeom>
          <a:noFill/>
          <a:ln w="9525">
            <a:noFill/>
          </a:ln>
        </p:spPr>
        <p:txBody>
          <a:bodyPr wrap="square">
            <a:spAutoFit/>
          </a:bodyPr>
          <a:lstStyle/>
          <a:p>
            <a:pPr indent="457200" algn="just" eaLnBrk="0" fontAlgn="base" hangingPunct="0">
              <a:lnSpc>
                <a:spcPct val="160000"/>
              </a:lnSpc>
              <a:spcBef>
                <a:spcPts val="3000"/>
              </a:spcBef>
              <a:spcAft>
                <a:spcPct val="0"/>
              </a:spcAft>
            </a:pPr>
            <a:r>
              <a:rPr lang="en-US" altLang="zh-CN" sz="1300" b="1" dirty="0">
                <a:solidFill>
                  <a:srgbClr val="1F497D"/>
                </a:solidFill>
                <a:latin typeface="微软雅黑" panose="020B0503020204020204" pitchFamily="34" charset="-122"/>
                <a:ea typeface="微软雅黑" panose="020B0503020204020204" pitchFamily="34" charset="-122"/>
              </a:rPr>
              <a:t>In April 2018, the Petrel gliders followed the scientific research vessel “</a:t>
            </a:r>
            <a:r>
              <a:rPr lang="en-US" altLang="zh-CN" sz="1300" b="1" dirty="0" err="1">
                <a:solidFill>
                  <a:srgbClr val="1F497D"/>
                </a:solidFill>
                <a:latin typeface="微软雅黑" panose="020B0503020204020204" pitchFamily="34" charset="-122"/>
                <a:ea typeface="微软雅黑" panose="020B0503020204020204" pitchFamily="34" charset="-122"/>
              </a:rPr>
              <a:t>Xiangyanghong</a:t>
            </a:r>
            <a:r>
              <a:rPr lang="en-US" altLang="zh-CN" sz="1300" b="1" dirty="0">
                <a:solidFill>
                  <a:srgbClr val="1F497D"/>
                </a:solidFill>
                <a:latin typeface="微软雅黑" panose="020B0503020204020204" pitchFamily="34" charset="-122"/>
                <a:ea typeface="微软雅黑" panose="020B0503020204020204" pitchFamily="34" charset="-122"/>
              </a:rPr>
              <a:t> 01” developed by the First Institute of Oceanography (SOA) and performed mission of the Sixth segment of China's first global ocean comprehensive scientific expedition. This is the first time that China uses its self-developed underwater gliders for ocean turbulence observation, which has a great scientific significance for marine forecasting, environment protection and climate change prediction.</a:t>
            </a:r>
          </a:p>
        </p:txBody>
      </p:sp>
      <p:pic>
        <p:nvPicPr>
          <p:cNvPr id="24" name="图片 23">
            <a:extLst>
              <a:ext uri="{FF2B5EF4-FFF2-40B4-BE49-F238E27FC236}">
                <a16:creationId xmlns:a16="http://schemas.microsoft.com/office/drawing/2014/main" id="{15CF6944-BA4D-48F9-9F55-25612DCC600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5363543"/>
            <a:ext cx="1802421" cy="1202236"/>
          </a:xfrm>
          <a:prstGeom prst="rect">
            <a:avLst/>
          </a:prstGeom>
          <a:ln>
            <a:noFill/>
          </a:ln>
          <a:effectLst>
            <a:outerShdw blurRad="292100" dist="139700" dir="2700000" algn="tl" rotWithShape="0">
              <a:srgbClr val="333333">
                <a:alpha val="65000"/>
              </a:srgbClr>
            </a:outerShdw>
          </a:effectLst>
        </p:spPr>
      </p:pic>
      <p:sp>
        <p:nvSpPr>
          <p:cNvPr id="26" name="副标题 3074">
            <a:extLst>
              <a:ext uri="{FF2B5EF4-FFF2-40B4-BE49-F238E27FC236}">
                <a16:creationId xmlns:a16="http://schemas.microsoft.com/office/drawing/2014/main" id="{93EE6545-DE84-4765-9931-4A5B6103354A}"/>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5" name="椭圆 24">
            <a:extLst>
              <a:ext uri="{FF2B5EF4-FFF2-40B4-BE49-F238E27FC236}">
                <a16:creationId xmlns:a16="http://schemas.microsoft.com/office/drawing/2014/main" id="{9D1EB96E-4671-4B83-8CC0-FC9B979BE899}"/>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877520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4" name="矩形 13"/>
          <p:cNvSpPr/>
          <p:nvPr/>
        </p:nvSpPr>
        <p:spPr>
          <a:xfrm>
            <a:off x="5810862" y="1067294"/>
            <a:ext cx="3291950" cy="523220"/>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spcBef>
                <a:spcPct val="50000"/>
              </a:spcBef>
            </a:pPr>
            <a:r>
              <a:rPr lang="en-US" altLang="zh-CN" sz="1400" b="1" dirty="0">
                <a:solidFill>
                  <a:srgbClr val="C00000"/>
                </a:solidFill>
                <a:latin typeface="微软雅黑" panose="020B0503020204020204" pitchFamily="34" charset="-122"/>
                <a:ea typeface="微软雅黑" panose="020B0503020204020204" pitchFamily="34" charset="-122"/>
              </a:rPr>
              <a:t>The IODP (International Ocean Discovery Program) Expedition 45</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260170" y="1628800"/>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五边形 3"/>
          <p:cNvSpPr/>
          <p:nvPr/>
        </p:nvSpPr>
        <p:spPr>
          <a:xfrm>
            <a:off x="364758" y="1253971"/>
            <a:ext cx="5190731"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Successful observation of the Clarion-</a:t>
            </a:r>
            <a:r>
              <a:rPr lang="en-US" altLang="zh-CN" sz="1400" b="1" dirty="0" err="1">
                <a:latin typeface="微软雅黑" panose="020B0503020204020204" pitchFamily="34" charset="-122"/>
                <a:ea typeface="微软雅黑" panose="020B0503020204020204" pitchFamily="34" charset="-122"/>
              </a:rPr>
              <a:t>Clipperton</a:t>
            </a:r>
            <a:r>
              <a:rPr lang="en-US" altLang="zh-CN" sz="1400" b="1" dirty="0">
                <a:latin typeface="微软雅黑" panose="020B0503020204020204" pitchFamily="34" charset="-122"/>
                <a:ea typeface="微软雅黑" panose="020B0503020204020204" pitchFamily="34" charset="-122"/>
              </a:rPr>
              <a:t> zone in Pacific Ocean with rich </a:t>
            </a:r>
            <a:r>
              <a:rPr lang="en-US" altLang="zh-CN" sz="1400" b="1" dirty="0" err="1">
                <a:latin typeface="微软雅黑" panose="020B0503020204020204" pitchFamily="34" charset="-122"/>
                <a:ea typeface="微软雅黑" panose="020B0503020204020204" pitchFamily="34" charset="-122"/>
              </a:rPr>
              <a:t>Polymetallic</a:t>
            </a:r>
            <a:r>
              <a:rPr lang="en-US" altLang="zh-CN" sz="1400" b="1" dirty="0">
                <a:latin typeface="微软雅黑" panose="020B0503020204020204" pitchFamily="34" charset="-122"/>
                <a:ea typeface="微软雅黑" panose="020B0503020204020204" pitchFamily="34" charset="-122"/>
              </a:rPr>
              <a:t> Nodules</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51520" y="3645024"/>
            <a:ext cx="8768684" cy="2882479"/>
            <a:chOff x="166703" y="3080120"/>
            <a:chExt cx="11748150" cy="3591399"/>
          </a:xfrm>
        </p:grpSpPr>
        <p:sp>
          <p:nvSpPr>
            <p:cNvPr id="18" name="矩形 17"/>
            <p:cNvSpPr/>
            <p:nvPr/>
          </p:nvSpPr>
          <p:spPr>
            <a:xfrm>
              <a:off x="178292" y="3118485"/>
              <a:ext cx="11687320"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93"/>
            <p:cNvSpPr/>
            <p:nvPr/>
          </p:nvSpPr>
          <p:spPr>
            <a:xfrm>
              <a:off x="166703" y="3080120"/>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1" name="矩形 20">
            <a:extLst>
              <a:ext uri="{FF2B5EF4-FFF2-40B4-BE49-F238E27FC236}">
                <a16:creationId xmlns:a16="http://schemas.microsoft.com/office/drawing/2014/main" id="{B829A3E2-708D-490D-AD2F-A91129C3AC48}"/>
              </a:ext>
            </a:extLst>
          </p:cNvPr>
          <p:cNvSpPr/>
          <p:nvPr/>
        </p:nvSpPr>
        <p:spPr>
          <a:xfrm>
            <a:off x="442020" y="1916073"/>
            <a:ext cx="4850060" cy="1692771"/>
          </a:xfrm>
          <a:prstGeom prst="rect">
            <a:avLst/>
          </a:prstGeom>
          <a:noFill/>
          <a:ln w="9525">
            <a:noFill/>
          </a:ln>
        </p:spPr>
        <p:txBody>
          <a:bodyPr wrap="square">
            <a:spAutoFit/>
          </a:bodyPr>
          <a:lstStyle/>
          <a:p>
            <a:pPr indent="457200" algn="just" eaLnBrk="0" fontAlgn="base" hangingPunct="0">
              <a:lnSpc>
                <a:spcPct val="160000"/>
              </a:lnSpc>
              <a:spcBef>
                <a:spcPts val="3000"/>
              </a:spcBef>
              <a:spcAft>
                <a:spcPct val="0"/>
              </a:spcAft>
            </a:pPr>
            <a:r>
              <a:rPr lang="en-US" altLang="zh-CN" sz="1300" b="1" dirty="0">
                <a:solidFill>
                  <a:srgbClr val="1F497D"/>
                </a:solidFill>
                <a:latin typeface="微软雅黑" panose="020B0503020204020204" pitchFamily="34" charset="-122"/>
                <a:ea typeface="微软雅黑" panose="020B0503020204020204" pitchFamily="34" charset="-122"/>
              </a:rPr>
              <a:t>During August-September, 2017, Petrel gliders participated in the IODP Expedition 45, traveled a voyage of 220 km, and made an all-around, stereoscopic observation of the marine environment surrounding the zone with </a:t>
            </a:r>
            <a:r>
              <a:rPr lang="en-US" altLang="zh-CN" sz="1300" b="1" dirty="0" err="1">
                <a:solidFill>
                  <a:srgbClr val="1F497D"/>
                </a:solidFill>
                <a:latin typeface="微软雅黑" panose="020B0503020204020204" pitchFamily="34" charset="-122"/>
                <a:ea typeface="微软雅黑" panose="020B0503020204020204" pitchFamily="34" charset="-122"/>
              </a:rPr>
              <a:t>Polymetallic</a:t>
            </a:r>
            <a:r>
              <a:rPr lang="en-US" altLang="zh-CN" sz="1300" b="1" dirty="0">
                <a:solidFill>
                  <a:srgbClr val="1F497D"/>
                </a:solidFill>
                <a:latin typeface="微软雅黑" panose="020B0503020204020204" pitchFamily="34" charset="-122"/>
                <a:ea typeface="微软雅黑" panose="020B0503020204020204" pitchFamily="34" charset="-122"/>
              </a:rPr>
              <a:t> Nodules.</a:t>
            </a:r>
          </a:p>
        </p:txBody>
      </p:sp>
      <p:pic>
        <p:nvPicPr>
          <p:cNvPr id="22" name="图片 21"/>
          <p:cNvPicPr>
            <a:picLocks noChangeAspect="1"/>
          </p:cNvPicPr>
          <p:nvPr/>
        </p:nvPicPr>
        <p:blipFill rotWithShape="1">
          <a:blip r:embed="rId4" cstate="email">
            <a:extLst>
              <a:ext uri="{28A0092B-C50C-407E-A947-70E740481C1C}">
                <a14:useLocalDpi xmlns:a14="http://schemas.microsoft.com/office/drawing/2010/main"/>
              </a:ext>
            </a:extLst>
          </a:blip>
          <a:srcRect b="16305"/>
          <a:stretch/>
        </p:blipFill>
        <p:spPr>
          <a:xfrm>
            <a:off x="5547452" y="1700808"/>
            <a:ext cx="3329748" cy="1751776"/>
          </a:xfrm>
          <a:prstGeom prst="rect">
            <a:avLst/>
          </a:prstGeom>
          <a:noFill/>
          <a:ln>
            <a:noFill/>
          </a:ln>
        </p:spPr>
      </p:pic>
      <p:pic>
        <p:nvPicPr>
          <p:cNvPr id="23" name="图片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5893" y="3891969"/>
            <a:ext cx="1892211" cy="2360681"/>
          </a:xfrm>
          <a:prstGeom prst="rect">
            <a:avLst/>
          </a:prstGeom>
          <a:noFill/>
          <a:ln>
            <a:noFill/>
          </a:ln>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233" y="3891970"/>
            <a:ext cx="3042893" cy="2397664"/>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871" y="3891968"/>
            <a:ext cx="3188329" cy="2360681"/>
          </a:xfrm>
          <a:prstGeom prst="rect">
            <a:avLst/>
          </a:prstGeom>
        </p:spPr>
      </p:pic>
      <p:sp>
        <p:nvSpPr>
          <p:cNvPr id="27" name="副标题 3074">
            <a:extLst>
              <a:ext uri="{FF2B5EF4-FFF2-40B4-BE49-F238E27FC236}">
                <a16:creationId xmlns:a16="http://schemas.microsoft.com/office/drawing/2014/main" id="{717E3CBB-8313-48B8-8164-4033AF977425}"/>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6" name="椭圆 25">
            <a:extLst>
              <a:ext uri="{FF2B5EF4-FFF2-40B4-BE49-F238E27FC236}">
                <a16:creationId xmlns:a16="http://schemas.microsoft.com/office/drawing/2014/main" id="{6C39D669-A329-4C11-A088-003B9C9E935B}"/>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1243898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5715027" y="1052736"/>
            <a:ext cx="3429608" cy="276999"/>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r">
              <a:spcBef>
                <a:spcPct val="50000"/>
              </a:spcBef>
            </a:pP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260170" y="1760216"/>
            <a:ext cx="8704318" cy="483713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3"/>
          <p:cNvSpPr/>
          <p:nvPr/>
        </p:nvSpPr>
        <p:spPr>
          <a:xfrm>
            <a:off x="368754" y="1431540"/>
            <a:ext cx="4585696"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dirty="0">
                <a:latin typeface="微软雅黑" panose="020B0503020204020204" pitchFamily="34" charset="-122"/>
                <a:ea typeface="微软雅黑" panose="020B0503020204020204" pitchFamily="34" charset="-122"/>
              </a:rPr>
              <a:t>Application: </a:t>
            </a:r>
            <a:r>
              <a:rPr lang="en-US" altLang="zh-CN" sz="1600" b="1" dirty="0" err="1">
                <a:latin typeface="微软雅黑" panose="020B0503020204020204" pitchFamily="34" charset="-122"/>
                <a:ea typeface="微软雅黑" panose="020B0503020204020204" pitchFamily="34" charset="-122"/>
              </a:rPr>
              <a:t>mesoscale</a:t>
            </a:r>
            <a:r>
              <a:rPr lang="en-US" altLang="zh-CN" sz="1600" b="1" dirty="0">
                <a:latin typeface="微软雅黑" panose="020B0503020204020204" pitchFamily="34" charset="-122"/>
                <a:ea typeface="微软雅黑" panose="020B0503020204020204" pitchFamily="34" charset="-122"/>
              </a:rPr>
              <a:t> eddy observation</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02262" y="2283651"/>
            <a:ext cx="8668069" cy="4201632"/>
            <a:chOff x="335360" y="2534556"/>
            <a:chExt cx="8668069" cy="4201632"/>
          </a:xfrm>
        </p:grpSpPr>
        <p:grpSp>
          <p:nvGrpSpPr>
            <p:cNvPr id="17" name="组合 16"/>
            <p:cNvGrpSpPr/>
            <p:nvPr/>
          </p:nvGrpSpPr>
          <p:grpSpPr>
            <a:xfrm>
              <a:off x="335360" y="2542219"/>
              <a:ext cx="8668069" cy="4193969"/>
              <a:chOff x="409837" y="2542219"/>
              <a:chExt cx="8566344" cy="4193969"/>
            </a:xfrm>
          </p:grpSpPr>
          <p:sp>
            <p:nvSpPr>
              <p:cNvPr id="19" name="文本框 18">
                <a:extLst>
                  <a:ext uri="{FF2B5EF4-FFF2-40B4-BE49-F238E27FC236}">
                    <a16:creationId xmlns:a16="http://schemas.microsoft.com/office/drawing/2014/main" id="{E5A63232-904D-4609-82AC-0B28FBB6994D}"/>
                  </a:ext>
                </a:extLst>
              </p:cNvPr>
              <p:cNvSpPr txBox="1"/>
              <p:nvPr/>
            </p:nvSpPr>
            <p:spPr>
              <a:xfrm>
                <a:off x="409837" y="5739312"/>
                <a:ext cx="8566344" cy="996876"/>
              </a:xfrm>
              <a:prstGeom prst="rect">
                <a:avLst/>
              </a:prstGeom>
              <a:noFill/>
            </p:spPr>
            <p:txBody>
              <a:bodyPr wrap="square" rtlCol="0">
                <a:spAutoFit/>
              </a:bodyPr>
              <a:lstStyle/>
              <a:p>
                <a:pPr algn="ctr">
                  <a:lnSpc>
                    <a:spcPts val="1800"/>
                  </a:lnSpc>
                </a:pPr>
                <a:r>
                  <a:rPr lang="en-US" altLang="zh-CN" sz="1400" b="1" dirty="0">
                    <a:solidFill>
                      <a:prstClr val="black"/>
                    </a:solidFill>
                    <a:latin typeface="+mj-ea"/>
                    <a:ea typeface="+mj-ea"/>
                    <a:cs typeface="Times New Roman" panose="02020603050405020304" pitchFamily="18" charset="0"/>
                  </a:rPr>
                  <a:t>Three-dimensional analysis result of </a:t>
                </a:r>
                <a:r>
                  <a:rPr lang="en-US" altLang="zh-CN" sz="1400" b="1" dirty="0" err="1">
                    <a:solidFill>
                      <a:prstClr val="black"/>
                    </a:solidFill>
                    <a:latin typeface="+mj-ea"/>
                    <a:ea typeface="+mj-ea"/>
                    <a:cs typeface="Times New Roman" panose="02020603050405020304" pitchFamily="18" charset="0"/>
                  </a:rPr>
                  <a:t>mesoscale</a:t>
                </a:r>
                <a:r>
                  <a:rPr lang="en-US" altLang="zh-CN" sz="1400" b="1" dirty="0">
                    <a:solidFill>
                      <a:prstClr val="black"/>
                    </a:solidFill>
                    <a:latin typeface="+mj-ea"/>
                    <a:ea typeface="+mj-ea"/>
                    <a:cs typeface="Times New Roman" panose="02020603050405020304" pitchFamily="18" charset="0"/>
                  </a:rPr>
                  <a:t> eddy based on network observation data by underwater gliders</a:t>
                </a:r>
              </a:p>
              <a:p>
                <a:pPr algn="ctr">
                  <a:lnSpc>
                    <a:spcPts val="1800"/>
                  </a:lnSpc>
                </a:pPr>
                <a:r>
                  <a:rPr lang="en-US" altLang="zh-CN" sz="1400" b="1" dirty="0">
                    <a:solidFill>
                      <a:prstClr val="black"/>
                    </a:solidFill>
                    <a:latin typeface="+mj-ea"/>
                    <a:ea typeface="+mj-ea"/>
                    <a:cs typeface="Times New Roman" panose="02020603050405020304" pitchFamily="18" charset="0"/>
                  </a:rPr>
                  <a:t>(a) Potential temperature anomaly above 900 m; (b) Potential temperature anomaly above 350 m; (c) Density anomaly above 900 m; (d) Density anomaly above 300 m</a:t>
                </a:r>
                <a:endParaRPr lang="en-US" sz="1400" b="1" dirty="0">
                  <a:solidFill>
                    <a:prstClr val="black"/>
                  </a:solidFill>
                  <a:latin typeface="+mj-ea"/>
                  <a:ea typeface="+mj-ea"/>
                  <a:cs typeface="Times New Roman" panose="02020603050405020304" pitchFamily="18" charset="0"/>
                </a:endParaRPr>
              </a:p>
            </p:txBody>
          </p:sp>
          <p:pic>
            <p:nvPicPr>
              <p:cNvPr id="20" name="图片 19">
                <a:extLst>
                  <a:ext uri="{FF2B5EF4-FFF2-40B4-BE49-F238E27FC236}">
                    <a16:creationId xmlns:a16="http://schemas.microsoft.com/office/drawing/2014/main" id="{DC4234C1-2A30-4602-BB62-F287B0E12D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7071" y="2542219"/>
                <a:ext cx="4199686" cy="2852338"/>
              </a:xfrm>
              <a:prstGeom prst="rect">
                <a:avLst/>
              </a:prstGeom>
            </p:spPr>
          </p:pic>
        </p:grpSp>
        <p:pic>
          <p:nvPicPr>
            <p:cNvPr id="18" name="图片 17"/>
            <p:cNvPicPr>
              <a:picLocks noChangeAspect="1"/>
            </p:cNvPicPr>
            <p:nvPr/>
          </p:nvPicPr>
          <p:blipFill>
            <a:blip r:embed="rId5"/>
            <a:stretch>
              <a:fillRect/>
            </a:stretch>
          </p:blipFill>
          <p:spPr>
            <a:xfrm>
              <a:off x="335360" y="2534556"/>
              <a:ext cx="4037918" cy="2849167"/>
            </a:xfrm>
            <a:prstGeom prst="rect">
              <a:avLst/>
            </a:prstGeom>
          </p:spPr>
        </p:pic>
      </p:grpSp>
      <p:sp>
        <p:nvSpPr>
          <p:cNvPr id="22" name="副标题 3074">
            <a:extLst>
              <a:ext uri="{FF2B5EF4-FFF2-40B4-BE49-F238E27FC236}">
                <a16:creationId xmlns:a16="http://schemas.microsoft.com/office/drawing/2014/main" id="{63FE2EC3-97EE-41EA-BFE6-83D1BF6AB9BE}"/>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1" name="椭圆 20">
            <a:extLst>
              <a:ext uri="{FF2B5EF4-FFF2-40B4-BE49-F238E27FC236}">
                <a16:creationId xmlns:a16="http://schemas.microsoft.com/office/drawing/2014/main" id="{642B6E15-EFEF-4B04-89E4-F0F8F0FAFDA0}"/>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
        <p:nvSpPr>
          <p:cNvPr id="23" name="矩形 22"/>
          <p:cNvSpPr/>
          <p:nvPr/>
        </p:nvSpPr>
        <p:spPr>
          <a:xfrm>
            <a:off x="6156175" y="1052736"/>
            <a:ext cx="2988459"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First SCS comprehensive network observation in 2017</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03719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4" name="矩形 13"/>
          <p:cNvSpPr/>
          <p:nvPr/>
        </p:nvSpPr>
        <p:spPr>
          <a:xfrm>
            <a:off x="260170" y="1669444"/>
            <a:ext cx="8704318" cy="483713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3"/>
          <p:cNvSpPr/>
          <p:nvPr/>
        </p:nvSpPr>
        <p:spPr>
          <a:xfrm>
            <a:off x="368754" y="1340768"/>
            <a:ext cx="4585696"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dirty="0">
                <a:latin typeface="微软雅黑" panose="020B0503020204020204" pitchFamily="34" charset="-122"/>
                <a:ea typeface="微软雅黑" panose="020B0503020204020204" pitchFamily="34" charset="-122"/>
              </a:rPr>
              <a:t>Application: observation of seawater biomedical factors</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097D5364-5847-4EC3-B74B-AEEA94BC41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3184" y="2258108"/>
            <a:ext cx="5901352" cy="3912874"/>
          </a:xfrm>
          <a:prstGeom prst="rect">
            <a:avLst/>
          </a:prstGeom>
        </p:spPr>
      </p:pic>
      <p:sp>
        <p:nvSpPr>
          <p:cNvPr id="17" name="文本框 16">
            <a:extLst>
              <a:ext uri="{FF2B5EF4-FFF2-40B4-BE49-F238E27FC236}">
                <a16:creationId xmlns:a16="http://schemas.microsoft.com/office/drawing/2014/main" id="{E5A63232-904D-4609-82AC-0B28FBB6994D}"/>
              </a:ext>
            </a:extLst>
          </p:cNvPr>
          <p:cNvSpPr txBox="1"/>
          <p:nvPr/>
        </p:nvSpPr>
        <p:spPr>
          <a:xfrm>
            <a:off x="247487" y="4104479"/>
            <a:ext cx="2855817" cy="2319674"/>
          </a:xfrm>
          <a:prstGeom prst="rect">
            <a:avLst/>
          </a:prstGeom>
          <a:noFill/>
        </p:spPr>
        <p:txBody>
          <a:bodyPr wrap="square" rtlCol="0">
            <a:spAutoFit/>
          </a:bodyPr>
          <a:lstStyle/>
          <a:p>
            <a:pPr algn="ctr">
              <a:lnSpc>
                <a:spcPts val="1600"/>
              </a:lnSpc>
            </a:pPr>
            <a:r>
              <a:rPr lang="en-US" altLang="zh-CN" sz="1000" b="1" dirty="0">
                <a:solidFill>
                  <a:prstClr val="black"/>
                </a:solidFill>
                <a:latin typeface="+mj-ea"/>
                <a:ea typeface="+mj-ea"/>
                <a:cs typeface="Times New Roman" panose="02020603050405020304" pitchFamily="18" charset="0"/>
              </a:rPr>
              <a:t>Vertical distribution of chlorophyll, colored dissolved organic matter, and dissolved oxygen concentration</a:t>
            </a:r>
            <a:r>
              <a:rPr lang="zh-CN" altLang="en-US" sz="1000" b="1" dirty="0">
                <a:solidFill>
                  <a:prstClr val="black"/>
                </a:solidFill>
                <a:latin typeface="+mj-ea"/>
                <a:ea typeface="+mj-ea"/>
                <a:cs typeface="Times New Roman" panose="02020603050405020304" pitchFamily="18" charset="0"/>
              </a:rPr>
              <a:t> </a:t>
            </a:r>
            <a:endParaRPr lang="en-US" altLang="zh-CN" sz="1000" b="1" dirty="0">
              <a:solidFill>
                <a:prstClr val="black"/>
              </a:solidFill>
              <a:latin typeface="+mj-ea"/>
              <a:ea typeface="+mj-ea"/>
              <a:cs typeface="Times New Roman" panose="02020603050405020304" pitchFamily="18" charset="0"/>
            </a:endParaRPr>
          </a:p>
          <a:p>
            <a:pPr marL="342900" indent="-342900" algn="ctr">
              <a:lnSpc>
                <a:spcPts val="1600"/>
              </a:lnSpc>
              <a:buAutoNum type="alphaLcParenBoth"/>
            </a:pPr>
            <a:r>
              <a:rPr lang="en-US" altLang="zh-CN" sz="1000" b="1" dirty="0">
                <a:solidFill>
                  <a:prstClr val="black"/>
                </a:solidFill>
                <a:latin typeface="+mj-ea"/>
                <a:ea typeface="+mj-ea"/>
                <a:cs typeface="Times New Roman" panose="02020603050405020304" pitchFamily="18" charset="0"/>
              </a:rPr>
              <a:t>Chlorophyll concentration</a:t>
            </a:r>
            <a:r>
              <a:rPr lang="en-US" altLang="zh-CN" sz="1100" b="1" dirty="0">
                <a:solidFill>
                  <a:prstClr val="black"/>
                </a:solidFill>
                <a:latin typeface="+mj-ea"/>
                <a:ea typeface="+mj-ea"/>
                <a:cs typeface="Times New Roman" panose="02020603050405020304" pitchFamily="18" charset="0"/>
              </a:rPr>
              <a:t>;</a:t>
            </a:r>
          </a:p>
          <a:p>
            <a:pPr algn="ctr">
              <a:lnSpc>
                <a:spcPts val="1600"/>
              </a:lnSpc>
            </a:pPr>
            <a:r>
              <a:rPr lang="en-US" altLang="zh-CN" sz="1100" b="1" dirty="0">
                <a:solidFill>
                  <a:prstClr val="black"/>
                </a:solidFill>
                <a:latin typeface="+mj-ea"/>
                <a:ea typeface="+mj-ea"/>
                <a:cs typeface="Times New Roman" panose="02020603050405020304" pitchFamily="18" charset="0"/>
              </a:rPr>
              <a:t>(b) Chlorophyll concentration above 200m;</a:t>
            </a:r>
          </a:p>
          <a:p>
            <a:pPr algn="ctr">
              <a:lnSpc>
                <a:spcPts val="1600"/>
              </a:lnSpc>
            </a:pPr>
            <a:r>
              <a:rPr lang="en-US" altLang="zh-CN" sz="1100" b="1" dirty="0">
                <a:solidFill>
                  <a:prstClr val="black"/>
                </a:solidFill>
                <a:latin typeface="+mj-ea"/>
                <a:ea typeface="+mj-ea"/>
                <a:cs typeface="Times New Roman" panose="02020603050405020304" pitchFamily="18" charset="0"/>
              </a:rPr>
              <a:t>(c) Colored dissolved organic matter concentration;</a:t>
            </a:r>
          </a:p>
          <a:p>
            <a:pPr algn="ctr">
              <a:lnSpc>
                <a:spcPts val="1600"/>
              </a:lnSpc>
            </a:pPr>
            <a:r>
              <a:rPr lang="en-US" altLang="zh-CN" sz="1100" b="1" dirty="0">
                <a:solidFill>
                  <a:prstClr val="black"/>
                </a:solidFill>
                <a:latin typeface="+mj-ea"/>
                <a:ea typeface="+mj-ea"/>
                <a:cs typeface="Times New Roman" panose="02020603050405020304" pitchFamily="18" charset="0"/>
              </a:rPr>
              <a:t>(d) Dissolved oxygen concentration</a:t>
            </a:r>
            <a:r>
              <a:rPr lang="zh-CN" altLang="en-US" sz="1100" b="1" dirty="0">
                <a:solidFill>
                  <a:prstClr val="black"/>
                </a:solidFill>
                <a:latin typeface="+mj-ea"/>
                <a:ea typeface="+mj-ea"/>
                <a:cs typeface="Times New Roman" panose="02020603050405020304" pitchFamily="18" charset="0"/>
              </a:rPr>
              <a:t>。</a:t>
            </a:r>
            <a:endParaRPr lang="en-US" altLang="zh-CN" sz="1100" b="1" dirty="0">
              <a:solidFill>
                <a:prstClr val="black"/>
              </a:solidFill>
              <a:latin typeface="+mj-ea"/>
              <a:ea typeface="+mj-ea"/>
              <a:cs typeface="Times New Roman" panose="02020603050405020304" pitchFamily="18" charset="0"/>
            </a:endParaRPr>
          </a:p>
          <a:p>
            <a:pPr algn="ctr">
              <a:lnSpc>
                <a:spcPts val="1600"/>
              </a:lnSpc>
            </a:pPr>
            <a:r>
              <a:rPr lang="en-US" altLang="zh-CN" sz="1000" b="1" dirty="0">
                <a:solidFill>
                  <a:prstClr val="black"/>
                </a:solidFill>
                <a:latin typeface="+mj-ea"/>
                <a:ea typeface="+mj-ea"/>
                <a:cs typeface="Times New Roman" panose="02020603050405020304" pitchFamily="18" charset="0"/>
              </a:rPr>
              <a:t>The black and grey contour lines denote the potential and density respectively. </a:t>
            </a:r>
            <a:endParaRPr lang="zh-CN" altLang="en-US" sz="1000" b="1" dirty="0">
              <a:solidFill>
                <a:prstClr val="black"/>
              </a:solidFill>
              <a:latin typeface="+mj-ea"/>
              <a:ea typeface="+mj-ea"/>
              <a:cs typeface="Times New Roman" panose="02020603050405020304" pitchFamily="18" charset="0"/>
            </a:endParaRPr>
          </a:p>
        </p:txBody>
      </p:sp>
      <p:pic>
        <p:nvPicPr>
          <p:cNvPr id="18" name="图片 17"/>
          <p:cNvPicPr>
            <a:picLocks noChangeAspect="1"/>
          </p:cNvPicPr>
          <p:nvPr/>
        </p:nvPicPr>
        <p:blipFill>
          <a:blip r:embed="rId5"/>
          <a:stretch>
            <a:fillRect/>
          </a:stretch>
        </p:blipFill>
        <p:spPr>
          <a:xfrm rot="5400000">
            <a:off x="2666226" y="3729097"/>
            <a:ext cx="386027" cy="280055"/>
          </a:xfrm>
          <a:prstGeom prst="rect">
            <a:avLst/>
          </a:prstGeom>
        </p:spPr>
      </p:pic>
      <p:pic>
        <p:nvPicPr>
          <p:cNvPr id="19" name="图片 18"/>
          <p:cNvPicPr>
            <a:picLocks noChangeAspect="1"/>
          </p:cNvPicPr>
          <p:nvPr/>
        </p:nvPicPr>
        <p:blipFill>
          <a:blip r:embed="rId6"/>
          <a:stretch>
            <a:fillRect/>
          </a:stretch>
        </p:blipFill>
        <p:spPr>
          <a:xfrm>
            <a:off x="469045" y="1931859"/>
            <a:ext cx="2041293" cy="2089068"/>
          </a:xfrm>
          <a:prstGeom prst="rect">
            <a:avLst/>
          </a:prstGeom>
        </p:spPr>
      </p:pic>
      <p:sp>
        <p:nvSpPr>
          <p:cNvPr id="21" name="副标题 3074">
            <a:extLst>
              <a:ext uri="{FF2B5EF4-FFF2-40B4-BE49-F238E27FC236}">
                <a16:creationId xmlns:a16="http://schemas.microsoft.com/office/drawing/2014/main" id="{ABFFCAC5-70A5-4A10-96B1-A8C931139F89}"/>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0" name="椭圆 19">
            <a:extLst>
              <a:ext uri="{FF2B5EF4-FFF2-40B4-BE49-F238E27FC236}">
                <a16:creationId xmlns:a16="http://schemas.microsoft.com/office/drawing/2014/main" id="{816A34D8-A622-4A33-85E1-3368B63871E9}"/>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
        <p:nvSpPr>
          <p:cNvPr id="22" name="矩形 21"/>
          <p:cNvSpPr/>
          <p:nvPr/>
        </p:nvSpPr>
        <p:spPr>
          <a:xfrm>
            <a:off x="6156175" y="1052736"/>
            <a:ext cx="2988459"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First SCS comprehensive network observation in 2017</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38137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6156175" y="1052736"/>
            <a:ext cx="2988459"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First SCS comprehensive network observation in 2017</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260170" y="1669444"/>
            <a:ext cx="8704318" cy="4837136"/>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3"/>
          <p:cNvSpPr/>
          <p:nvPr/>
        </p:nvSpPr>
        <p:spPr>
          <a:xfrm>
            <a:off x="368754" y="1340768"/>
            <a:ext cx="4585696"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dirty="0">
                <a:latin typeface="微软雅黑" panose="020B0503020204020204" pitchFamily="34" charset="-122"/>
                <a:ea typeface="微软雅黑" panose="020B0503020204020204" pitchFamily="34" charset="-122"/>
              </a:rPr>
              <a:t>Application: observation of typical internal waves</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95536" y="2114092"/>
            <a:ext cx="5169091" cy="3519356"/>
            <a:chOff x="1793476" y="1716026"/>
            <a:chExt cx="5557049" cy="4579720"/>
          </a:xfrm>
        </p:grpSpPr>
        <p:pic>
          <p:nvPicPr>
            <p:cNvPr id="17" name="Picture 2" descr="p_tem_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476" y="1716026"/>
              <a:ext cx="5557049" cy="457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组合 17"/>
            <p:cNvGrpSpPr/>
            <p:nvPr/>
          </p:nvGrpSpPr>
          <p:grpSpPr>
            <a:xfrm>
              <a:off x="5724128" y="1732019"/>
              <a:ext cx="1206932" cy="3474468"/>
              <a:chOff x="7270355" y="1913966"/>
              <a:chExt cx="1206932" cy="3474468"/>
            </a:xfrm>
          </p:grpSpPr>
          <p:sp>
            <p:nvSpPr>
              <p:cNvPr id="19" name="矩形 18"/>
              <p:cNvSpPr/>
              <p:nvPr/>
            </p:nvSpPr>
            <p:spPr bwMode="auto">
              <a:xfrm>
                <a:off x="7270355" y="1913966"/>
                <a:ext cx="243426" cy="347446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1" i="1" u="none" strike="noStrike" cap="none" normalizeH="0" baseline="0">
                  <a:ln>
                    <a:noFill/>
                  </a:ln>
                  <a:solidFill>
                    <a:schemeClr val="tx1"/>
                  </a:solidFill>
                  <a:effectLst/>
                  <a:latin typeface="Arial" charset="0"/>
                  <a:ea typeface="宋体" pitchFamily="2" charset="-122"/>
                </a:endParaRPr>
              </a:p>
            </p:txBody>
          </p:sp>
          <p:sp>
            <p:nvSpPr>
              <p:cNvPr id="20" name="矩形 19"/>
              <p:cNvSpPr/>
              <p:nvPr/>
            </p:nvSpPr>
            <p:spPr bwMode="auto">
              <a:xfrm>
                <a:off x="7774411" y="1913966"/>
                <a:ext cx="243426" cy="347446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1" i="1" u="none" strike="noStrike" cap="none" normalizeH="0" baseline="0">
                  <a:ln>
                    <a:noFill/>
                  </a:ln>
                  <a:solidFill>
                    <a:schemeClr val="tx1"/>
                  </a:solidFill>
                  <a:effectLst/>
                  <a:latin typeface="Arial" charset="0"/>
                  <a:ea typeface="宋体" pitchFamily="2" charset="-122"/>
                </a:endParaRPr>
              </a:p>
            </p:txBody>
          </p:sp>
          <p:sp>
            <p:nvSpPr>
              <p:cNvPr id="21" name="矩形 20"/>
              <p:cNvSpPr/>
              <p:nvPr/>
            </p:nvSpPr>
            <p:spPr bwMode="auto">
              <a:xfrm>
                <a:off x="8233861" y="1913966"/>
                <a:ext cx="243426" cy="347446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1" i="1" u="none" strike="noStrike" cap="none" normalizeH="0" baseline="0">
                  <a:ln>
                    <a:noFill/>
                  </a:ln>
                  <a:solidFill>
                    <a:schemeClr val="tx1"/>
                  </a:solidFill>
                  <a:effectLst/>
                  <a:latin typeface="Arial" charset="0"/>
                  <a:ea typeface="宋体" pitchFamily="2" charset="-122"/>
                </a:endParaRPr>
              </a:p>
            </p:txBody>
          </p:sp>
        </p:grpSp>
      </p:grpSp>
      <p:sp>
        <p:nvSpPr>
          <p:cNvPr id="22" name="矩形 21"/>
          <p:cNvSpPr/>
          <p:nvPr/>
        </p:nvSpPr>
        <p:spPr>
          <a:xfrm>
            <a:off x="290370" y="5901027"/>
            <a:ext cx="4554251" cy="615553"/>
          </a:xfrm>
          <a:prstGeom prst="rect">
            <a:avLst/>
          </a:prstGeom>
        </p:spPr>
        <p:txBody>
          <a:bodyPr wrap="square">
            <a:spAutoFit/>
          </a:bodyPr>
          <a:lstStyle/>
          <a:p>
            <a:pPr algn="ctr"/>
            <a:r>
              <a:rPr lang="en-US" altLang="zh-CN" sz="1700" b="1" kern="100" dirty="0">
                <a:solidFill>
                  <a:srgbClr val="000000"/>
                </a:solidFill>
                <a:ea typeface="微软雅黑" panose="020B0503020204020204" pitchFamily="34" charset="-122"/>
                <a:cs typeface="Times New Roman" panose="02020603050405020304" pitchFamily="18" charset="0"/>
              </a:rPr>
              <a:t>Fluctuations of temperature, potential and density fields observed by underwater gliders</a:t>
            </a:r>
            <a:endParaRPr lang="zh-CN" altLang="en-US" sz="1700" b="1" dirty="0">
              <a:solidFill>
                <a:srgbClr val="000000"/>
              </a:solidFill>
              <a:ea typeface="微软雅黑" panose="020B0503020204020204" pitchFamily="34" charset="-122"/>
              <a:cs typeface="Times New Roman" panose="02020603050405020304" pitchFamily="18" charset="0"/>
            </a:endParaRPr>
          </a:p>
        </p:txBody>
      </p:sp>
      <p:pic>
        <p:nvPicPr>
          <p:cNvPr id="23" name="图片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4532" y="1897927"/>
            <a:ext cx="3423195" cy="3151603"/>
          </a:xfrm>
          <a:prstGeom prst="rect">
            <a:avLst/>
          </a:prstGeom>
        </p:spPr>
      </p:pic>
      <p:sp>
        <p:nvSpPr>
          <p:cNvPr id="24" name="矩形 23"/>
          <p:cNvSpPr/>
          <p:nvPr/>
        </p:nvSpPr>
        <p:spPr>
          <a:xfrm>
            <a:off x="4881641" y="5523542"/>
            <a:ext cx="4113047" cy="877163"/>
          </a:xfrm>
          <a:prstGeom prst="rect">
            <a:avLst/>
          </a:prstGeom>
        </p:spPr>
        <p:txBody>
          <a:bodyPr wrap="square">
            <a:spAutoFit/>
          </a:bodyPr>
          <a:lstStyle/>
          <a:p>
            <a:pPr algn="just"/>
            <a:r>
              <a:rPr lang="en-US" altLang="zh-CN" sz="1700" b="1" kern="100" dirty="0">
                <a:solidFill>
                  <a:srgbClr val="000000"/>
                </a:solidFill>
                <a:ea typeface="微软雅黑" panose="020B0503020204020204" pitchFamily="34" charset="-122"/>
                <a:cs typeface="Times New Roman" panose="02020603050405020304" pitchFamily="18" charset="0"/>
              </a:rPr>
              <a:t>Glider-13 started the 31st profile (Profile-31) at 14:00, August 20, from the location of (20.98ºN/117.82ºE)</a:t>
            </a:r>
            <a:endParaRPr lang="zh-CN" altLang="en-US" sz="1700" b="1" dirty="0">
              <a:solidFill>
                <a:srgbClr val="000000"/>
              </a:solidFill>
              <a:ea typeface="微软雅黑" panose="020B0503020204020204" pitchFamily="34" charset="-122"/>
              <a:cs typeface="Times New Roman" panose="02020603050405020304" pitchFamily="18" charset="0"/>
            </a:endParaRPr>
          </a:p>
        </p:txBody>
      </p:sp>
      <p:sp>
        <p:nvSpPr>
          <p:cNvPr id="26" name="副标题 3074">
            <a:extLst>
              <a:ext uri="{FF2B5EF4-FFF2-40B4-BE49-F238E27FC236}">
                <a16:creationId xmlns:a16="http://schemas.microsoft.com/office/drawing/2014/main" id="{5D5E5D5E-D2DB-48EE-B0F0-77A17E1BED68}"/>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5" name="椭圆 24">
            <a:extLst>
              <a:ext uri="{FF2B5EF4-FFF2-40B4-BE49-F238E27FC236}">
                <a16:creationId xmlns:a16="http://schemas.microsoft.com/office/drawing/2014/main" id="{7CBFDB71-BF8F-498C-99AE-36ABF162AB5E}"/>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87469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6136876" y="1002214"/>
            <a:ext cx="3007759"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First SCS comprehensive network observation in 2017</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2" descr="WeChat Image_hah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81746"/>
            <a:ext cx="5308033" cy="275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xxxxxx"/>
          <p:cNvPicPr>
            <a:picLocks noChangeAspect="1"/>
          </p:cNvPicPr>
          <p:nvPr/>
        </p:nvPicPr>
        <p:blipFill>
          <a:blip r:embed="rId5"/>
          <a:stretch>
            <a:fillRect/>
          </a:stretch>
        </p:blipFill>
        <p:spPr>
          <a:xfrm>
            <a:off x="5347766" y="3770276"/>
            <a:ext cx="3616722" cy="2585616"/>
          </a:xfrm>
          <a:prstGeom prst="rect">
            <a:avLst/>
          </a:prstGeom>
        </p:spPr>
      </p:pic>
      <p:sp>
        <p:nvSpPr>
          <p:cNvPr id="16" name="矩形 15"/>
          <p:cNvSpPr/>
          <p:nvPr/>
        </p:nvSpPr>
        <p:spPr>
          <a:xfrm>
            <a:off x="260170" y="1669444"/>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五边形 3"/>
          <p:cNvSpPr/>
          <p:nvPr/>
        </p:nvSpPr>
        <p:spPr>
          <a:xfrm>
            <a:off x="368754" y="1340768"/>
            <a:ext cx="4585696"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dirty="0">
                <a:latin typeface="微软雅黑" panose="020B0503020204020204" pitchFamily="34" charset="-122"/>
                <a:ea typeface="微软雅黑" panose="020B0503020204020204" pitchFamily="34" charset="-122"/>
              </a:rPr>
              <a:t>Application: the first typhoon observation</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51520" y="3624101"/>
            <a:ext cx="8762517" cy="2882479"/>
            <a:chOff x="241577" y="3080120"/>
            <a:chExt cx="11673276" cy="3591399"/>
          </a:xfrm>
        </p:grpSpPr>
        <p:sp>
          <p:nvSpPr>
            <p:cNvPr id="19" name="矩形 18"/>
            <p:cNvSpPr/>
            <p:nvPr/>
          </p:nvSpPr>
          <p:spPr>
            <a:xfrm>
              <a:off x="253100" y="3118485"/>
              <a:ext cx="11612510"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93"/>
            <p:cNvSpPr/>
            <p:nvPr/>
          </p:nvSpPr>
          <p:spPr>
            <a:xfrm>
              <a:off x="241577" y="3080120"/>
              <a:ext cx="28803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2" name="矩形 21">
            <a:extLst>
              <a:ext uri="{FF2B5EF4-FFF2-40B4-BE49-F238E27FC236}">
                <a16:creationId xmlns:a16="http://schemas.microsoft.com/office/drawing/2014/main" id="{B829A3E2-708D-490D-AD2F-A91129C3AC48}"/>
              </a:ext>
            </a:extLst>
          </p:cNvPr>
          <p:cNvSpPr/>
          <p:nvPr/>
        </p:nvSpPr>
        <p:spPr>
          <a:xfrm>
            <a:off x="337490" y="1763738"/>
            <a:ext cx="5614848" cy="1692771"/>
          </a:xfrm>
          <a:prstGeom prst="rect">
            <a:avLst/>
          </a:prstGeom>
          <a:noFill/>
          <a:ln w="9525">
            <a:noFill/>
          </a:ln>
        </p:spPr>
        <p:txBody>
          <a:bodyPr wrap="square">
            <a:spAutoFit/>
          </a:bodyPr>
          <a:lstStyle/>
          <a:p>
            <a:pPr indent="457200" algn="just" eaLnBrk="0" fontAlgn="base" hangingPunct="0">
              <a:lnSpc>
                <a:spcPct val="160000"/>
              </a:lnSpc>
              <a:spcBef>
                <a:spcPts val="3000"/>
              </a:spcBef>
              <a:spcAft>
                <a:spcPct val="0"/>
              </a:spcAft>
            </a:pPr>
            <a:r>
              <a:rPr lang="en-US" altLang="zh-CN" sz="1300" b="1" dirty="0">
                <a:solidFill>
                  <a:srgbClr val="1F497D"/>
                </a:solidFill>
                <a:latin typeface="微软雅黑" panose="020B0503020204020204" pitchFamily="34" charset="-122"/>
                <a:ea typeface="微软雅黑" panose="020B0503020204020204" pitchFamily="34" charset="-122"/>
              </a:rPr>
              <a:t>A fleet of five underwater gliders performed the network observation of typhoons “</a:t>
            </a:r>
            <a:r>
              <a:rPr lang="en-US" altLang="zh-CN" sz="1300" b="1" dirty="0" err="1">
                <a:solidFill>
                  <a:srgbClr val="1F497D"/>
                </a:solidFill>
                <a:latin typeface="微软雅黑" panose="020B0503020204020204" pitchFamily="34" charset="-122"/>
                <a:ea typeface="微软雅黑" panose="020B0503020204020204" pitchFamily="34" charset="-122"/>
              </a:rPr>
              <a:t>Hato</a:t>
            </a:r>
            <a:r>
              <a:rPr lang="en-US" altLang="zh-CN" sz="1300" b="1" dirty="0">
                <a:solidFill>
                  <a:srgbClr val="1F497D"/>
                </a:solidFill>
                <a:latin typeface="微软雅黑" panose="020B0503020204020204" pitchFamily="34" charset="-122"/>
                <a:ea typeface="微软雅黑" panose="020B0503020204020204" pitchFamily="34" charset="-122"/>
              </a:rPr>
              <a:t>” and “</a:t>
            </a:r>
            <a:r>
              <a:rPr lang="en-US" altLang="zh-CN" sz="1300" b="1" dirty="0" err="1">
                <a:solidFill>
                  <a:srgbClr val="1F497D"/>
                </a:solidFill>
                <a:latin typeface="微软雅黑" panose="020B0503020204020204" pitchFamily="34" charset="-122"/>
                <a:ea typeface="微软雅黑" panose="020B0503020204020204" pitchFamily="34" charset="-122"/>
              </a:rPr>
              <a:t>Pakhar</a:t>
            </a:r>
            <a:r>
              <a:rPr lang="en-US" altLang="zh-CN" sz="1300" b="1" dirty="0">
                <a:solidFill>
                  <a:srgbClr val="1F497D"/>
                </a:solidFill>
                <a:latin typeface="微软雅黑" panose="020B0503020204020204" pitchFamily="34" charset="-122"/>
                <a:ea typeface="微软雅黑" panose="020B0503020204020204" pitchFamily="34" charset="-122"/>
              </a:rPr>
              <a:t>” in Northern South China Sea, and obtained continuous observation data of the sea area they passed by, which validated the reliability of Petrel glider in extreme conditions.</a:t>
            </a:r>
          </a:p>
        </p:txBody>
      </p:sp>
      <p:pic>
        <p:nvPicPr>
          <p:cNvPr id="23" name="图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8056" y="1788471"/>
            <a:ext cx="2736904" cy="1675320"/>
          </a:xfrm>
          <a:prstGeom prst="rect">
            <a:avLst/>
          </a:prstGeom>
        </p:spPr>
      </p:pic>
      <p:sp>
        <p:nvSpPr>
          <p:cNvPr id="25" name="副标题 3074">
            <a:extLst>
              <a:ext uri="{FF2B5EF4-FFF2-40B4-BE49-F238E27FC236}">
                <a16:creationId xmlns:a16="http://schemas.microsoft.com/office/drawing/2014/main" id="{1AAF654E-0FE7-4A6A-BC6D-E945A905E46F}"/>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4" name="椭圆 23">
            <a:extLst>
              <a:ext uri="{FF2B5EF4-FFF2-40B4-BE49-F238E27FC236}">
                <a16:creationId xmlns:a16="http://schemas.microsoft.com/office/drawing/2014/main" id="{3AF435A2-204E-4389-9E5D-0C9D99E383FD}"/>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701669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5652120" y="1052736"/>
            <a:ext cx="3429608" cy="584775"/>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Integrated observation based on holographic imaging</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260170" y="1655528"/>
            <a:ext cx="8704318" cy="191748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3"/>
          <p:cNvSpPr/>
          <p:nvPr/>
        </p:nvSpPr>
        <p:spPr>
          <a:xfrm>
            <a:off x="368754" y="1268760"/>
            <a:ext cx="5583584"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latin typeface="微软雅黑" panose="020B0503020204020204" pitchFamily="34" charset="-122"/>
                <a:ea typeface="微软雅黑" panose="020B0503020204020204" pitchFamily="34" charset="-122"/>
              </a:rPr>
              <a:t>Application: Observation on spatial and temporal distribution of marine planktons</a:t>
            </a:r>
            <a:endParaRPr kumimoji="0" lang="zh-CN" altLang="en-US" sz="1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51520" y="3552093"/>
            <a:ext cx="8762517" cy="3261283"/>
            <a:chOff x="241577" y="3080120"/>
            <a:chExt cx="11673276" cy="3591399"/>
          </a:xfrm>
        </p:grpSpPr>
        <p:sp>
          <p:nvSpPr>
            <p:cNvPr id="17" name="矩形 16"/>
            <p:cNvSpPr/>
            <p:nvPr/>
          </p:nvSpPr>
          <p:spPr>
            <a:xfrm>
              <a:off x="253100" y="3118485"/>
              <a:ext cx="11612510"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93"/>
            <p:cNvSpPr/>
            <p:nvPr/>
          </p:nvSpPr>
          <p:spPr>
            <a:xfrm>
              <a:off x="241577" y="3080120"/>
              <a:ext cx="28803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0" name="矩形 19">
            <a:extLst>
              <a:ext uri="{FF2B5EF4-FFF2-40B4-BE49-F238E27FC236}">
                <a16:creationId xmlns:a16="http://schemas.microsoft.com/office/drawing/2014/main" id="{B829A3E2-708D-490D-AD2F-A91129C3AC48}"/>
              </a:ext>
            </a:extLst>
          </p:cNvPr>
          <p:cNvSpPr/>
          <p:nvPr/>
        </p:nvSpPr>
        <p:spPr>
          <a:xfrm>
            <a:off x="313596" y="1668205"/>
            <a:ext cx="5614848" cy="1975605"/>
          </a:xfrm>
          <a:prstGeom prst="rect">
            <a:avLst/>
          </a:prstGeom>
          <a:noFill/>
          <a:ln w="9525">
            <a:noFill/>
          </a:ln>
        </p:spPr>
        <p:txBody>
          <a:bodyPr wrap="square">
            <a:spAutoFit/>
          </a:bodyPr>
          <a:lstStyle/>
          <a:p>
            <a:pPr indent="457200" algn="just" eaLnBrk="0" fontAlgn="base" hangingPunct="0">
              <a:lnSpc>
                <a:spcPct val="160000"/>
              </a:lnSpc>
              <a:spcBef>
                <a:spcPts val="3000"/>
              </a:spcBef>
              <a:spcAft>
                <a:spcPct val="0"/>
              </a:spcAft>
            </a:pPr>
            <a:r>
              <a:rPr lang="en-US" altLang="zh-CN" sz="1100" b="1" dirty="0">
                <a:solidFill>
                  <a:srgbClr val="1F497D"/>
                </a:solidFill>
                <a:latin typeface="微软雅黑" panose="020B0503020204020204" pitchFamily="34" charset="-122"/>
                <a:ea typeface="微软雅黑" panose="020B0503020204020204" pitchFamily="34" charset="-122"/>
              </a:rPr>
              <a:t>During January 10-11, 2020, the Peter-II glider integrated with underwater holographic imaging system operated 600 meters continuously in South China Sea, and observed the plankton distribution and biochemical parameters. This is the first integration of underwater glider and underwater holographic imaging system. The platform can analyze the density of marine suspended particles and estimate spatial and temporal distribution of planktons of 0.01mm-35mm scale in the depth range of 0–1000m.</a:t>
            </a:r>
          </a:p>
        </p:txBody>
      </p:sp>
      <p:grpSp>
        <p:nvGrpSpPr>
          <p:cNvPr id="3" name="组合 2"/>
          <p:cNvGrpSpPr/>
          <p:nvPr/>
        </p:nvGrpSpPr>
        <p:grpSpPr>
          <a:xfrm>
            <a:off x="2898641" y="3746307"/>
            <a:ext cx="6013901" cy="2563013"/>
            <a:chOff x="2898641" y="3746307"/>
            <a:chExt cx="6013901" cy="2563013"/>
          </a:xfrm>
        </p:grpSpPr>
        <p:pic>
          <p:nvPicPr>
            <p:cNvPr id="28" name="Picture 4">
              <a:extLst>
                <a:ext uri="{FF2B5EF4-FFF2-40B4-BE49-F238E27FC236}">
                  <a16:creationId xmlns:a16="http://schemas.microsoft.com/office/drawing/2014/main" id="{A97CEEFC-F865-477D-A36E-183DC06FA6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8641" y="3746307"/>
              <a:ext cx="6013901" cy="2563013"/>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5AC426ED-A921-4E0B-9B29-E393A834DE6F}"/>
                </a:ext>
              </a:extLst>
            </p:cNvPr>
            <p:cNvPicPr>
              <a:picLocks noChangeAspect="1"/>
            </p:cNvPicPr>
            <p:nvPr/>
          </p:nvPicPr>
          <p:blipFill rotWithShape="1">
            <a:blip r:embed="rId5"/>
            <a:srcRect l="13508"/>
            <a:stretch/>
          </p:blipFill>
          <p:spPr>
            <a:xfrm>
              <a:off x="5046100" y="4091801"/>
              <a:ext cx="1212040" cy="867269"/>
            </a:xfrm>
            <a:prstGeom prst="rect">
              <a:avLst/>
            </a:prstGeom>
          </p:spPr>
        </p:pic>
      </p:grpSp>
      <p:sp>
        <p:nvSpPr>
          <p:cNvPr id="30" name="文本框 29">
            <a:extLst>
              <a:ext uri="{FF2B5EF4-FFF2-40B4-BE49-F238E27FC236}">
                <a16:creationId xmlns:a16="http://schemas.microsoft.com/office/drawing/2014/main" id="{1EE2D8C6-91E0-4D9D-8538-56360803DDDF}"/>
              </a:ext>
            </a:extLst>
          </p:cNvPr>
          <p:cNvSpPr txBox="1"/>
          <p:nvPr/>
        </p:nvSpPr>
        <p:spPr>
          <a:xfrm>
            <a:off x="368754" y="6392008"/>
            <a:ext cx="8307702" cy="276999"/>
          </a:xfrm>
          <a:prstGeom prst="rect">
            <a:avLst/>
          </a:prstGeom>
          <a:noFill/>
          <a:ln>
            <a:solidFill>
              <a:srgbClr val="92D050"/>
            </a:solidFill>
            <a:prstDash val="lgDashDot"/>
          </a:ln>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rPr>
              <a:t>The deployment, operation and recovery of Petrel-</a:t>
            </a:r>
            <a:r>
              <a:rPr lang="en-US" altLang="zh-CN" sz="1200" b="1" dirty="0" err="1">
                <a:latin typeface="微软雅黑" panose="020B0503020204020204" pitchFamily="34" charset="-122"/>
                <a:ea typeface="微软雅黑" panose="020B0503020204020204" pitchFamily="34" charset="-122"/>
              </a:rPr>
              <a:t>ll</a:t>
            </a:r>
            <a:r>
              <a:rPr lang="en-US" altLang="zh-CN" sz="1200" b="1" dirty="0">
                <a:latin typeface="微软雅黑" panose="020B0503020204020204" pitchFamily="34" charset="-122"/>
                <a:ea typeface="微软雅黑" panose="020B0503020204020204" pitchFamily="34" charset="-122"/>
              </a:rPr>
              <a:t> carrying </a:t>
            </a:r>
            <a:r>
              <a:rPr lang="en-US" altLang="zh-CN" sz="1200" b="1" dirty="0" err="1">
                <a:latin typeface="微软雅黑" panose="020B0503020204020204" pitchFamily="34" charset="-122"/>
                <a:ea typeface="微软雅黑" panose="020B0503020204020204" pitchFamily="34" charset="-122"/>
              </a:rPr>
              <a:t>Seascan</a:t>
            </a:r>
            <a:r>
              <a:rPr lang="en-US" altLang="zh-CN" sz="1200" b="1" dirty="0">
                <a:latin typeface="微软雅黑" panose="020B0503020204020204" pitchFamily="34" charset="-122"/>
                <a:ea typeface="微软雅黑" panose="020B0503020204020204" pitchFamily="34" charset="-122"/>
              </a:rPr>
              <a:t> holographic imaging system</a:t>
            </a:r>
            <a:endParaRPr lang="zh-CN" altLang="en-US" sz="1200" b="1" dirty="0">
              <a:latin typeface="微软雅黑" panose="020B0503020204020204" pitchFamily="34" charset="-122"/>
              <a:ea typeface="微软雅黑" panose="020B0503020204020204" pitchFamily="34" charset="-122"/>
            </a:endParaRPr>
          </a:p>
        </p:txBody>
      </p:sp>
      <p:sp>
        <p:nvSpPr>
          <p:cNvPr id="32" name="标题 3">
            <a:extLst>
              <a:ext uri="{FF2B5EF4-FFF2-40B4-BE49-F238E27FC236}">
                <a16:creationId xmlns:a16="http://schemas.microsoft.com/office/drawing/2014/main" id="{E79F8BB7-B37A-4418-B91D-635F5B2BBAA6}"/>
              </a:ext>
            </a:extLst>
          </p:cNvPr>
          <p:cNvSpPr txBox="1">
            <a:spLocks/>
          </p:cNvSpPr>
          <p:nvPr/>
        </p:nvSpPr>
        <p:spPr>
          <a:xfrm>
            <a:off x="226637" y="3848319"/>
            <a:ext cx="2689179" cy="3007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1400" b="1" dirty="0">
                <a:solidFill>
                  <a:srgbClr val="002060"/>
                </a:solidFill>
                <a:latin typeface="微软雅黑" panose="020B0503020204020204" pitchFamily="34" charset="-122"/>
                <a:ea typeface="微软雅黑" panose="020B0503020204020204" pitchFamily="34" charset="-122"/>
              </a:rPr>
              <a:t>Holographic images of planktons</a:t>
            </a:r>
            <a:endParaRPr kumimoji="0" lang="zh-CN" altLang="en-US" sz="1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6"/>
          <a:stretch>
            <a:fillRect/>
          </a:stretch>
        </p:blipFill>
        <p:spPr>
          <a:xfrm>
            <a:off x="5890113" y="1877339"/>
            <a:ext cx="2968178" cy="1551661"/>
          </a:xfrm>
          <a:prstGeom prst="rect">
            <a:avLst/>
          </a:prstGeom>
        </p:spPr>
      </p:pic>
      <p:pic>
        <p:nvPicPr>
          <p:cNvPr id="8" name="图片 7"/>
          <p:cNvPicPr>
            <a:picLocks noChangeAspect="1"/>
          </p:cNvPicPr>
          <p:nvPr/>
        </p:nvPicPr>
        <p:blipFill>
          <a:blip r:embed="rId7"/>
          <a:stretch>
            <a:fillRect/>
          </a:stretch>
        </p:blipFill>
        <p:spPr>
          <a:xfrm>
            <a:off x="302836" y="4399332"/>
            <a:ext cx="2564191" cy="1765972"/>
          </a:xfrm>
          <a:prstGeom prst="rect">
            <a:avLst/>
          </a:prstGeom>
        </p:spPr>
      </p:pic>
      <p:sp>
        <p:nvSpPr>
          <p:cNvPr id="26" name="副标题 3074">
            <a:extLst>
              <a:ext uri="{FF2B5EF4-FFF2-40B4-BE49-F238E27FC236}">
                <a16:creationId xmlns:a16="http://schemas.microsoft.com/office/drawing/2014/main" id="{36934084-57F2-45EB-8ABE-1C676C0E0799}"/>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4" name="椭圆 23">
            <a:extLst>
              <a:ext uri="{FF2B5EF4-FFF2-40B4-BE49-F238E27FC236}">
                <a16:creationId xmlns:a16="http://schemas.microsoft.com/office/drawing/2014/main" id="{F9EF5C00-2D6F-403F-A993-3B07E31643CC}"/>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2876457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2" name="矩形 11"/>
          <p:cNvSpPr/>
          <p:nvPr/>
        </p:nvSpPr>
        <p:spPr>
          <a:xfrm>
            <a:off x="4788024" y="1052736"/>
            <a:ext cx="4293704" cy="338554"/>
          </a:xfrm>
          <a:prstGeom prst="rect">
            <a:avLst/>
          </a:prstGeom>
          <a:solidFill>
            <a:schemeClr val="bg1"/>
          </a:solid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r">
              <a:spcBef>
                <a:spcPct val="50000"/>
              </a:spcBef>
            </a:pPr>
            <a:r>
              <a:rPr lang="en-US" altLang="zh-CN" sz="1600" b="1" dirty="0">
                <a:solidFill>
                  <a:srgbClr val="C00000"/>
                </a:solidFill>
                <a:latin typeface="微软雅黑" panose="020B0503020204020204" pitchFamily="34" charset="-122"/>
                <a:ea typeface="微软雅黑" panose="020B0503020204020204" pitchFamily="34" charset="-122"/>
              </a:rPr>
              <a:t>Winter observation at Luzon Strait</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260170" y="1597436"/>
            <a:ext cx="8704318" cy="1884808"/>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3"/>
          <p:cNvSpPr/>
          <p:nvPr/>
        </p:nvSpPr>
        <p:spPr>
          <a:xfrm>
            <a:off x="368754" y="1268760"/>
            <a:ext cx="5211358" cy="462280"/>
          </a:xfrm>
          <a:prstGeom prst="homePlate">
            <a:avLst/>
          </a:prstGeom>
          <a:solidFill>
            <a:srgbClr val="0070C0"/>
          </a:solidFill>
          <a:ln w="127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600" b="1" dirty="0">
                <a:latin typeface="微软雅黑" panose="020B0503020204020204" pitchFamily="34" charset="-122"/>
                <a:ea typeface="微软雅黑" panose="020B0503020204020204" pitchFamily="34" charset="-122"/>
              </a:rPr>
              <a:t>Application: seawater biochemical element observation in </a:t>
            </a:r>
            <a:r>
              <a:rPr lang="en-US" altLang="zh-CN" sz="1600" b="1" dirty="0" err="1">
                <a:latin typeface="微软雅黑" panose="020B0503020204020204" pitchFamily="34" charset="-122"/>
                <a:ea typeface="微软雅黑" panose="020B0503020204020204" pitchFamily="34" charset="-122"/>
              </a:rPr>
              <a:t>Kuroshio</a:t>
            </a:r>
            <a:r>
              <a:rPr lang="en-US" altLang="zh-CN" sz="1600" b="1" dirty="0">
                <a:latin typeface="微软雅黑" panose="020B0503020204020204" pitchFamily="34" charset="-122"/>
                <a:ea typeface="微软雅黑" panose="020B0503020204020204" pitchFamily="34" charset="-122"/>
              </a:rPr>
              <a:t> Area</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51520" y="3552093"/>
            <a:ext cx="8762517" cy="2882479"/>
            <a:chOff x="241577" y="3080120"/>
            <a:chExt cx="11673276" cy="3591399"/>
          </a:xfrm>
        </p:grpSpPr>
        <p:sp>
          <p:nvSpPr>
            <p:cNvPr id="17" name="矩形 16"/>
            <p:cNvSpPr/>
            <p:nvPr/>
          </p:nvSpPr>
          <p:spPr>
            <a:xfrm>
              <a:off x="253100" y="3118485"/>
              <a:ext cx="11612510" cy="3514725"/>
            </a:xfrm>
            <a:prstGeom prst="rect">
              <a:avLst/>
            </a:pr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93"/>
            <p:cNvSpPr/>
            <p:nvPr/>
          </p:nvSpPr>
          <p:spPr>
            <a:xfrm>
              <a:off x="241577" y="3080120"/>
              <a:ext cx="28803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93"/>
            <p:cNvSpPr/>
            <p:nvPr/>
          </p:nvSpPr>
          <p:spPr>
            <a:xfrm rot="10800000">
              <a:off x="11626821" y="638348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5D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0" name="矩形 19">
            <a:extLst>
              <a:ext uri="{FF2B5EF4-FFF2-40B4-BE49-F238E27FC236}">
                <a16:creationId xmlns:a16="http://schemas.microsoft.com/office/drawing/2014/main" id="{B829A3E2-708D-490D-AD2F-A91129C3AC48}"/>
              </a:ext>
            </a:extLst>
          </p:cNvPr>
          <p:cNvSpPr/>
          <p:nvPr/>
        </p:nvSpPr>
        <p:spPr>
          <a:xfrm>
            <a:off x="337490" y="1763099"/>
            <a:ext cx="5614848" cy="1772408"/>
          </a:xfrm>
          <a:prstGeom prst="rect">
            <a:avLst/>
          </a:prstGeom>
          <a:noFill/>
          <a:ln w="9525">
            <a:noFill/>
          </a:ln>
        </p:spPr>
        <p:txBody>
          <a:bodyPr wrap="square">
            <a:spAutoFit/>
          </a:bodyPr>
          <a:lstStyle/>
          <a:p>
            <a:pPr indent="457200" algn="just" eaLnBrk="0" fontAlgn="base" hangingPunct="0">
              <a:lnSpc>
                <a:spcPct val="160000"/>
              </a:lnSpc>
              <a:spcBef>
                <a:spcPts val="3000"/>
              </a:spcBef>
              <a:spcAft>
                <a:spcPct val="0"/>
              </a:spcAft>
            </a:pPr>
            <a:r>
              <a:rPr lang="en-US" altLang="zh-CN" sz="1400" b="1" dirty="0">
                <a:solidFill>
                  <a:srgbClr val="1F497D"/>
                </a:solidFill>
                <a:latin typeface="微软雅黑" panose="020B0503020204020204" pitchFamily="34" charset="-122"/>
                <a:ea typeface="微软雅黑" panose="020B0503020204020204" pitchFamily="34" charset="-122"/>
              </a:rPr>
              <a:t>During January 15-22, 2018, a customized underwater glider for Xiamen University operated for 900 continuous meters in Luzon Strait and observed conductivity, temperature, depth and biochemical parameters such as chlorophyll of the section.</a:t>
            </a:r>
          </a:p>
        </p:txBody>
      </p:sp>
      <p:pic>
        <p:nvPicPr>
          <p:cNvPr id="21"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6602" y="1731040"/>
            <a:ext cx="2703622" cy="167607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2" name="图片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491" y="3686553"/>
            <a:ext cx="4308922" cy="2676011"/>
          </a:xfrm>
          <a:prstGeom prst="rect">
            <a:avLst/>
          </a:prstGeom>
          <a:noFill/>
          <a:ln>
            <a:noFill/>
          </a:ln>
        </p:spPr>
      </p:pic>
      <p:pic>
        <p:nvPicPr>
          <p:cNvPr id="23" name="图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5856" y="5138428"/>
            <a:ext cx="1305807" cy="1180556"/>
          </a:xfrm>
          <a:prstGeom prst="rect">
            <a:avLst/>
          </a:prstGeom>
          <a:noFill/>
          <a:ln>
            <a:noFill/>
          </a:ln>
        </p:spPr>
      </p:pic>
      <p:pic>
        <p:nvPicPr>
          <p:cNvPr id="24" name="Picture 7" descr="C:\Users\TJU-3\Desktop\original\叶绿素.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4417" y="3636647"/>
            <a:ext cx="1773488" cy="135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C:\Users\TJU-3\Desktop\original\CDO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1913" y="3626260"/>
            <a:ext cx="1764247" cy="138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spect="1"/>
          </p:cNvPicPr>
          <p:nvPr/>
        </p:nvPicPr>
        <p:blipFill>
          <a:blip r:embed="rId9"/>
          <a:stretch>
            <a:fillRect/>
          </a:stretch>
        </p:blipFill>
        <p:spPr>
          <a:xfrm>
            <a:off x="7128513" y="4994412"/>
            <a:ext cx="1708042" cy="1381212"/>
          </a:xfrm>
          <a:prstGeom prst="rect">
            <a:avLst/>
          </a:prstGeom>
        </p:spPr>
      </p:pic>
      <p:pic>
        <p:nvPicPr>
          <p:cNvPr id="27" name="图片 26"/>
          <p:cNvPicPr>
            <a:picLocks noChangeAspect="1"/>
          </p:cNvPicPr>
          <p:nvPr/>
        </p:nvPicPr>
        <p:blipFill>
          <a:blip r:embed="rId10"/>
          <a:stretch>
            <a:fillRect/>
          </a:stretch>
        </p:blipFill>
        <p:spPr>
          <a:xfrm>
            <a:off x="5061912" y="4994412"/>
            <a:ext cx="1772641" cy="1373736"/>
          </a:xfrm>
          <a:prstGeom prst="rect">
            <a:avLst/>
          </a:prstGeom>
        </p:spPr>
      </p:pic>
      <p:sp>
        <p:nvSpPr>
          <p:cNvPr id="29" name="副标题 3074">
            <a:extLst>
              <a:ext uri="{FF2B5EF4-FFF2-40B4-BE49-F238E27FC236}">
                <a16:creationId xmlns:a16="http://schemas.microsoft.com/office/drawing/2014/main" id="{15F9C4AF-A6F6-4432-AE01-0DF5C6F88D61}"/>
              </a:ext>
            </a:extLst>
          </p:cNvPr>
          <p:cNvSpPr txBox="1">
            <a:spLocks/>
          </p:cNvSpPr>
          <p:nvPr/>
        </p:nvSpPr>
        <p:spPr>
          <a:xfrm>
            <a:off x="1020083" y="259018"/>
            <a:ext cx="4951872" cy="737535"/>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zh-CN" sz="2800" b="1" dirty="0">
                <a:solidFill>
                  <a:srgbClr val="024B86"/>
                </a:solidFill>
                <a:latin typeface="微软雅黑" panose="020B0503020204020204" charset="-122"/>
                <a:ea typeface="微软雅黑" panose="020B0503020204020204" charset="-122"/>
              </a:rPr>
              <a:t>Application in environmental observation (network)</a:t>
            </a:r>
          </a:p>
        </p:txBody>
      </p:sp>
      <p:sp>
        <p:nvSpPr>
          <p:cNvPr id="28" name="椭圆 27">
            <a:extLst>
              <a:ext uri="{FF2B5EF4-FFF2-40B4-BE49-F238E27FC236}">
                <a16:creationId xmlns:a16="http://schemas.microsoft.com/office/drawing/2014/main" id="{3B109F92-25C5-45AA-B850-108BD4D7F0E3}"/>
              </a:ext>
            </a:extLst>
          </p:cNvPr>
          <p:cNvSpPr/>
          <p:nvPr/>
        </p:nvSpPr>
        <p:spPr>
          <a:xfrm>
            <a:off x="296997" y="207633"/>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US" altLang="zh-CN" sz="3600" b="1" dirty="0">
                <a:solidFill>
                  <a:srgbClr val="FFFFFF"/>
                </a:solidFill>
                <a:latin typeface="Arial" panose="020B0604020202020204"/>
                <a:ea typeface="宋体" panose="02010600030101010101" pitchFamily="2" charset="-122"/>
                <a:sym typeface="+mn-ea"/>
              </a:rPr>
              <a:t>2</a:t>
            </a:r>
          </a:p>
        </p:txBody>
      </p:sp>
    </p:spTree>
    <p:extLst>
      <p:ext uri="{BB962C8B-B14F-4D97-AF65-F5344CB8AC3E}">
        <p14:creationId xmlns:p14="http://schemas.microsoft.com/office/powerpoint/2010/main" val="4175066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14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0" name="矩形 9"/>
          <p:cNvSpPr/>
          <p:nvPr/>
        </p:nvSpPr>
        <p:spPr>
          <a:xfrm>
            <a:off x="1060752" y="2852936"/>
            <a:ext cx="7022496" cy="799706"/>
          </a:xfrm>
          <a:prstGeom prst="rect">
            <a:avLst/>
          </a:prstGeom>
        </p:spPr>
        <p:txBody>
          <a:bodyPr wrap="square">
            <a:spAutoFit/>
          </a:bodyPr>
          <a:lstStyle/>
          <a:p>
            <a:pPr marL="0" indent="0" algn="ctr" eaLnBrk="1" hangingPunct="1">
              <a:lnSpc>
                <a:spcPct val="120000"/>
              </a:lnSpc>
              <a:spcBef>
                <a:spcPct val="0"/>
              </a:spcBef>
              <a:buNone/>
            </a:pPr>
            <a:r>
              <a:rPr lang="en-US" altLang="zh-CN" sz="2000" b="1" dirty="0">
                <a:solidFill>
                  <a:srgbClr val="1F497D"/>
                </a:solidFill>
                <a:latin typeface="微软雅黑" panose="020B0503020204020204" pitchFamily="34" charset="-122"/>
                <a:ea typeface="微软雅黑" panose="020B0503020204020204" pitchFamily="34" charset="-122"/>
                <a:sym typeface="+mn-ea"/>
              </a:rPr>
              <a:t>Thank you</a:t>
            </a:r>
            <a:r>
              <a:rPr lang="zh-CN" altLang="en-US" sz="2000" b="1" dirty="0">
                <a:solidFill>
                  <a:srgbClr val="1F497D"/>
                </a:solidFill>
                <a:latin typeface="微软雅黑" panose="020B0503020204020204" pitchFamily="34" charset="-122"/>
                <a:ea typeface="微软雅黑" panose="020B0503020204020204" pitchFamily="34" charset="-122"/>
                <a:sym typeface="+mn-ea"/>
              </a:rPr>
              <a:t>！</a:t>
            </a:r>
            <a:endParaRPr lang="en-US" altLang="zh-CN" sz="2000" b="1" dirty="0">
              <a:solidFill>
                <a:srgbClr val="1F497D"/>
              </a:solidFill>
              <a:latin typeface="微软雅黑" panose="020B0503020204020204" pitchFamily="34" charset="-122"/>
              <a:ea typeface="微软雅黑" panose="020B0503020204020204" pitchFamily="34" charset="-122"/>
              <a:sym typeface="+mn-ea"/>
            </a:endParaRPr>
          </a:p>
          <a:p>
            <a:pPr marL="0" indent="0" algn="ctr" eaLnBrk="1" hangingPunct="1">
              <a:lnSpc>
                <a:spcPct val="120000"/>
              </a:lnSpc>
              <a:spcBef>
                <a:spcPct val="0"/>
              </a:spcBef>
              <a:buNone/>
            </a:pPr>
            <a:r>
              <a:rPr lang="en-US" altLang="zh-CN" sz="2000" b="1" dirty="0">
                <a:solidFill>
                  <a:srgbClr val="1F497D"/>
                </a:solidFill>
                <a:latin typeface="微软雅黑" panose="020B0503020204020204" pitchFamily="34" charset="-122"/>
                <a:ea typeface="微软雅黑" panose="020B0503020204020204" pitchFamily="34" charset="-122"/>
                <a:sym typeface="+mn-ea"/>
              </a:rPr>
              <a:t>Welcome to cooperation and exchange</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64642296-53E6-49C1-8CE3-CC1A143D93BB}"/>
              </a:ext>
            </a:extLst>
          </p:cNvPr>
          <p:cNvSpPr txBox="1"/>
          <p:nvPr/>
        </p:nvSpPr>
        <p:spPr>
          <a:xfrm>
            <a:off x="2843808" y="3861048"/>
            <a:ext cx="4591878" cy="369332"/>
          </a:xfrm>
          <a:prstGeom prst="rect">
            <a:avLst/>
          </a:prstGeom>
          <a:noFill/>
        </p:spPr>
        <p:txBody>
          <a:bodyPr wrap="square">
            <a:spAutoFit/>
          </a:bodyPr>
          <a:lstStyle/>
          <a:p>
            <a:r>
              <a:rPr lang="en-AU" altLang="zh-CN" sz="1800" i="1" dirty="0">
                <a:solidFill>
                  <a:prstClr val="black"/>
                </a:solidFill>
                <a:latin typeface="Times New Roman" panose="02020603050405020304" pitchFamily="18" charset="0"/>
                <a:cs typeface="Times New Roman" panose="02020603050405020304" pitchFamily="18" charset="0"/>
              </a:rPr>
              <a:t>Email: wei.ma@tju.edu.cn</a:t>
            </a:r>
            <a:endParaRPr lang="en-GB" altLang="zh-CN" sz="1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83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5" cstate="print"/>
          <a:stretch>
            <a:fillRect/>
          </a:stretch>
        </p:blipFill>
        <p:spPr>
          <a:xfrm>
            <a:off x="8272463" y="53975"/>
            <a:ext cx="793750" cy="792163"/>
          </a:xfrm>
          <a:prstGeom prst="rect">
            <a:avLst/>
          </a:prstGeom>
          <a:noFill/>
          <a:ln w="9525">
            <a:noFill/>
          </a:ln>
        </p:spPr>
      </p:pic>
      <p:sp>
        <p:nvSpPr>
          <p:cNvPr id="18" name="副标题 3074"/>
          <p:cNvSpPr>
            <a:spLocks noGrp="1"/>
          </p:cNvSpPr>
          <p:nvPr>
            <p:ph type="subTitle" idx="1"/>
          </p:nvPr>
        </p:nvSpPr>
        <p:spPr>
          <a:xfrm>
            <a:off x="882301" y="369719"/>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19" name="椭圆 18"/>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
        <p:nvSpPr>
          <p:cNvPr id="10" name="矩形 9"/>
          <p:cNvSpPr/>
          <p:nvPr/>
        </p:nvSpPr>
        <p:spPr>
          <a:xfrm>
            <a:off x="7055117" y="1159829"/>
            <a:ext cx="2192331" cy="338554"/>
          </a:xfrm>
          <a:prstGeom prst="rect">
            <a:avLst/>
          </a:prstGeom>
        </p:spPr>
        <p:txBody>
          <a:bodyPr wrap="none">
            <a:spAutoFit/>
          </a:bodyPr>
          <a:lstStyle/>
          <a:p>
            <a:r>
              <a:rPr lang="en-US" altLang="zh-CN" sz="1600" b="1" dirty="0">
                <a:solidFill>
                  <a:srgbClr val="024B86"/>
                </a:solidFill>
                <a:latin typeface="微软雅黑" panose="020B0503020204020204" charset="-122"/>
                <a:ea typeface="微软雅黑" panose="020B0503020204020204" charset="-122"/>
              </a:rPr>
              <a:t>Operating principle</a:t>
            </a:r>
          </a:p>
        </p:txBody>
      </p:sp>
      <p:sp>
        <p:nvSpPr>
          <p:cNvPr id="30" name="虚尾箭头 29"/>
          <p:cNvSpPr/>
          <p:nvPr/>
        </p:nvSpPr>
        <p:spPr>
          <a:xfrm>
            <a:off x="3300773" y="1950129"/>
            <a:ext cx="1074995" cy="839665"/>
          </a:xfrm>
          <a:prstGeom prst="stripedRightArrow">
            <a:avLst/>
          </a:prstGeom>
          <a:solidFill>
            <a:srgbClr val="1F497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1" name="Picture 5" descr="滑翔机水下运动轨迹"/>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9673" y="1743129"/>
            <a:ext cx="4522162" cy="2412066"/>
          </a:xfrm>
          <a:prstGeom prst="rect">
            <a:avLst/>
          </a:prstGeom>
          <a:noFill/>
          <a:ln w="9525">
            <a:noFill/>
          </a:ln>
        </p:spPr>
      </p:pic>
      <p:sp>
        <p:nvSpPr>
          <p:cNvPr id="32" name="Rectangle 14"/>
          <p:cNvSpPr/>
          <p:nvPr/>
        </p:nvSpPr>
        <p:spPr>
          <a:xfrm>
            <a:off x="6401443" y="2489608"/>
            <a:ext cx="2664297" cy="307777"/>
          </a:xfrm>
          <a:prstGeom prst="rect">
            <a:avLst/>
          </a:prstGeom>
          <a:solidFill>
            <a:schemeClr val="bg1"/>
          </a:solidFill>
          <a:ln w="9525">
            <a:noFill/>
          </a:ln>
        </p:spPr>
        <p:txBody>
          <a:bodyPr wrap="square" anchor="t">
            <a:spAutoFit/>
          </a:bodyPr>
          <a:lstStyle/>
          <a:p>
            <a:r>
              <a:rPr lang="en-US" altLang="zh-CN" sz="1400" b="1" dirty="0">
                <a:ea typeface="微软雅黑" panose="020B0503020204020204" pitchFamily="34" charset="-122"/>
                <a:sym typeface="Times New Roman" panose="02020603050405020304" pitchFamily="18" charset="0"/>
              </a:rPr>
              <a:t>Cited from: www.geomar.de</a:t>
            </a:r>
            <a:endParaRPr lang="zh-CN" altLang="en-US" sz="1400" b="1" dirty="0">
              <a:ea typeface="微软雅黑" panose="020B0503020204020204" pitchFamily="34" charset="-122"/>
              <a:sym typeface="Times New Roman" panose="02020603050405020304" pitchFamily="18" charset="0"/>
            </a:endParaRPr>
          </a:p>
        </p:txBody>
      </p:sp>
      <p:pic>
        <p:nvPicPr>
          <p:cNvPr id="33" name="图片 5" descr="海燕"/>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54469" y="1842377"/>
            <a:ext cx="1869088" cy="938551"/>
          </a:xfrm>
          <a:prstGeom prst="rect">
            <a:avLst/>
          </a:prstGeom>
          <a:noFill/>
          <a:ln w="9525">
            <a:noFill/>
          </a:ln>
        </p:spPr>
      </p:pic>
      <p:sp>
        <p:nvSpPr>
          <p:cNvPr id="34" name="虚尾箭头 33"/>
          <p:cNvSpPr/>
          <p:nvPr/>
        </p:nvSpPr>
        <p:spPr>
          <a:xfrm rot="5400000">
            <a:off x="4283164" y="4263892"/>
            <a:ext cx="871350" cy="713616"/>
          </a:xfrm>
          <a:prstGeom prst="stripedRightArrow">
            <a:avLst/>
          </a:prstGeom>
          <a:solidFill>
            <a:srgbClr val="1F497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5" name="组合 34"/>
          <p:cNvGrpSpPr/>
          <p:nvPr/>
        </p:nvGrpSpPr>
        <p:grpSpPr>
          <a:xfrm>
            <a:off x="323528" y="5254373"/>
            <a:ext cx="8552010" cy="1447878"/>
            <a:chOff x="2133602" y="5075239"/>
            <a:chExt cx="8274076" cy="1479550"/>
          </a:xfrm>
        </p:grpSpPr>
        <p:pic>
          <p:nvPicPr>
            <p:cNvPr id="36" name="图片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8134" y="5084764"/>
              <a:ext cx="1816100" cy="1470025"/>
            </a:xfrm>
            <a:prstGeom prst="rect">
              <a:avLst/>
            </a:prstGeom>
            <a:noFill/>
            <a:ln w="9525">
              <a:noFill/>
            </a:ln>
          </p:spPr>
        </p:pic>
        <p:pic>
          <p:nvPicPr>
            <p:cNvPr id="37" name="图片 21915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40753" y="5091114"/>
              <a:ext cx="2066925" cy="1463675"/>
            </a:xfrm>
            <a:prstGeom prst="rect">
              <a:avLst/>
            </a:prstGeom>
            <a:noFill/>
            <a:ln w="9525">
              <a:noFill/>
            </a:ln>
          </p:spPr>
        </p:pic>
        <p:pic>
          <p:nvPicPr>
            <p:cNvPr id="38" name="Picture 26" descr="glider20090404_cdom.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4618995" y="5075239"/>
              <a:ext cx="1841500" cy="1468437"/>
            </a:xfrm>
            <a:prstGeom prst="rect">
              <a:avLst/>
            </a:prstGeom>
            <a:noFill/>
            <a:ln w="9525">
              <a:noFill/>
            </a:ln>
          </p:spPr>
        </p:pic>
        <p:pic>
          <p:nvPicPr>
            <p:cNvPr id="39" name="图片 100"/>
            <p:cNvPicPr/>
            <p:nvPr/>
          </p:nvPicPr>
          <p:blipFill>
            <a:blip r:embed="rId11"/>
            <a:stretch>
              <a:fillRect/>
            </a:stretch>
          </p:blipFill>
          <p:spPr>
            <a:xfrm>
              <a:off x="2133602" y="5102225"/>
              <a:ext cx="2405063" cy="1435100"/>
            </a:xfrm>
            <a:prstGeom prst="rect">
              <a:avLst/>
            </a:prstGeom>
            <a:solidFill>
              <a:srgbClr val="FFFFFF"/>
            </a:solidFill>
            <a:ln w="9525" cap="flat" cmpd="sng">
              <a:solidFill>
                <a:srgbClr val="000000"/>
              </a:solidFill>
              <a:prstDash val="solid"/>
              <a:round/>
              <a:headEnd type="none" w="med" len="med"/>
              <a:tailEnd type="none" w="med" len="med"/>
            </a:ln>
          </p:spPr>
        </p:pic>
      </p:grpSp>
      <p:sp>
        <p:nvSpPr>
          <p:cNvPr id="40" name="矩形 39"/>
          <p:cNvSpPr/>
          <p:nvPr/>
        </p:nvSpPr>
        <p:spPr>
          <a:xfrm>
            <a:off x="176965" y="5188887"/>
            <a:ext cx="8804870" cy="1599838"/>
          </a:xfrm>
          <a:prstGeom prst="rect">
            <a:avLst/>
          </a:prstGeom>
          <a:noFill/>
          <a:ln w="28575">
            <a:solidFill>
              <a:srgbClr val="095BFF"/>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noProof="1">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1" name="文本框 239637"/>
          <p:cNvSpPr txBox="1"/>
          <p:nvPr/>
        </p:nvSpPr>
        <p:spPr>
          <a:xfrm>
            <a:off x="35496" y="1796623"/>
            <a:ext cx="2520280" cy="1200329"/>
          </a:xfrm>
          <a:prstGeom prst="rect">
            <a:avLst/>
          </a:prstGeom>
          <a:noFill/>
          <a:ln w="9525">
            <a:noFill/>
          </a:ln>
          <a:effectLst>
            <a:prstShdw prst="shdw17" dist="17961" dir="2699999">
              <a:srgbClr val="708688"/>
            </a:prstShdw>
          </a:effectLst>
        </p:spPr>
        <p:txBody>
          <a:bodyPr wrap="square" anchor="t">
            <a:spAutoFit/>
          </a:bodyPr>
          <a:lstStyle/>
          <a:p>
            <a:pPr algn="ctr">
              <a:spcBef>
                <a:spcPct val="50000"/>
              </a:spcBef>
            </a:pPr>
            <a:r>
              <a:rPr lang="en-US" altLang="zh-CN" b="1" dirty="0">
                <a:ea typeface="微软雅黑" panose="020B0503020204020204" pitchFamily="34" charset="-122"/>
                <a:sym typeface="Times New Roman" panose="02020603050405020304" pitchFamily="18" charset="0"/>
              </a:rPr>
              <a:t>Unmanned Autonomous</a:t>
            </a:r>
          </a:p>
          <a:p>
            <a:pPr algn="ctr">
              <a:spcBef>
                <a:spcPct val="50000"/>
              </a:spcBef>
            </a:pPr>
            <a:r>
              <a:rPr lang="en-US" altLang="zh-CN" b="1" dirty="0">
                <a:ea typeface="微软雅黑" panose="020B0503020204020204" pitchFamily="34" charset="-122"/>
                <a:sym typeface="Times New Roman" panose="02020603050405020304" pitchFamily="18" charset="0"/>
              </a:rPr>
              <a:t>Buoyancy-Driven </a:t>
            </a:r>
          </a:p>
          <a:p>
            <a:pPr algn="ctr">
              <a:spcBef>
                <a:spcPct val="50000"/>
              </a:spcBef>
            </a:pPr>
            <a:r>
              <a:rPr lang="en-US" altLang="zh-CN" b="1" dirty="0">
                <a:ea typeface="微软雅黑" panose="020B0503020204020204" pitchFamily="34" charset="-122"/>
                <a:sym typeface="Times New Roman" panose="02020603050405020304" pitchFamily="18" charset="0"/>
              </a:rPr>
              <a:t>Observation Platform</a:t>
            </a:r>
          </a:p>
        </p:txBody>
      </p:sp>
      <p:sp>
        <p:nvSpPr>
          <p:cNvPr id="42" name="文本框 239637"/>
          <p:cNvSpPr txBox="1"/>
          <p:nvPr/>
        </p:nvSpPr>
        <p:spPr>
          <a:xfrm>
            <a:off x="6594242" y="2968058"/>
            <a:ext cx="2471498" cy="369332"/>
          </a:xfrm>
          <a:prstGeom prst="rect">
            <a:avLst/>
          </a:prstGeom>
          <a:noFill/>
          <a:ln w="9525">
            <a:noFill/>
          </a:ln>
          <a:effectLst>
            <a:prstShdw prst="shdw17" dist="17961" dir="2699999">
              <a:srgbClr val="708688"/>
            </a:prstShdw>
          </a:effectLst>
        </p:spPr>
        <p:txBody>
          <a:bodyPr wrap="square" anchor="t">
            <a:spAutoFit/>
          </a:bodyPr>
          <a:lstStyle/>
          <a:p>
            <a:pPr algn="ctr">
              <a:spcBef>
                <a:spcPct val="50000"/>
              </a:spcBef>
            </a:pPr>
            <a:r>
              <a:rPr lang="en-US" altLang="zh-CN" b="1" dirty="0">
                <a:ea typeface="微软雅黑" panose="020B0503020204020204" pitchFamily="34" charset="-122"/>
                <a:sym typeface="Times New Roman" panose="02020603050405020304" pitchFamily="18" charset="0"/>
              </a:rPr>
              <a:t>Observational Sea Trail</a:t>
            </a:r>
            <a:endParaRPr lang="zh-CN" altLang="en-US" b="1" dirty="0">
              <a:ea typeface="微软雅黑" panose="020B0503020204020204" pitchFamily="34" charset="-122"/>
              <a:sym typeface="Times New Roman" panose="02020603050405020304" pitchFamily="18" charset="0"/>
            </a:endParaRPr>
          </a:p>
        </p:txBody>
      </p:sp>
      <p:sp>
        <p:nvSpPr>
          <p:cNvPr id="43" name="文本框 239637"/>
          <p:cNvSpPr txBox="1"/>
          <p:nvPr/>
        </p:nvSpPr>
        <p:spPr>
          <a:xfrm>
            <a:off x="6564308" y="4818221"/>
            <a:ext cx="2832709" cy="369332"/>
          </a:xfrm>
          <a:prstGeom prst="rect">
            <a:avLst/>
          </a:prstGeom>
          <a:noFill/>
          <a:ln w="9525">
            <a:noFill/>
          </a:ln>
          <a:effectLst>
            <a:prstShdw prst="shdw17" dist="17961" dir="2699999">
              <a:srgbClr val="708688"/>
            </a:prstShdw>
          </a:effectLst>
        </p:spPr>
        <p:txBody>
          <a:bodyPr wrap="square" anchor="t">
            <a:spAutoFit/>
          </a:bodyPr>
          <a:lstStyle/>
          <a:p>
            <a:pPr algn="ctr">
              <a:spcBef>
                <a:spcPct val="50000"/>
              </a:spcBef>
            </a:pPr>
            <a:r>
              <a:rPr lang="en-US" altLang="zh-CN" b="1" dirty="0">
                <a:ea typeface="微软雅黑" panose="020B0503020204020204" pitchFamily="34" charset="-122"/>
                <a:sym typeface="Times New Roman" panose="02020603050405020304" pitchFamily="18" charset="0"/>
              </a:rPr>
              <a:t>Material and data</a:t>
            </a:r>
            <a:endParaRPr lang="zh-CN" altLang="en-US" b="1" dirty="0">
              <a:ea typeface="微软雅黑" panose="020B0503020204020204" pitchFamily="34" charset="-122"/>
              <a:sym typeface="Times New Roman" panose="02020603050405020304" pitchFamily="18" charset="0"/>
            </a:endParaRPr>
          </a:p>
        </p:txBody>
      </p:sp>
      <p:pic>
        <p:nvPicPr>
          <p:cNvPr id="45" name="皮囊油路（终）">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76966" y="3238273"/>
            <a:ext cx="3527398" cy="1918919"/>
          </a:xfrm>
          <a:prstGeom prst="rect">
            <a:avLst/>
          </a:prstGeom>
        </p:spPr>
      </p:pic>
      <p:sp>
        <p:nvSpPr>
          <p:cNvPr id="25" name="Text Box 2">
            <a:extLst>
              <a:ext uri="{FF2B5EF4-FFF2-40B4-BE49-F238E27FC236}">
                <a16:creationId xmlns:a16="http://schemas.microsoft.com/office/drawing/2014/main" id="{D8E1FCFF-84A2-4395-A929-DE395A155FC4}"/>
              </a:ext>
            </a:extLst>
          </p:cNvPr>
          <p:cNvSpPr txBox="1">
            <a:spLocks noChangeArrowheads="1"/>
          </p:cNvSpPr>
          <p:nvPr/>
        </p:nvSpPr>
        <p:spPr bwMode="auto">
          <a:xfrm>
            <a:off x="176965" y="992444"/>
            <a:ext cx="555957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22675" indent="-3622675">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2716938" indent="-2716938" defTabSz="685783" fontAlgn="base">
              <a:lnSpc>
                <a:spcPct val="140000"/>
              </a:lnSpc>
              <a:spcBef>
                <a:spcPct val="0"/>
              </a:spcBef>
              <a:spcAft>
                <a:spcPct val="0"/>
              </a:spcAft>
              <a:buNone/>
              <a:defRPr/>
            </a:pPr>
            <a:r>
              <a:rPr lang="en-US" altLang="zh-CN"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Research Field</a:t>
            </a:r>
            <a:r>
              <a:rPr lang="en-US" altLang="zh-CN" sz="2400" b="1" dirty="0">
                <a:solidFill>
                  <a:srgbClr val="5B9BD5">
                    <a:lumMod val="75000"/>
                  </a:srgb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2400" b="1" dirty="0">
                <a:solidFill>
                  <a:srgbClr val="5B9BD5">
                    <a:lumMod val="75000"/>
                  </a:srgbClr>
                </a:solidFill>
                <a:latin typeface="微软雅黑" panose="020B0503020204020204" pitchFamily="34" charset="-122"/>
                <a:ea typeface="微软雅黑" panose="020B0503020204020204" pitchFamily="34" charset="-122"/>
                <a:sym typeface="Arial" panose="020B0604020202020204" pitchFamily="34" charset="0"/>
              </a:rPr>
              <a:t>Underwater Glider</a:t>
            </a:r>
          </a:p>
        </p:txBody>
      </p:sp>
    </p:spTree>
    <p:extLst>
      <p:ext uri="{BB962C8B-B14F-4D97-AF65-F5344CB8AC3E}">
        <p14:creationId xmlns:p14="http://schemas.microsoft.com/office/powerpoint/2010/main" val="24135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2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vol="80000">
                <p:cTn id="12" repeatCount="indefinite" fill="hold" display="0">
                  <p:stCondLst>
                    <p:cond delay="indefinite"/>
                  </p:stCondLst>
                </p:cTn>
                <p:tgtEl>
                  <p:spTgt spid="4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9">
            <a:extLst>
              <a:ext uri="{FF2B5EF4-FFF2-40B4-BE49-F238E27FC236}">
                <a16:creationId xmlns:a16="http://schemas.microsoft.com/office/drawing/2014/main" id="{B04B6A18-D3D0-4937-AD61-823281A50D9F}"/>
              </a:ext>
            </a:extLst>
          </p:cNvPr>
          <p:cNvSpPr/>
          <p:nvPr/>
        </p:nvSpPr>
        <p:spPr>
          <a:xfrm>
            <a:off x="82106" y="2124906"/>
            <a:ext cx="2401662" cy="2072476"/>
          </a:xfrm>
          <a:prstGeom prst="roundRect">
            <a:avLst>
              <a:gd name="adj" fmla="val 3516"/>
            </a:avLst>
          </a:prstGeom>
          <a:noFill/>
          <a:ln w="9525">
            <a:solidFill>
              <a:schemeClr val="tx1">
                <a:lumMod val="50000"/>
                <a:lumOff val="50000"/>
              </a:schemeClr>
            </a:solidFill>
            <a:prstDash val="solid"/>
            <a:miter lim="800000"/>
          </a:ln>
        </p:spPr>
        <p:txBody>
          <a:bodyPr rtlCol="0" anchor="ctr"/>
          <a:lstStyle/>
          <a:p>
            <a:pPr algn="ctr"/>
            <a:endParaRPr lang="zh-CN" altLang="en-US" sz="1000">
              <a:solidFill>
                <a:srgbClr val="BBE0E3"/>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EFC09A6-1A03-412D-94CE-64ED110657E1}"/>
              </a:ext>
            </a:extLst>
          </p:cNvPr>
          <p:cNvSpPr txBox="1"/>
          <p:nvPr/>
        </p:nvSpPr>
        <p:spPr>
          <a:xfrm>
            <a:off x="91537" y="1649704"/>
            <a:ext cx="3544359" cy="353943"/>
          </a:xfrm>
          <a:prstGeom prst="rect">
            <a:avLst/>
          </a:prstGeom>
          <a:noFill/>
          <a:ln w="12700">
            <a:noFill/>
          </a:ln>
        </p:spPr>
        <p:txBody>
          <a:bodyPr wrap="square" rtlCol="0">
            <a:spAutoFit/>
          </a:bodyPr>
          <a:lstStyle>
            <a:defPPr>
              <a:defRPr lang="zh-CN"/>
            </a:defPPr>
            <a:lvl1pPr marL="257175" indent="-257175">
              <a:lnSpc>
                <a:spcPct val="100000"/>
              </a:lnSpc>
              <a:buFont typeface="Wingdings" panose="05000000000000000000" pitchFamily="2" charset="2"/>
              <a:buChar char="Ø"/>
              <a:defRPr sz="2400" b="1">
                <a:solidFill>
                  <a:srgbClr val="C00000"/>
                </a:solidFill>
                <a:latin typeface="微软雅黑" panose="020B0503020204020204" pitchFamily="34" charset="-122"/>
                <a:ea typeface="微软雅黑" panose="020B0503020204020204" pitchFamily="34" charset="-122"/>
              </a:defRPr>
            </a:lvl1pPr>
          </a:lstStyle>
          <a:p>
            <a:r>
              <a:rPr lang="en-US" altLang="zh-CN" sz="1700" dirty="0"/>
              <a:t>Underwater Glider Pedigree</a:t>
            </a:r>
            <a:endParaRPr lang="zh-CN" altLang="en-US" sz="1700" dirty="0"/>
          </a:p>
        </p:txBody>
      </p:sp>
      <p:sp>
        <p:nvSpPr>
          <p:cNvPr id="6" name="文本框 5">
            <a:extLst>
              <a:ext uri="{FF2B5EF4-FFF2-40B4-BE49-F238E27FC236}">
                <a16:creationId xmlns:a16="http://schemas.microsoft.com/office/drawing/2014/main" id="{5ECE0BF1-25D4-4819-9708-484276D68677}"/>
              </a:ext>
            </a:extLst>
          </p:cNvPr>
          <p:cNvSpPr txBox="1"/>
          <p:nvPr/>
        </p:nvSpPr>
        <p:spPr>
          <a:xfrm>
            <a:off x="49704" y="2076030"/>
            <a:ext cx="2650088" cy="2169825"/>
          </a:xfrm>
          <a:prstGeom prst="rect">
            <a:avLst/>
          </a:prstGeom>
          <a:noFill/>
          <a:ln w="12700">
            <a:noFill/>
          </a:ln>
        </p:spPr>
        <p:txBody>
          <a:bodyPr wrap="square" rtlCol="0">
            <a:spAutoFit/>
          </a:bodyPr>
          <a:lstStyle>
            <a:defPPr>
              <a:defRPr lang="en-US"/>
            </a:defPPr>
            <a:lvl1pPr marL="257175" indent="-270000">
              <a:lnSpc>
                <a:spcPct val="150000"/>
              </a:lnSpc>
              <a:buFont typeface="Wingdings" panose="05000000000000000000" pitchFamily="2" charset="2"/>
              <a:buChar char="p"/>
              <a:defRPr sz="1500" b="1">
                <a:solidFill>
                  <a:srgbClr val="002060"/>
                </a:solidFill>
                <a:latin typeface="微软雅黑" panose="020B0503020204020204" pitchFamily="34" charset="-122"/>
                <a:ea typeface="微软雅黑" panose="020B0503020204020204" pitchFamily="34" charset="-122"/>
              </a:defRPr>
            </a:lvl1pPr>
          </a:lstStyle>
          <a:p>
            <a:r>
              <a:rPr lang="en-US" altLang="zh-CN" dirty="0"/>
              <a:t>Working depth: 200m/1000m/1500m</a:t>
            </a:r>
          </a:p>
          <a:p>
            <a:pPr marL="0" indent="0">
              <a:buNone/>
            </a:pPr>
            <a:r>
              <a:rPr lang="en-US" altLang="zh-CN" dirty="0"/>
              <a:t>    4000m/10000m</a:t>
            </a:r>
          </a:p>
          <a:p>
            <a:r>
              <a:rPr lang="en-US" altLang="zh-CN" dirty="0"/>
              <a:t>Weight: 15kg/25kg/ 70kg/100kg/150kg</a:t>
            </a:r>
          </a:p>
          <a:p>
            <a:pPr marL="0" indent="0">
              <a:buNone/>
            </a:pPr>
            <a:r>
              <a:rPr lang="en-US" altLang="zh-CN" dirty="0"/>
              <a:t>     250kg</a:t>
            </a:r>
            <a:endParaRPr lang="zh-CN" altLang="en-US" dirty="0"/>
          </a:p>
        </p:txBody>
      </p:sp>
      <p:sp>
        <p:nvSpPr>
          <p:cNvPr id="8" name="文本框 7">
            <a:extLst>
              <a:ext uri="{FF2B5EF4-FFF2-40B4-BE49-F238E27FC236}">
                <a16:creationId xmlns:a16="http://schemas.microsoft.com/office/drawing/2014/main" id="{E9E03522-84E9-4579-80C6-63CE204C6760}"/>
              </a:ext>
            </a:extLst>
          </p:cNvPr>
          <p:cNvSpPr txBox="1"/>
          <p:nvPr/>
        </p:nvSpPr>
        <p:spPr>
          <a:xfrm>
            <a:off x="49704" y="4437112"/>
            <a:ext cx="3022615" cy="353943"/>
          </a:xfrm>
          <a:prstGeom prst="rect">
            <a:avLst/>
          </a:prstGeom>
          <a:noFill/>
          <a:ln w="12700">
            <a:noFill/>
          </a:ln>
        </p:spPr>
        <p:txBody>
          <a:bodyPr wrap="square" rtlCol="0">
            <a:spAutoFit/>
          </a:bodyPr>
          <a:lstStyle>
            <a:defPPr>
              <a:defRPr lang="zh-CN"/>
            </a:defPPr>
            <a:lvl1pPr marL="257175" indent="-257175">
              <a:lnSpc>
                <a:spcPct val="100000"/>
              </a:lnSpc>
              <a:buFont typeface="Wingdings" panose="05000000000000000000" pitchFamily="2" charset="2"/>
              <a:buChar char="Ø"/>
              <a:defRPr sz="2400" b="1">
                <a:solidFill>
                  <a:srgbClr val="C00000"/>
                </a:solidFill>
                <a:latin typeface="微软雅黑" panose="020B0503020204020204" pitchFamily="34" charset="-122"/>
                <a:ea typeface="微软雅黑" panose="020B0503020204020204" pitchFamily="34" charset="-122"/>
              </a:defRPr>
            </a:lvl1pPr>
          </a:lstStyle>
          <a:p>
            <a:r>
              <a:rPr lang="en-US" altLang="zh-CN" sz="1700" dirty="0"/>
              <a:t>AUV</a:t>
            </a:r>
            <a:endParaRPr lang="zh-CN" altLang="en-US" sz="1700" dirty="0"/>
          </a:p>
        </p:txBody>
      </p:sp>
      <p:sp>
        <p:nvSpPr>
          <p:cNvPr id="9" name="文本框 8">
            <a:extLst>
              <a:ext uri="{FF2B5EF4-FFF2-40B4-BE49-F238E27FC236}">
                <a16:creationId xmlns:a16="http://schemas.microsoft.com/office/drawing/2014/main" id="{D4E00761-64A0-41E7-8C79-BF2C80F039DB}"/>
              </a:ext>
            </a:extLst>
          </p:cNvPr>
          <p:cNvSpPr txBox="1"/>
          <p:nvPr/>
        </p:nvSpPr>
        <p:spPr>
          <a:xfrm>
            <a:off x="91537" y="4876893"/>
            <a:ext cx="2608255" cy="1061829"/>
          </a:xfrm>
          <a:prstGeom prst="rect">
            <a:avLst/>
          </a:prstGeom>
          <a:noFill/>
          <a:ln w="12700">
            <a:noFill/>
          </a:ln>
        </p:spPr>
        <p:txBody>
          <a:bodyPr wrap="square" rtlCol="0">
            <a:spAutoFit/>
          </a:bodyPr>
          <a:lstStyle>
            <a:defPPr>
              <a:defRPr lang="zh-CN"/>
            </a:defPPr>
            <a:lvl1pPr marL="257175" indent="-257175">
              <a:buFont typeface="Wingdings" panose="05000000000000000000" pitchFamily="2" charset="2"/>
              <a:buChar char="p"/>
              <a:defRPr sz="1600">
                <a:solidFill>
                  <a:srgbClr val="002060"/>
                </a:solidFill>
                <a:latin typeface="微软雅黑" panose="020B0503020204020204" pitchFamily="34" charset="-122"/>
                <a:ea typeface="微软雅黑" panose="020B0503020204020204" pitchFamily="34" charset="-122"/>
              </a:defRPr>
            </a:lvl1pPr>
          </a:lstStyle>
          <a:p>
            <a:pPr indent="-270000">
              <a:lnSpc>
                <a:spcPct val="150000"/>
              </a:lnSpc>
            </a:pPr>
            <a:r>
              <a:rPr lang="en-US" altLang="zh-CN" sz="1400" b="1" dirty="0"/>
              <a:t>Light-weight AUV</a:t>
            </a:r>
          </a:p>
          <a:p>
            <a:pPr indent="-270000">
              <a:lnSpc>
                <a:spcPct val="150000"/>
              </a:lnSpc>
            </a:pPr>
            <a:r>
              <a:rPr lang="en-US" altLang="zh-CN" sz="1400" b="1" dirty="0"/>
              <a:t>Middle-sized AUV</a:t>
            </a:r>
          </a:p>
          <a:p>
            <a:pPr indent="-270000">
              <a:lnSpc>
                <a:spcPct val="150000"/>
              </a:lnSpc>
            </a:pPr>
            <a:r>
              <a:rPr lang="en-US" altLang="zh-CN" sz="1400" b="1" dirty="0"/>
              <a:t>Large-scale AUV</a:t>
            </a:r>
            <a:endParaRPr lang="zh-CN" altLang="en-US" sz="1400" b="1" dirty="0"/>
          </a:p>
        </p:txBody>
      </p:sp>
      <p:grpSp>
        <p:nvGrpSpPr>
          <p:cNvPr id="13" name="组合 12">
            <a:extLst>
              <a:ext uri="{FF2B5EF4-FFF2-40B4-BE49-F238E27FC236}">
                <a16:creationId xmlns:a16="http://schemas.microsoft.com/office/drawing/2014/main" id="{2972364E-F606-4BE8-897B-3FB496D3CDA4}"/>
              </a:ext>
            </a:extLst>
          </p:cNvPr>
          <p:cNvGrpSpPr/>
          <p:nvPr/>
        </p:nvGrpSpPr>
        <p:grpSpPr>
          <a:xfrm>
            <a:off x="-10380" y="908720"/>
            <a:ext cx="9147175" cy="96837"/>
            <a:chOff x="0" y="4228"/>
            <a:chExt cx="14404" cy="151"/>
          </a:xfrm>
        </p:grpSpPr>
        <p:sp>
          <p:nvSpPr>
            <p:cNvPr id="14" name="矩形 13">
              <a:extLst>
                <a:ext uri="{FF2B5EF4-FFF2-40B4-BE49-F238E27FC236}">
                  <a16:creationId xmlns:a16="http://schemas.microsoft.com/office/drawing/2014/main" id="{F6BA17C0-F041-4E7A-85F7-F1D16726F3DD}"/>
                </a:ext>
              </a:extLst>
            </p:cNvPr>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5" name="直角三角形 14">
              <a:extLst>
                <a:ext uri="{FF2B5EF4-FFF2-40B4-BE49-F238E27FC236}">
                  <a16:creationId xmlns:a16="http://schemas.microsoft.com/office/drawing/2014/main" id="{F02F71EC-C3A7-4DE6-9425-FA7B77A8E024}"/>
                </a:ext>
              </a:extLst>
            </p:cNvPr>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16" name="直接连接符 15">
              <a:extLst>
                <a:ext uri="{FF2B5EF4-FFF2-40B4-BE49-F238E27FC236}">
                  <a16:creationId xmlns:a16="http://schemas.microsoft.com/office/drawing/2014/main" id="{C81F0FFE-1A52-4F55-AF18-22AA0281400C}"/>
                </a:ext>
              </a:extLst>
            </p:cNvPr>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17" name="图片 1" descr="t01b51eb96e6f69c600">
            <a:extLst>
              <a:ext uri="{FF2B5EF4-FFF2-40B4-BE49-F238E27FC236}">
                <a16:creationId xmlns:a16="http://schemas.microsoft.com/office/drawing/2014/main" id="{9698A038-E8B0-4E5A-8938-8F7C84C56FFE}"/>
              </a:ext>
            </a:extLst>
          </p:cNvPr>
          <p:cNvPicPr>
            <a:picLocks noChangeAspect="1"/>
          </p:cNvPicPr>
          <p:nvPr/>
        </p:nvPicPr>
        <p:blipFill>
          <a:blip r:embed="rId2" cstate="print"/>
          <a:stretch>
            <a:fillRect/>
          </a:stretch>
        </p:blipFill>
        <p:spPr>
          <a:xfrm>
            <a:off x="8272463" y="53975"/>
            <a:ext cx="793750" cy="792163"/>
          </a:xfrm>
          <a:prstGeom prst="rect">
            <a:avLst/>
          </a:prstGeom>
          <a:noFill/>
          <a:ln w="9525">
            <a:noFill/>
          </a:ln>
        </p:spPr>
      </p:pic>
      <p:sp>
        <p:nvSpPr>
          <p:cNvPr id="22" name="圆角矩形 9">
            <a:extLst>
              <a:ext uri="{FF2B5EF4-FFF2-40B4-BE49-F238E27FC236}">
                <a16:creationId xmlns:a16="http://schemas.microsoft.com/office/drawing/2014/main" id="{ABC7E29C-9CC5-4B5A-A45A-885025129F77}"/>
              </a:ext>
            </a:extLst>
          </p:cNvPr>
          <p:cNvSpPr/>
          <p:nvPr/>
        </p:nvSpPr>
        <p:spPr>
          <a:xfrm>
            <a:off x="82106" y="4921410"/>
            <a:ext cx="2401662" cy="1027870"/>
          </a:xfrm>
          <a:prstGeom prst="roundRect">
            <a:avLst>
              <a:gd name="adj" fmla="val 3516"/>
            </a:avLst>
          </a:prstGeom>
          <a:noFill/>
          <a:ln w="9525">
            <a:solidFill>
              <a:schemeClr val="tx1">
                <a:lumMod val="50000"/>
                <a:lumOff val="50000"/>
              </a:schemeClr>
            </a:solidFill>
            <a:prstDash val="solid"/>
            <a:miter lim="800000"/>
          </a:ln>
        </p:spPr>
        <p:txBody>
          <a:bodyPr rtlCol="0" anchor="ctr"/>
          <a:lstStyle/>
          <a:p>
            <a:pPr algn="ctr"/>
            <a:endParaRPr lang="zh-CN" altLang="en-US" sz="1000">
              <a:solidFill>
                <a:srgbClr val="BBE0E3"/>
              </a:solidFill>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A9F251F8-F06D-44CF-AABC-EE4228A0657F}"/>
              </a:ext>
            </a:extLst>
          </p:cNvPr>
          <p:cNvPicPr>
            <a:picLocks noChangeAspect="1"/>
          </p:cNvPicPr>
          <p:nvPr/>
        </p:nvPicPr>
        <p:blipFill rotWithShape="1">
          <a:blip r:embed="rId3"/>
          <a:srcRect l="4303"/>
          <a:stretch/>
        </p:blipFill>
        <p:spPr>
          <a:xfrm>
            <a:off x="2555776" y="2115272"/>
            <a:ext cx="6525273" cy="3986947"/>
          </a:xfrm>
          <a:prstGeom prst="roundRect">
            <a:avLst>
              <a:gd name="adj" fmla="val 4240"/>
            </a:avLst>
          </a:prstGeom>
        </p:spPr>
      </p:pic>
      <p:sp>
        <p:nvSpPr>
          <p:cNvPr id="24" name="矩形 23">
            <a:extLst>
              <a:ext uri="{FF2B5EF4-FFF2-40B4-BE49-F238E27FC236}">
                <a16:creationId xmlns:a16="http://schemas.microsoft.com/office/drawing/2014/main" id="{71304F79-8E8E-41F1-BCB7-1140787F074A}"/>
              </a:ext>
            </a:extLst>
          </p:cNvPr>
          <p:cNvSpPr/>
          <p:nvPr/>
        </p:nvSpPr>
        <p:spPr>
          <a:xfrm>
            <a:off x="5508104" y="509586"/>
            <a:ext cx="3255162" cy="369332"/>
          </a:xfrm>
          <a:prstGeom prst="rect">
            <a:avLst/>
          </a:prstGeom>
        </p:spPr>
        <p:txBody>
          <a:bodyPr wrap="square">
            <a:spAutoFit/>
          </a:bodyPr>
          <a:lstStyle/>
          <a:p>
            <a:r>
              <a:rPr lang="en-US" altLang="zh-CN" b="1" dirty="0">
                <a:solidFill>
                  <a:srgbClr val="024B86"/>
                </a:solidFill>
                <a:latin typeface="微软雅黑" panose="020B0503020204020204" charset="-122"/>
                <a:ea typeface="微软雅黑" panose="020B0503020204020204" charset="-122"/>
              </a:rPr>
              <a:t>Pedigree Development</a:t>
            </a:r>
          </a:p>
        </p:txBody>
      </p:sp>
      <p:sp>
        <p:nvSpPr>
          <p:cNvPr id="25" name="副标题 3074">
            <a:extLst>
              <a:ext uri="{FF2B5EF4-FFF2-40B4-BE49-F238E27FC236}">
                <a16:creationId xmlns:a16="http://schemas.microsoft.com/office/drawing/2014/main" id="{EE6314D0-23E5-4D13-9636-196103D13029}"/>
              </a:ext>
            </a:extLst>
          </p:cNvPr>
          <p:cNvSpPr txBox="1">
            <a:spLocks/>
          </p:cNvSpPr>
          <p:nvPr/>
        </p:nvSpPr>
        <p:spPr>
          <a:xfrm>
            <a:off x="899592" y="356234"/>
            <a:ext cx="4836943" cy="486345"/>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26" name="椭圆 25">
            <a:extLst>
              <a:ext uri="{FF2B5EF4-FFF2-40B4-BE49-F238E27FC236}">
                <a16:creationId xmlns:a16="http://schemas.microsoft.com/office/drawing/2014/main" id="{A3D7B528-CCBD-4D5A-A69A-183FEE7780C5}"/>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Tree>
    <p:extLst>
      <p:ext uri="{BB962C8B-B14F-4D97-AF65-F5344CB8AC3E}">
        <p14:creationId xmlns:p14="http://schemas.microsoft.com/office/powerpoint/2010/main" val="363278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5508104" y="509586"/>
            <a:ext cx="3255162" cy="369332"/>
          </a:xfrm>
          <a:prstGeom prst="rect">
            <a:avLst/>
          </a:prstGeom>
        </p:spPr>
        <p:txBody>
          <a:bodyPr wrap="square">
            <a:spAutoFit/>
          </a:bodyPr>
          <a:lstStyle/>
          <a:p>
            <a:r>
              <a:rPr lang="en-US" altLang="zh-CN" b="1" dirty="0">
                <a:solidFill>
                  <a:srgbClr val="024B86"/>
                </a:solidFill>
                <a:latin typeface="微软雅黑" panose="020B0503020204020204" charset="-122"/>
                <a:ea typeface="微软雅黑" panose="020B0503020204020204" charset="-122"/>
              </a:rPr>
              <a:t>Pedigree Development</a:t>
            </a:r>
          </a:p>
        </p:txBody>
      </p:sp>
      <p:sp>
        <p:nvSpPr>
          <p:cNvPr id="26" name="矩形 25"/>
          <p:cNvSpPr/>
          <p:nvPr/>
        </p:nvSpPr>
        <p:spPr>
          <a:xfrm>
            <a:off x="0" y="1067252"/>
            <a:ext cx="9122206" cy="992579"/>
          </a:xfrm>
          <a:prstGeom prst="rect">
            <a:avLst/>
          </a:prstGeom>
        </p:spPr>
        <p:txBody>
          <a:bodyPr wrap="square">
            <a:spAutoFit/>
          </a:bodyPr>
          <a:lstStyle/>
          <a:p>
            <a:pPr algn="just">
              <a:lnSpc>
                <a:spcPct val="150000"/>
              </a:lnSpc>
            </a:pPr>
            <a:r>
              <a:rPr lang="zh-CN" altLang="en-US" sz="1300" b="1" dirty="0">
                <a:solidFill>
                  <a:srgbClr val="003399"/>
                </a:solidFill>
                <a:latin typeface="微软雅黑" pitchFamily="34" charset="-122"/>
                <a:ea typeface="微软雅黑" pitchFamily="34" charset="-122"/>
                <a:cs typeface="Arial" charset="0"/>
              </a:rPr>
              <a:t>       </a:t>
            </a:r>
            <a:r>
              <a:rPr lang="en-US" altLang="zh-CN" sz="1300" b="1" dirty="0">
                <a:solidFill>
                  <a:srgbClr val="003399"/>
                </a:solidFill>
                <a:latin typeface="微软雅黑" pitchFamily="34" charset="-122"/>
                <a:ea typeface="微软雅黑" pitchFamily="34" charset="-122"/>
                <a:cs typeface="Arial" charset="0"/>
              </a:rPr>
              <a:t>At present, we have realized the pedigree development of Petrel Underwater Glider in terms of </a:t>
            </a:r>
            <a:r>
              <a:rPr lang="en-US" altLang="zh-CN" sz="1300" b="1" dirty="0">
                <a:solidFill>
                  <a:srgbClr val="C00000"/>
                </a:solidFill>
                <a:latin typeface="微软雅黑" pitchFamily="34" charset="-122"/>
                <a:ea typeface="微软雅黑" pitchFamily="34" charset="-122"/>
                <a:cs typeface="Arial" charset="0"/>
              </a:rPr>
              <a:t>working depth, endurance </a:t>
            </a:r>
            <a:r>
              <a:rPr lang="en-US" altLang="zh-CN" sz="1300" b="1" dirty="0">
                <a:solidFill>
                  <a:srgbClr val="003399"/>
                </a:solidFill>
                <a:latin typeface="微软雅黑" pitchFamily="34" charset="-122"/>
                <a:ea typeface="微软雅黑" pitchFamily="34" charset="-122"/>
                <a:cs typeface="Arial" charset="0"/>
              </a:rPr>
              <a:t>and</a:t>
            </a:r>
            <a:r>
              <a:rPr lang="en-US" altLang="zh-CN" sz="1300" b="1" dirty="0">
                <a:solidFill>
                  <a:srgbClr val="C00000"/>
                </a:solidFill>
                <a:latin typeface="微软雅黑" pitchFamily="34" charset="-122"/>
                <a:ea typeface="微软雅黑" pitchFamily="34" charset="-122"/>
                <a:cs typeface="Arial" charset="0"/>
              </a:rPr>
              <a:t> task sensor payload</a:t>
            </a:r>
            <a:r>
              <a:rPr lang="en-US" altLang="zh-CN" sz="1300" b="1" dirty="0">
                <a:solidFill>
                  <a:srgbClr val="003399"/>
                </a:solidFill>
                <a:latin typeface="微软雅黑" pitchFamily="34" charset="-122"/>
                <a:ea typeface="微软雅黑" pitchFamily="34" charset="-122"/>
                <a:cs typeface="Arial" charset="0"/>
              </a:rPr>
              <a:t>. The Group has gained the capabilities of developing, manufacturing, and supporting underwater gliders with a working depth within 200-11000m.</a:t>
            </a:r>
          </a:p>
        </p:txBody>
      </p:sp>
      <p:grpSp>
        <p:nvGrpSpPr>
          <p:cNvPr id="14" name="组合 13">
            <a:extLst>
              <a:ext uri="{FF2B5EF4-FFF2-40B4-BE49-F238E27FC236}">
                <a16:creationId xmlns:a16="http://schemas.microsoft.com/office/drawing/2014/main" id="{EDE06A64-35A3-4D49-872B-F55EACB6241E}"/>
              </a:ext>
            </a:extLst>
          </p:cNvPr>
          <p:cNvGrpSpPr/>
          <p:nvPr/>
        </p:nvGrpSpPr>
        <p:grpSpPr>
          <a:xfrm>
            <a:off x="0" y="890588"/>
            <a:ext cx="9147175" cy="96837"/>
            <a:chOff x="0" y="4228"/>
            <a:chExt cx="14404" cy="151"/>
          </a:xfrm>
        </p:grpSpPr>
        <p:sp>
          <p:nvSpPr>
            <p:cNvPr id="15" name="矩形 14">
              <a:extLst>
                <a:ext uri="{FF2B5EF4-FFF2-40B4-BE49-F238E27FC236}">
                  <a16:creationId xmlns:a16="http://schemas.microsoft.com/office/drawing/2014/main" id="{FC144E23-CF18-4536-BEF6-13614F0878EB}"/>
                </a:ext>
              </a:extLst>
            </p:cNvPr>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6" name="直角三角形 15">
              <a:extLst>
                <a:ext uri="{FF2B5EF4-FFF2-40B4-BE49-F238E27FC236}">
                  <a16:creationId xmlns:a16="http://schemas.microsoft.com/office/drawing/2014/main" id="{9B646D92-2354-491B-A2C2-FB49D1DE59A0}"/>
                </a:ext>
              </a:extLst>
            </p:cNvPr>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17" name="直接连接符 16">
              <a:extLst>
                <a:ext uri="{FF2B5EF4-FFF2-40B4-BE49-F238E27FC236}">
                  <a16:creationId xmlns:a16="http://schemas.microsoft.com/office/drawing/2014/main" id="{7F86D386-50E5-452A-923E-4CDC82A1752B}"/>
                </a:ext>
              </a:extLst>
            </p:cNvPr>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 name="图片 1" descr="t01b51eb96e6f69c600">
            <a:extLst>
              <a:ext uri="{FF2B5EF4-FFF2-40B4-BE49-F238E27FC236}">
                <a16:creationId xmlns:a16="http://schemas.microsoft.com/office/drawing/2014/main" id="{8CFF5647-569A-4F65-9411-64479ECEE793}"/>
              </a:ext>
            </a:extLst>
          </p:cNvPr>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21" name="副标题 3074">
            <a:extLst>
              <a:ext uri="{FF2B5EF4-FFF2-40B4-BE49-F238E27FC236}">
                <a16:creationId xmlns:a16="http://schemas.microsoft.com/office/drawing/2014/main" id="{AA5BBC42-A2DA-49B3-8724-2C54D124E3C0}"/>
              </a:ext>
            </a:extLst>
          </p:cNvPr>
          <p:cNvSpPr>
            <a:spLocks noGrp="1"/>
          </p:cNvSpPr>
          <p:nvPr>
            <p:ph type="subTitle" idx="1"/>
          </p:nvPr>
        </p:nvSpPr>
        <p:spPr>
          <a:xfrm>
            <a:off x="899592" y="356234"/>
            <a:ext cx="4836943" cy="486345"/>
          </a:xfrm>
        </p:spPr>
        <p:txBody>
          <a:bodyPr anchor="t">
            <a:normAutofit fontScale="92500" lnSpcReduction="10000"/>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23" name="椭圆 22">
            <a:extLst>
              <a:ext uri="{FF2B5EF4-FFF2-40B4-BE49-F238E27FC236}">
                <a16:creationId xmlns:a16="http://schemas.microsoft.com/office/drawing/2014/main" id="{A5BD80BF-F395-4950-A4AD-F727623F6632}"/>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pic>
        <p:nvPicPr>
          <p:cNvPr id="12" name="图片 11"/>
          <p:cNvPicPr>
            <a:picLocks noChangeAspect="1"/>
          </p:cNvPicPr>
          <p:nvPr/>
        </p:nvPicPr>
        <p:blipFill>
          <a:blip r:embed="rId4"/>
          <a:stretch>
            <a:fillRect/>
          </a:stretch>
        </p:blipFill>
        <p:spPr>
          <a:xfrm>
            <a:off x="89756" y="2043015"/>
            <a:ext cx="8964488" cy="4784986"/>
          </a:xfrm>
          <a:prstGeom prst="rect">
            <a:avLst/>
          </a:prstGeom>
        </p:spPr>
      </p:pic>
    </p:spTree>
    <p:extLst>
      <p:ext uri="{BB962C8B-B14F-4D97-AF65-F5344CB8AC3E}">
        <p14:creationId xmlns:p14="http://schemas.microsoft.com/office/powerpoint/2010/main" val="313935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sp>
        <p:nvSpPr>
          <p:cNvPr id="37" name="圆角矩形 36"/>
          <p:cNvSpPr/>
          <p:nvPr/>
        </p:nvSpPr>
        <p:spPr>
          <a:xfrm>
            <a:off x="161290" y="1283509"/>
            <a:ext cx="8821420" cy="5025811"/>
          </a:xfrm>
          <a:prstGeom prst="roundRect">
            <a:avLst>
              <a:gd name="adj" fmla="val 2739"/>
            </a:avLst>
          </a:prstGeom>
          <a:noFill/>
          <a:ln w="38100" cap="flat" cmpd="sng" algn="ctr">
            <a:solidFill>
              <a:srgbClr val="0066FF"/>
            </a:solidFill>
            <a:prstDash val="sysDash"/>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5400" b="0" i="0" u="none" strike="noStrike" kern="0" cap="none" spc="0" normalizeH="0" baseline="0" noProof="1">
              <a:ln>
                <a:noFill/>
              </a:ln>
              <a:solidFill>
                <a:srgbClr val="FFFFFF"/>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8" name="文本框 239622"/>
          <p:cNvSpPr txBox="1">
            <a:spLocks noChangeArrowheads="1"/>
          </p:cNvSpPr>
          <p:nvPr/>
        </p:nvSpPr>
        <p:spPr bwMode="auto">
          <a:xfrm>
            <a:off x="3145155" y="1710096"/>
            <a:ext cx="3132455" cy="4094967"/>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CTD/Dissolved oxygen</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Microstructure     turbulence  profiler</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sym typeface="Arial" panose="020B0604020202020204" pitchFamily="34" charset="0"/>
              </a:rPr>
              <a:t> </a:t>
            </a:r>
            <a:r>
              <a:rPr lang="en-US" altLang="zh-CN" sz="1700" b="1" dirty="0" err="1">
                <a:solidFill>
                  <a:srgbClr val="2D2D8A"/>
                </a:solidFill>
                <a:latin typeface="Microsoft YaHei"/>
                <a:ea typeface="Microsoft YaHei"/>
                <a:cs typeface="+mn-ea"/>
                <a:sym typeface="Arial" panose="020B0604020202020204" pitchFamily="34" charset="0"/>
              </a:rPr>
              <a:t>ADCPr</a:t>
            </a:r>
            <a:endParaRPr lang="zh-CN" altLang="en-US" sz="1700" b="1" dirty="0">
              <a:solidFill>
                <a:srgbClr val="2D2D8A"/>
              </a:solidFill>
              <a:latin typeface="Microsoft YaHei"/>
              <a:ea typeface="Microsoft YaHei"/>
              <a:cs typeface="+mn-ea"/>
              <a:sym typeface="Arial" panose="020B0604020202020204" pitchFamily="34" charset="0"/>
            </a:endParaRPr>
          </a:p>
          <a:p>
            <a:pPr fontAlgn="base">
              <a:lnSpc>
                <a:spcPct val="80000"/>
              </a:lnSpc>
              <a:spcBef>
                <a:spcPct val="30000"/>
              </a:spcBef>
              <a:spcAft>
                <a:spcPct val="0"/>
              </a:spcAft>
              <a:buClr>
                <a:srgbClr val="0066FF"/>
              </a:buClr>
            </a:pPr>
            <a:r>
              <a:rPr lang="en-US" altLang="zh-CN" sz="1700" b="1" dirty="0">
                <a:solidFill>
                  <a:srgbClr val="2D2D8A"/>
                </a:solidFill>
                <a:latin typeface="Microsoft YaHei"/>
                <a:ea typeface="Microsoft YaHei"/>
                <a:cs typeface="+mn-ea"/>
                <a:sym typeface="宋体" panose="02010600030101010101" pitchFamily="2" charset="-122"/>
              </a:rPr>
              <a:t>Hydrophone</a:t>
            </a:r>
            <a:endParaRPr lang="zh-CN" altLang="en-US" sz="1700" b="1" dirty="0">
              <a:solidFill>
                <a:srgbClr val="2D2D8A"/>
              </a:solidFill>
              <a:latin typeface="Microsoft YaHei"/>
              <a:ea typeface="Microsoft YaHei"/>
              <a:cs typeface="+mn-ea"/>
              <a:sym typeface="宋体" panose="02010600030101010101" pitchFamily="2" charset="-122"/>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sym typeface="Arial" panose="020B0604020202020204" pitchFamily="34" charset="0"/>
              </a:rPr>
              <a:t> </a:t>
            </a:r>
            <a:r>
              <a:rPr lang="en-US" altLang="zh-CN" sz="1700" b="1" dirty="0">
                <a:solidFill>
                  <a:srgbClr val="2D2D8A"/>
                </a:solidFill>
                <a:latin typeface="Microsoft YaHei"/>
                <a:ea typeface="Microsoft YaHei"/>
                <a:cs typeface="+mn-ea"/>
                <a:sym typeface="Arial" panose="020B0604020202020204" pitchFamily="34" charset="0"/>
              </a:rPr>
              <a:t>Underwater acoustic communication set</a:t>
            </a: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Turbidity meter</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Chlorophyll</a:t>
            </a:r>
            <a:r>
              <a:rPr lang="zh-CN" altLang="en-US" sz="1700" b="1" dirty="0">
                <a:solidFill>
                  <a:srgbClr val="2D2D8A"/>
                </a:solidFill>
                <a:latin typeface="Microsoft YaHei"/>
                <a:ea typeface="Microsoft YaHei"/>
                <a:cs typeface="+mn-ea"/>
              </a:rPr>
              <a:t> </a:t>
            </a:r>
            <a:r>
              <a:rPr lang="en-US" altLang="zh-CN" sz="1700" b="1" dirty="0" err="1">
                <a:solidFill>
                  <a:srgbClr val="2D2D8A"/>
                </a:solidFill>
                <a:latin typeface="Microsoft YaHei"/>
                <a:ea typeface="Microsoft YaHei"/>
                <a:cs typeface="+mn-ea"/>
              </a:rPr>
              <a:t>fluorimeter</a:t>
            </a:r>
            <a:r>
              <a:rPr lang="en-US" altLang="zh-CN" sz="1700" b="1" dirty="0">
                <a:solidFill>
                  <a:srgbClr val="2D2D8A"/>
                </a:solidFill>
                <a:latin typeface="Microsoft YaHei"/>
                <a:ea typeface="Microsoft YaHei"/>
                <a:cs typeface="+mn-ea"/>
              </a:rPr>
              <a:t> </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γ</a:t>
            </a:r>
            <a:r>
              <a:rPr lang="en-US" altLang="zh-CN" sz="1700" b="1" dirty="0">
                <a:solidFill>
                  <a:srgbClr val="2D2D8A"/>
                </a:solidFill>
                <a:latin typeface="Microsoft YaHei"/>
                <a:ea typeface="Microsoft YaHei"/>
                <a:cs typeface="+mn-ea"/>
              </a:rPr>
              <a:t>-ray</a:t>
            </a: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sensor</a:t>
            </a:r>
            <a:r>
              <a:rPr lang="zh-CN" altLang="en-US" sz="1700" b="1" dirty="0">
                <a:solidFill>
                  <a:srgbClr val="2D2D8A"/>
                </a:solidFill>
                <a:latin typeface="Microsoft YaHei"/>
                <a:ea typeface="Microsoft YaHei"/>
                <a:cs typeface="+mn-ea"/>
              </a:rPr>
              <a:t>/</a:t>
            </a:r>
            <a:r>
              <a:rPr lang="en-US" altLang="zh-CN" sz="1700" b="1" dirty="0">
                <a:solidFill>
                  <a:srgbClr val="2D2D8A"/>
                </a:solidFill>
                <a:latin typeface="Microsoft YaHei"/>
                <a:ea typeface="Microsoft YaHei"/>
                <a:cs typeface="+mn-ea"/>
              </a:rPr>
              <a:t>radiometer</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Optical backscatter sensor</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err="1">
                <a:solidFill>
                  <a:srgbClr val="2D2D8A"/>
                </a:solidFill>
                <a:latin typeface="Microsoft YaHei"/>
                <a:ea typeface="Microsoft YaHei"/>
                <a:cs typeface="+mn-ea"/>
              </a:rPr>
              <a:t>Phycobilin</a:t>
            </a:r>
            <a:r>
              <a:rPr lang="en-US" altLang="zh-CN" sz="1700" b="1" dirty="0">
                <a:solidFill>
                  <a:srgbClr val="2D2D8A"/>
                </a:solidFill>
                <a:latin typeface="Microsoft YaHei"/>
                <a:ea typeface="Microsoft YaHei"/>
                <a:cs typeface="+mn-ea"/>
              </a:rPr>
              <a:t> sensor</a:t>
            </a: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Electromagnetic sensor</a:t>
            </a:r>
            <a:endParaRPr lang="zh-CN" altLang="en-US" sz="1700" b="1" dirty="0">
              <a:solidFill>
                <a:srgbClr val="2D2D8A"/>
              </a:solidFill>
              <a:latin typeface="Microsoft YaHei"/>
              <a:ea typeface="Microsoft YaHei"/>
              <a:cs typeface="+mn-ea"/>
            </a:endParaRPr>
          </a:p>
          <a:p>
            <a:pPr fontAlgn="base">
              <a:lnSpc>
                <a:spcPct val="80000"/>
              </a:lnSpc>
              <a:spcBef>
                <a:spcPct val="30000"/>
              </a:spcBef>
              <a:spcAft>
                <a:spcPct val="0"/>
              </a:spcAft>
              <a:buClr>
                <a:srgbClr val="0066FF"/>
              </a:buClr>
            </a:pPr>
            <a:r>
              <a:rPr lang="zh-CN" altLang="en-US" sz="1700" b="1" dirty="0">
                <a:solidFill>
                  <a:srgbClr val="2D2D8A"/>
                </a:solidFill>
                <a:latin typeface="Microsoft YaHei"/>
                <a:ea typeface="Microsoft YaHei"/>
                <a:cs typeface="+mn-ea"/>
              </a:rPr>
              <a:t> </a:t>
            </a:r>
            <a:r>
              <a:rPr lang="en-US" altLang="zh-CN" sz="1700" b="1" dirty="0">
                <a:solidFill>
                  <a:srgbClr val="2D2D8A"/>
                </a:solidFill>
                <a:latin typeface="Microsoft YaHei"/>
                <a:ea typeface="Microsoft YaHei"/>
                <a:cs typeface="+mn-ea"/>
              </a:rPr>
              <a:t>……</a:t>
            </a:r>
            <a:endParaRPr lang="zh-CN" altLang="en-US" sz="1700" b="1" dirty="0">
              <a:solidFill>
                <a:srgbClr val="2D2D8A"/>
              </a:solidFill>
              <a:latin typeface="Microsoft YaHei"/>
              <a:ea typeface="Microsoft YaHei"/>
              <a:cs typeface="+mn-ea"/>
            </a:endParaRPr>
          </a:p>
        </p:txBody>
      </p:sp>
      <p:sp>
        <p:nvSpPr>
          <p:cNvPr id="39" name="圆角矩形 38"/>
          <p:cNvSpPr/>
          <p:nvPr/>
        </p:nvSpPr>
        <p:spPr>
          <a:xfrm>
            <a:off x="6999911" y="1500864"/>
            <a:ext cx="1821510" cy="431800"/>
          </a:xfrm>
          <a:prstGeom prst="roundRect">
            <a:avLst/>
          </a:prstGeom>
          <a:solidFill>
            <a:srgbClr val="DAEDEF"/>
          </a:solidFill>
          <a:ln w="12700" cap="flat" cmpd="sng" algn="ctr">
            <a:solidFill>
              <a:srgbClr val="000000"/>
            </a:solidFill>
            <a:prstDash val="lgDash"/>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0" name="文本框 10"/>
          <p:cNvSpPr txBox="1">
            <a:spLocks noChangeArrowheads="1"/>
          </p:cNvSpPr>
          <p:nvPr/>
        </p:nvSpPr>
        <p:spPr bwMode="auto">
          <a:xfrm>
            <a:off x="6792045" y="1532193"/>
            <a:ext cx="226149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en-US" altLang="zh-CN" sz="1700" b="1" dirty="0">
                <a:solidFill>
                  <a:srgbClr val="2D2D8A"/>
                </a:solidFill>
                <a:latin typeface="Microsoft YaHei"/>
                <a:ea typeface="Microsoft YaHei"/>
              </a:rPr>
              <a:t>Application Field</a:t>
            </a:r>
            <a:endParaRPr lang="zh-CN" altLang="en-US" sz="1700" b="1" dirty="0">
              <a:solidFill>
                <a:srgbClr val="2D2D8A"/>
              </a:solidFill>
              <a:latin typeface="Microsoft YaHei"/>
              <a:ea typeface="Microsoft YaHei"/>
            </a:endParaRPr>
          </a:p>
        </p:txBody>
      </p:sp>
      <p:sp>
        <p:nvSpPr>
          <p:cNvPr id="41" name="矩形 40"/>
          <p:cNvSpPr/>
          <p:nvPr/>
        </p:nvSpPr>
        <p:spPr>
          <a:xfrm>
            <a:off x="3194050" y="1451952"/>
            <a:ext cx="3136900" cy="4761230"/>
          </a:xfrm>
          <a:prstGeom prst="rect">
            <a:avLst/>
          </a:prstGeom>
          <a:noFill/>
          <a:ln w="15875" cap="flat" cmpd="sng" algn="ctr">
            <a:solidFill>
              <a:srgbClr val="095BFF"/>
            </a:solidFill>
            <a:prstDash val="solid"/>
          </a:ln>
          <a:effectLst/>
          <a:extLst>
            <a:ext uri="{909E8E84-426E-40DD-AFC4-6F175D3DCCD1}">
              <a14:hiddenFill xmlns:a14="http://schemas.microsoft.com/office/drawing/2010/main">
                <a:solidFill>
                  <a:schemeClr val="bg1"/>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Arial"/>
              <a:ea typeface="Microsoft YaHei"/>
              <a:cs typeface="+mn-cs"/>
            </a:endParaRPr>
          </a:p>
        </p:txBody>
      </p:sp>
      <p:sp>
        <p:nvSpPr>
          <p:cNvPr id="42" name="矩形 41"/>
          <p:cNvSpPr/>
          <p:nvPr/>
        </p:nvSpPr>
        <p:spPr>
          <a:xfrm>
            <a:off x="256540" y="1442427"/>
            <a:ext cx="2750185" cy="4761230"/>
          </a:xfrm>
          <a:prstGeom prst="rect">
            <a:avLst/>
          </a:prstGeom>
          <a:noFill/>
          <a:ln w="15875" cap="flat" cmpd="sng" algn="ctr">
            <a:solidFill>
              <a:srgbClr val="095BFF"/>
            </a:solidFill>
            <a:prstDash val="solid"/>
          </a:ln>
          <a:effectLst/>
          <a:extLst>
            <a:ext uri="{909E8E84-426E-40DD-AFC4-6F175D3DCCD1}">
              <a14:hiddenFill xmlns:a14="http://schemas.microsoft.com/office/drawing/2010/main">
                <a:solidFill>
                  <a:schemeClr val="bg1"/>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Arial"/>
              <a:ea typeface="Microsoft YaHei"/>
              <a:cs typeface="+mn-cs"/>
            </a:endParaRPr>
          </a:p>
        </p:txBody>
      </p:sp>
      <p:sp>
        <p:nvSpPr>
          <p:cNvPr id="43" name="虚尾箭头 42"/>
          <p:cNvSpPr/>
          <p:nvPr/>
        </p:nvSpPr>
        <p:spPr>
          <a:xfrm>
            <a:off x="6424296" y="2318427"/>
            <a:ext cx="568325" cy="550863"/>
          </a:xfrm>
          <a:prstGeom prst="stripedRigh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Arial"/>
              <a:ea typeface="Microsoft YaHei"/>
              <a:cs typeface="+mn-cs"/>
            </a:endParaRPr>
          </a:p>
        </p:txBody>
      </p:sp>
      <p:sp>
        <p:nvSpPr>
          <p:cNvPr id="44" name="Rectangle 1028"/>
          <p:cNvSpPr>
            <a:spLocks noChangeArrowheads="1"/>
          </p:cNvSpPr>
          <p:nvPr/>
        </p:nvSpPr>
        <p:spPr bwMode="auto">
          <a:xfrm>
            <a:off x="6792045" y="2168566"/>
            <a:ext cx="2284011"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Aft>
                <a:spcPct val="0"/>
              </a:spcAft>
              <a:buFontTx/>
              <a:buNone/>
            </a:pPr>
            <a:r>
              <a:rPr lang="en-US" altLang="zh-CN" sz="1600" b="1" dirty="0">
                <a:solidFill>
                  <a:srgbClr val="2D2D8A"/>
                </a:solidFill>
                <a:latin typeface="Microsoft YaHei"/>
                <a:ea typeface="Microsoft YaHei"/>
              </a:rPr>
              <a:t>Marine dynamic environmental parameter observation</a:t>
            </a:r>
            <a:endParaRPr lang="zh-CN" altLang="en-US" sz="1600" b="1" dirty="0">
              <a:solidFill>
                <a:srgbClr val="2D2D8A"/>
              </a:solidFill>
              <a:latin typeface="Microsoft YaHei"/>
              <a:ea typeface="Microsoft YaHei"/>
            </a:endParaRPr>
          </a:p>
        </p:txBody>
      </p:sp>
      <p:sp>
        <p:nvSpPr>
          <p:cNvPr id="45" name="虚尾箭头 44"/>
          <p:cNvSpPr/>
          <p:nvPr/>
        </p:nvSpPr>
        <p:spPr>
          <a:xfrm>
            <a:off x="6411596" y="3882114"/>
            <a:ext cx="568325" cy="552450"/>
          </a:xfrm>
          <a:prstGeom prst="stripedRigh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Arial"/>
              <a:ea typeface="Microsoft YaHei"/>
              <a:cs typeface="+mn-cs"/>
            </a:endParaRPr>
          </a:p>
        </p:txBody>
      </p:sp>
      <p:sp>
        <p:nvSpPr>
          <p:cNvPr id="46" name="Rectangle 1028"/>
          <p:cNvSpPr>
            <a:spLocks noChangeArrowheads="1"/>
          </p:cNvSpPr>
          <p:nvPr/>
        </p:nvSpPr>
        <p:spPr bwMode="auto">
          <a:xfrm>
            <a:off x="6973253" y="3733842"/>
            <a:ext cx="1884362"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20000"/>
              </a:spcBef>
              <a:spcAft>
                <a:spcPct val="0"/>
              </a:spcAft>
            </a:pPr>
            <a:r>
              <a:rPr lang="fr-FR" altLang="zh-CN" sz="1600" b="1" dirty="0">
                <a:solidFill>
                  <a:srgbClr val="2D2D8A"/>
                </a:solidFill>
                <a:latin typeface="Microsoft YaHei"/>
                <a:ea typeface="Microsoft YaHei"/>
                <a:sym typeface="+mn-ea"/>
              </a:rPr>
              <a:t>Marine acoustic parameter observation</a:t>
            </a:r>
            <a:endParaRPr lang="zh-CN" altLang="en-US" sz="1600" b="1" dirty="0">
              <a:solidFill>
                <a:srgbClr val="2D2D8A"/>
              </a:solidFill>
              <a:latin typeface="Microsoft YaHei"/>
              <a:ea typeface="Microsoft YaHei"/>
              <a:sym typeface="+mn-ea"/>
            </a:endParaRPr>
          </a:p>
        </p:txBody>
      </p:sp>
      <p:sp>
        <p:nvSpPr>
          <p:cNvPr id="47" name="虚尾箭头 46"/>
          <p:cNvSpPr/>
          <p:nvPr/>
        </p:nvSpPr>
        <p:spPr>
          <a:xfrm>
            <a:off x="6405246" y="5468027"/>
            <a:ext cx="568325" cy="550863"/>
          </a:xfrm>
          <a:prstGeom prst="stripedRigh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9600" b="0" i="0" u="none" strike="noStrike" kern="0" cap="none" spc="0" normalizeH="0" baseline="0" noProof="1">
              <a:ln>
                <a:noFill/>
              </a:ln>
              <a:solidFill>
                <a:srgbClr val="FFFFFF"/>
              </a:solidFill>
              <a:effectLst/>
              <a:uLnTx/>
              <a:uFillTx/>
              <a:latin typeface="Arial"/>
              <a:ea typeface="Microsoft YaHei"/>
              <a:cs typeface="+mn-cs"/>
            </a:endParaRPr>
          </a:p>
        </p:txBody>
      </p:sp>
      <p:sp>
        <p:nvSpPr>
          <p:cNvPr id="48" name="Rectangle 1028"/>
          <p:cNvSpPr>
            <a:spLocks noChangeArrowheads="1"/>
          </p:cNvSpPr>
          <p:nvPr/>
        </p:nvSpPr>
        <p:spPr bwMode="auto">
          <a:xfrm>
            <a:off x="6876256" y="5094899"/>
            <a:ext cx="2106454" cy="1022350"/>
          </a:xfrm>
          <a:prstGeom prst="rect">
            <a:avLst/>
          </a:prstGeom>
          <a:noFill/>
          <a:ln>
            <a:noFill/>
          </a:ln>
          <a:extLst>
            <a:ext uri="{909E8E84-426E-40DD-AFC4-6F175D3DCCD1}">
              <a14:hiddenFill xmlns:a14="http://schemas.microsoft.com/office/drawing/2010/main">
                <a:solidFill>
                  <a:srgbClr val="FFFFFF"/>
                </a:solidFill>
              </a14:hiddenFill>
            </a:ext>
          </a:extLst>
        </p:spPr>
        <p:txBody>
          <a:bodyPr>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Aft>
                <a:spcPct val="0"/>
              </a:spcAft>
              <a:buNone/>
            </a:pPr>
            <a:r>
              <a:rPr lang="fr-FR" altLang="zh-CN" sz="1600" b="1" dirty="0">
                <a:solidFill>
                  <a:srgbClr val="2D2D8A"/>
                </a:solidFill>
                <a:latin typeface="Microsoft YaHei"/>
                <a:ea typeface="Microsoft YaHei"/>
                <a:sym typeface="+mn-ea"/>
              </a:rPr>
              <a:t>Marine ecological and biochemical parameter observation</a:t>
            </a:r>
            <a:endParaRPr lang="zh-CN" altLang="en-US" sz="1600" b="1" dirty="0">
              <a:solidFill>
                <a:srgbClr val="2D2D8A"/>
              </a:solidFill>
              <a:latin typeface="Microsoft YaHei"/>
              <a:ea typeface="Microsoft YaHei"/>
              <a:sym typeface="+mn-ea"/>
            </a:endParaRPr>
          </a:p>
          <a:p>
            <a:pPr algn="ctr" fontAlgn="base">
              <a:spcAft>
                <a:spcPct val="0"/>
              </a:spcAft>
              <a:buFontTx/>
              <a:buNone/>
            </a:pPr>
            <a:endParaRPr lang="zh-CN" altLang="en-US" sz="1600" b="1" dirty="0">
              <a:solidFill>
                <a:srgbClr val="2D2D8A"/>
              </a:solidFill>
              <a:latin typeface="Microsoft YaHei"/>
              <a:ea typeface="Microsoft YaHei"/>
              <a:sym typeface="+mn-ea"/>
            </a:endParaRPr>
          </a:p>
        </p:txBody>
      </p:sp>
      <p:sp>
        <p:nvSpPr>
          <p:cNvPr id="49" name="矩形 48"/>
          <p:cNvSpPr/>
          <p:nvPr/>
        </p:nvSpPr>
        <p:spPr>
          <a:xfrm>
            <a:off x="6999605" y="2057742"/>
            <a:ext cx="1884045" cy="4179570"/>
          </a:xfrm>
          <a:prstGeom prst="rect">
            <a:avLst/>
          </a:prstGeom>
          <a:noFill/>
          <a:ln w="25400" cap="flat" cmpd="sng" algn="ctr">
            <a:solidFill>
              <a:srgbClr val="BBE0E3">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en-US" sz="9600" b="0" i="0" u="none" strike="noStrike" kern="0" cap="none" spc="0" normalizeH="0" baseline="0" noProof="0">
              <a:ln>
                <a:noFill/>
              </a:ln>
              <a:solidFill>
                <a:srgbClr val="FFFFFF"/>
              </a:solidFill>
              <a:effectLst/>
              <a:uLnTx/>
              <a:uFillTx/>
              <a:latin typeface="Arial"/>
              <a:ea typeface="Microsoft YaHei"/>
              <a:cs typeface="+mn-cs"/>
            </a:endParaRPr>
          </a:p>
        </p:txBody>
      </p:sp>
      <p:grpSp>
        <p:nvGrpSpPr>
          <p:cNvPr id="50" name="组合 49"/>
          <p:cNvGrpSpPr/>
          <p:nvPr/>
        </p:nvGrpSpPr>
        <p:grpSpPr>
          <a:xfrm>
            <a:off x="322580" y="1507832"/>
            <a:ext cx="2632075" cy="3570605"/>
            <a:chOff x="677" y="2723"/>
            <a:chExt cx="4145" cy="5623"/>
          </a:xfrm>
        </p:grpSpPr>
        <p:pic>
          <p:nvPicPr>
            <p:cNvPr id="51" name="图片 239629"/>
            <p:cNvPicPr>
              <a:picLocks noChangeAspect="1" noChangeArrowheads="1"/>
            </p:cNvPicPr>
            <p:nvPr/>
          </p:nvPicPr>
          <p:blipFill>
            <a:blip r:embed="rId3">
              <a:extLst>
                <a:ext uri="{28A0092B-C50C-407E-A947-70E740481C1C}">
                  <a14:useLocalDpi xmlns:a14="http://schemas.microsoft.com/office/drawing/2010/main" val="0"/>
                </a:ext>
              </a:extLst>
            </a:blip>
            <a:srcRect b="16963"/>
            <a:stretch>
              <a:fillRect/>
            </a:stretch>
          </p:blipFill>
          <p:spPr bwMode="auto">
            <a:xfrm>
              <a:off x="677" y="6903"/>
              <a:ext cx="4141"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组合 3"/>
            <p:cNvGrpSpPr/>
            <p:nvPr/>
          </p:nvGrpSpPr>
          <p:grpSpPr bwMode="auto">
            <a:xfrm>
              <a:off x="694" y="4941"/>
              <a:ext cx="4128" cy="1969"/>
              <a:chOff x="427345" y="3113350"/>
              <a:chExt cx="2447657" cy="1417514"/>
            </a:xfrm>
          </p:grpSpPr>
          <p:pic>
            <p:nvPicPr>
              <p:cNvPr id="55" name="图片 2396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159" y="3119961"/>
                <a:ext cx="543688" cy="141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2396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40" y="3113350"/>
                <a:ext cx="14398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239628"/>
              <p:cNvPicPr>
                <a:picLocks noChangeAspect="1" noChangeArrowheads="1"/>
              </p:cNvPicPr>
              <p:nvPr/>
            </p:nvPicPr>
            <p:blipFill>
              <a:blip r:embed="rId6" cstate="print">
                <a:extLst>
                  <a:ext uri="{28A0092B-C50C-407E-A947-70E740481C1C}">
                    <a14:useLocalDpi xmlns:a14="http://schemas.microsoft.com/office/drawing/2010/main" val="0"/>
                  </a:ext>
                </a:extLst>
              </a:blip>
              <a:srcRect b="5515"/>
              <a:stretch>
                <a:fillRect/>
              </a:stretch>
            </p:blipFill>
            <p:spPr bwMode="auto">
              <a:xfrm>
                <a:off x="427345" y="3118285"/>
                <a:ext cx="487576" cy="140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图片框 1034"/>
            <p:cNvPicPr>
              <a:picLocks noChangeAspect="1" noChangeArrowheads="1"/>
            </p:cNvPicPr>
            <p:nvPr/>
          </p:nvPicPr>
          <p:blipFill>
            <a:blip r:embed="rId7" cstate="print">
              <a:extLst>
                <a:ext uri="{28A0092B-C50C-407E-A947-70E740481C1C}">
                  <a14:useLocalDpi xmlns:a14="http://schemas.microsoft.com/office/drawing/2010/main" val="0"/>
                </a:ext>
              </a:extLst>
            </a:blip>
            <a:srcRect l="2176" r="7974"/>
            <a:stretch>
              <a:fillRect/>
            </a:stretch>
          </p:blipFill>
          <p:spPr bwMode="auto">
            <a:xfrm>
              <a:off x="677" y="6778"/>
              <a:ext cx="1351"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p:cNvPicPr>
            <p:nvPr/>
          </p:nvPicPr>
          <p:blipFill>
            <a:blip r:embed="rId8"/>
            <a:stretch>
              <a:fillRect/>
            </a:stretch>
          </p:blipFill>
          <p:spPr>
            <a:xfrm>
              <a:off x="677" y="2723"/>
              <a:ext cx="4145" cy="2227"/>
            </a:xfrm>
            <a:prstGeom prst="rect">
              <a:avLst/>
            </a:prstGeom>
          </p:spPr>
        </p:pic>
      </p:grpSp>
      <p:pic>
        <p:nvPicPr>
          <p:cNvPr id="58" name="图片 15"/>
          <p:cNvPicPr/>
          <p:nvPr/>
        </p:nvPicPr>
        <p:blipFill>
          <a:blip r:embed="rId9"/>
          <a:srcRect l="46202" t="24393" r="35886" b="4169"/>
          <a:stretch>
            <a:fillRect/>
          </a:stretch>
        </p:blipFill>
        <p:spPr>
          <a:xfrm rot="16200000">
            <a:off x="1080770" y="4244682"/>
            <a:ext cx="1113155" cy="2629535"/>
          </a:xfrm>
          <a:prstGeom prst="rect">
            <a:avLst/>
          </a:prstGeom>
          <a:ln>
            <a:noFill/>
          </a:ln>
        </p:spPr>
      </p:pic>
      <p:grpSp>
        <p:nvGrpSpPr>
          <p:cNvPr id="34" name="组合 33">
            <a:extLst>
              <a:ext uri="{FF2B5EF4-FFF2-40B4-BE49-F238E27FC236}">
                <a16:creationId xmlns:a16="http://schemas.microsoft.com/office/drawing/2014/main" id="{3B98D5DD-5B48-4B98-A19C-3FA4064A2C0B}"/>
              </a:ext>
            </a:extLst>
          </p:cNvPr>
          <p:cNvGrpSpPr/>
          <p:nvPr/>
        </p:nvGrpSpPr>
        <p:grpSpPr>
          <a:xfrm>
            <a:off x="0" y="890588"/>
            <a:ext cx="9147175" cy="96837"/>
            <a:chOff x="0" y="4228"/>
            <a:chExt cx="14404" cy="151"/>
          </a:xfrm>
        </p:grpSpPr>
        <p:sp>
          <p:nvSpPr>
            <p:cNvPr id="35" name="矩形 34">
              <a:extLst>
                <a:ext uri="{FF2B5EF4-FFF2-40B4-BE49-F238E27FC236}">
                  <a16:creationId xmlns:a16="http://schemas.microsoft.com/office/drawing/2014/main" id="{73A221A9-C90A-4385-9C53-4D5E1ECC22A3}"/>
                </a:ext>
              </a:extLst>
            </p:cNvPr>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6" name="直角三角形 35">
              <a:extLst>
                <a:ext uri="{FF2B5EF4-FFF2-40B4-BE49-F238E27FC236}">
                  <a16:creationId xmlns:a16="http://schemas.microsoft.com/office/drawing/2014/main" id="{C8672B83-A89C-4D68-BA5B-281578F0A289}"/>
                </a:ext>
              </a:extLst>
            </p:cNvPr>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59" name="直接连接符 58">
              <a:extLst>
                <a:ext uri="{FF2B5EF4-FFF2-40B4-BE49-F238E27FC236}">
                  <a16:creationId xmlns:a16="http://schemas.microsoft.com/office/drawing/2014/main" id="{C5742F88-52B5-434A-B088-057F2B3FED58}"/>
                </a:ext>
              </a:extLst>
            </p:cNvPr>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60" name="图片 1" descr="t01b51eb96e6f69c600">
            <a:extLst>
              <a:ext uri="{FF2B5EF4-FFF2-40B4-BE49-F238E27FC236}">
                <a16:creationId xmlns:a16="http://schemas.microsoft.com/office/drawing/2014/main" id="{A25E1BE7-E799-4366-B871-287A60786F02}"/>
              </a:ext>
            </a:extLst>
          </p:cNvPr>
          <p:cNvPicPr>
            <a:picLocks noChangeAspect="1"/>
          </p:cNvPicPr>
          <p:nvPr/>
        </p:nvPicPr>
        <p:blipFill>
          <a:blip r:embed="rId10" cstate="print"/>
          <a:stretch>
            <a:fillRect/>
          </a:stretch>
        </p:blipFill>
        <p:spPr>
          <a:xfrm>
            <a:off x="8272463" y="53975"/>
            <a:ext cx="793750" cy="792163"/>
          </a:xfrm>
          <a:prstGeom prst="rect">
            <a:avLst/>
          </a:prstGeom>
          <a:noFill/>
          <a:ln w="9525">
            <a:noFill/>
          </a:ln>
        </p:spPr>
      </p:pic>
      <p:sp>
        <p:nvSpPr>
          <p:cNvPr id="61" name="副标题 3074">
            <a:extLst>
              <a:ext uri="{FF2B5EF4-FFF2-40B4-BE49-F238E27FC236}">
                <a16:creationId xmlns:a16="http://schemas.microsoft.com/office/drawing/2014/main" id="{38923AA2-97EB-4906-B1DB-62A28B942E7F}"/>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63" name="椭圆 62">
            <a:extLst>
              <a:ext uri="{FF2B5EF4-FFF2-40B4-BE49-F238E27FC236}">
                <a16:creationId xmlns:a16="http://schemas.microsoft.com/office/drawing/2014/main" id="{1200F1E4-0E6B-4019-B9FD-B55332A27E4C}"/>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
        <p:nvSpPr>
          <p:cNvPr id="64" name="副标题 3074">
            <a:extLst>
              <a:ext uri="{FF2B5EF4-FFF2-40B4-BE49-F238E27FC236}">
                <a16:creationId xmlns:a16="http://schemas.microsoft.com/office/drawing/2014/main" id="{A303DC12-13C6-4198-B4F9-EC3E15594065}"/>
              </a:ext>
            </a:extLst>
          </p:cNvPr>
          <p:cNvSpPr txBox="1">
            <a:spLocks/>
          </p:cNvSpPr>
          <p:nvPr/>
        </p:nvSpPr>
        <p:spPr>
          <a:xfrm>
            <a:off x="5896622" y="259838"/>
            <a:ext cx="2491801" cy="584775"/>
          </a:xfrm>
          <a:prstGeom prst="rect">
            <a:avLst/>
          </a:prstGeom>
        </p:spPr>
        <p:txBody>
          <a:bodyPr wrap="square">
            <a:spAutoFit/>
          </a:bodyPr>
          <a:lstStyle>
            <a:defPPr>
              <a:defRPr lang="zh-CN"/>
            </a:defPPr>
            <a:lvl1pPr>
              <a:defRPr sz="2800" b="1">
                <a:solidFill>
                  <a:srgbClr val="024B86"/>
                </a:solidFill>
                <a:latin typeface="微软雅黑" panose="020B0503020204020204" charset="-122"/>
                <a:ea typeface="微软雅黑" panose="020B0503020204020204" charset="-122"/>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altLang="zh-CN" sz="1600" dirty="0"/>
              <a:t>Integrated application of sensors</a:t>
            </a:r>
            <a:endParaRPr lang="zh-CN" altLang="en-US" sz="1600" dirty="0"/>
          </a:p>
        </p:txBody>
      </p:sp>
    </p:spTree>
    <p:extLst>
      <p:ext uri="{BB962C8B-B14F-4D97-AF65-F5344CB8AC3E}">
        <p14:creationId xmlns:p14="http://schemas.microsoft.com/office/powerpoint/2010/main" val="3742225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0" name="副标题 3074"/>
          <p:cNvSpPr txBox="1">
            <a:spLocks/>
          </p:cNvSpPr>
          <p:nvPr/>
        </p:nvSpPr>
        <p:spPr>
          <a:xfrm>
            <a:off x="6281012" y="450056"/>
            <a:ext cx="2010487" cy="369332"/>
          </a:xfrm>
          <a:prstGeom prst="rect">
            <a:avLst/>
          </a:prstGeom>
        </p:spPr>
        <p:txBody>
          <a:bodyPr wrap="none">
            <a:spAutoFit/>
          </a:bodyPr>
          <a:lstStyle>
            <a:defPPr>
              <a:defRPr lang="zh-CN"/>
            </a:defPPr>
            <a:lvl1pPr>
              <a:defRPr sz="2800" b="1">
                <a:solidFill>
                  <a:srgbClr val="024B86"/>
                </a:solidFill>
                <a:latin typeface="微软雅黑" panose="020B0503020204020204" charset="-122"/>
                <a:ea typeface="微软雅黑" panose="020B0503020204020204" charset="-122"/>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800" dirty="0"/>
              <a:t>Data Highlights</a:t>
            </a:r>
          </a:p>
        </p:txBody>
      </p:sp>
      <p:sp>
        <p:nvSpPr>
          <p:cNvPr id="13" name="矩形 12"/>
          <p:cNvSpPr/>
          <p:nvPr/>
        </p:nvSpPr>
        <p:spPr>
          <a:xfrm>
            <a:off x="119566" y="1126991"/>
            <a:ext cx="8764861" cy="584775"/>
          </a:xfrm>
          <a:prstGeom prst="rect">
            <a:avLst/>
          </a:prstGeom>
        </p:spPr>
        <p:txBody>
          <a:bodyPr wrap="square">
            <a:spAutoFit/>
          </a:bodyPr>
          <a:lstStyle/>
          <a:p>
            <a:pPr algn="just"/>
            <a:r>
              <a:rPr lang="zh-CN" altLang="en-US" sz="1600" b="1" dirty="0">
                <a:solidFill>
                  <a:srgbClr val="003399"/>
                </a:solidFill>
                <a:latin typeface="微软雅黑" pitchFamily="34" charset="-122"/>
                <a:ea typeface="微软雅黑" pitchFamily="34" charset="-122"/>
                <a:cs typeface="Arial" charset="0"/>
              </a:rPr>
              <a:t>      </a:t>
            </a:r>
            <a:r>
              <a:rPr lang="en-US" altLang="zh-CN" sz="1600" b="1" dirty="0">
                <a:solidFill>
                  <a:srgbClr val="003399"/>
                </a:solidFill>
                <a:latin typeface="微软雅黑" pitchFamily="34" charset="-122"/>
                <a:ea typeface="微软雅黑" pitchFamily="34" charset="-122"/>
                <a:cs typeface="Arial" charset="0"/>
              </a:rPr>
              <a:t>Currently, Petrel gliders have completed </a:t>
            </a:r>
            <a:r>
              <a:rPr lang="en-US" altLang="zh-CN" sz="1600" b="1" dirty="0">
                <a:solidFill>
                  <a:srgbClr val="C00000"/>
                </a:solidFill>
                <a:latin typeface="微软雅黑" pitchFamily="34" charset="-122"/>
                <a:ea typeface="微软雅黑" pitchFamily="34" charset="-122"/>
                <a:cs typeface="Arial" charset="0"/>
              </a:rPr>
              <a:t>more than 50,000</a:t>
            </a:r>
            <a:r>
              <a:rPr lang="en-US" altLang="zh-CN" sz="1600" b="1" dirty="0">
                <a:solidFill>
                  <a:srgbClr val="FF0000"/>
                </a:solidFill>
                <a:latin typeface="微软雅黑" pitchFamily="34" charset="-122"/>
                <a:ea typeface="微软雅黑" pitchFamily="34" charset="-122"/>
                <a:cs typeface="Arial" charset="0"/>
              </a:rPr>
              <a:t> </a:t>
            </a:r>
            <a:r>
              <a:rPr lang="en-US" altLang="zh-CN" sz="1600" b="1" dirty="0">
                <a:solidFill>
                  <a:srgbClr val="003399"/>
                </a:solidFill>
                <a:latin typeface="微软雅黑" pitchFamily="34" charset="-122"/>
                <a:ea typeface="微软雅黑" pitchFamily="34" charset="-122"/>
                <a:cs typeface="Arial" charset="0"/>
              </a:rPr>
              <a:t>task profiles in total, with a total voyage of more than </a:t>
            </a:r>
            <a:r>
              <a:rPr lang="en-US" altLang="zh-CN" sz="1600" b="1" dirty="0">
                <a:solidFill>
                  <a:srgbClr val="C00000"/>
                </a:solidFill>
                <a:latin typeface="微软雅黑" pitchFamily="34" charset="-122"/>
                <a:ea typeface="微软雅黑" pitchFamily="34" charset="-122"/>
                <a:cs typeface="Arial" charset="0"/>
              </a:rPr>
              <a:t>150,000</a:t>
            </a:r>
            <a:r>
              <a:rPr lang="en-US" altLang="zh-CN" sz="1600" b="1" dirty="0">
                <a:solidFill>
                  <a:srgbClr val="003399"/>
                </a:solidFill>
                <a:latin typeface="微软雅黑" pitchFamily="34" charset="-122"/>
                <a:ea typeface="微软雅黑" pitchFamily="34" charset="-122"/>
                <a:cs typeface="Arial" charset="0"/>
              </a:rPr>
              <a:t> km.</a:t>
            </a:r>
          </a:p>
        </p:txBody>
      </p:sp>
      <p:pic>
        <p:nvPicPr>
          <p:cNvPr id="14" name="图片 13"/>
          <p:cNvPicPr>
            <a:picLocks noChangeAspect="1"/>
          </p:cNvPicPr>
          <p:nvPr/>
        </p:nvPicPr>
        <p:blipFill>
          <a:blip r:embed="rId4"/>
          <a:stretch>
            <a:fillRect/>
          </a:stretch>
        </p:blipFill>
        <p:spPr>
          <a:xfrm>
            <a:off x="228663" y="5470299"/>
            <a:ext cx="1494424" cy="1061687"/>
          </a:xfrm>
          <a:prstGeom prst="rect">
            <a:avLst/>
          </a:prstGeom>
        </p:spPr>
      </p:pic>
      <p:pic>
        <p:nvPicPr>
          <p:cNvPr id="15" name="图片 14"/>
          <p:cNvPicPr>
            <a:picLocks noChangeAspect="1"/>
          </p:cNvPicPr>
          <p:nvPr/>
        </p:nvPicPr>
        <p:blipFill rotWithShape="1">
          <a:blip r:embed="rId5"/>
          <a:srcRect l="20736"/>
          <a:stretch/>
        </p:blipFill>
        <p:spPr>
          <a:xfrm>
            <a:off x="5712597" y="5448694"/>
            <a:ext cx="1428834" cy="1061687"/>
          </a:xfrm>
          <a:prstGeom prst="rect">
            <a:avLst/>
          </a:prstGeom>
        </p:spPr>
      </p:pic>
      <p:pic>
        <p:nvPicPr>
          <p:cNvPr id="16" name="图片 15"/>
          <p:cNvPicPr>
            <a:picLocks noChangeAspect="1"/>
          </p:cNvPicPr>
          <p:nvPr/>
        </p:nvPicPr>
        <p:blipFill>
          <a:blip r:embed="rId6"/>
          <a:stretch>
            <a:fillRect/>
          </a:stretch>
        </p:blipFill>
        <p:spPr>
          <a:xfrm>
            <a:off x="1812839" y="5455026"/>
            <a:ext cx="1848504" cy="1061687"/>
          </a:xfrm>
          <a:prstGeom prst="rect">
            <a:avLst/>
          </a:prstGeom>
        </p:spPr>
      </p:pic>
      <p:pic>
        <p:nvPicPr>
          <p:cNvPr id="17" name="图片 16"/>
          <p:cNvPicPr>
            <a:picLocks noChangeAspect="1"/>
          </p:cNvPicPr>
          <p:nvPr/>
        </p:nvPicPr>
        <p:blipFill>
          <a:blip r:embed="rId7"/>
          <a:stretch>
            <a:fillRect/>
          </a:stretch>
        </p:blipFill>
        <p:spPr>
          <a:xfrm>
            <a:off x="3757055" y="5448695"/>
            <a:ext cx="1809100" cy="1061687"/>
          </a:xfrm>
          <a:prstGeom prst="rect">
            <a:avLst/>
          </a:prstGeom>
        </p:spPr>
      </p:pic>
      <p:sp>
        <p:nvSpPr>
          <p:cNvPr id="20" name="矩形 19"/>
          <p:cNvSpPr/>
          <p:nvPr/>
        </p:nvSpPr>
        <p:spPr>
          <a:xfrm>
            <a:off x="86066" y="5332927"/>
            <a:ext cx="9022438" cy="133643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21" name="图片 20"/>
          <p:cNvPicPr>
            <a:picLocks noChangeAspect="1"/>
          </p:cNvPicPr>
          <p:nvPr/>
        </p:nvPicPr>
        <p:blipFill>
          <a:blip r:embed="rId8"/>
          <a:stretch>
            <a:fillRect/>
          </a:stretch>
        </p:blipFill>
        <p:spPr>
          <a:xfrm>
            <a:off x="7213439" y="5449661"/>
            <a:ext cx="1800629" cy="1060720"/>
          </a:xfrm>
          <a:prstGeom prst="rect">
            <a:avLst/>
          </a:prstGeom>
        </p:spPr>
      </p:pic>
      <p:sp>
        <p:nvSpPr>
          <p:cNvPr id="22" name="矩形 21"/>
          <p:cNvSpPr/>
          <p:nvPr/>
        </p:nvSpPr>
        <p:spPr>
          <a:xfrm>
            <a:off x="117163" y="1837943"/>
            <a:ext cx="6550370" cy="584775"/>
          </a:xfrm>
          <a:prstGeom prst="rect">
            <a:avLst/>
          </a:prstGeom>
        </p:spPr>
        <p:txBody>
          <a:bodyPr wrap="square">
            <a:spAutoFit/>
          </a:bodyPr>
          <a:lstStyle/>
          <a:p>
            <a:pPr marL="342900" indent="-342900" algn="just">
              <a:spcAft>
                <a:spcPts val="600"/>
              </a:spcAft>
              <a:buFont typeface="Wingdings" panose="05000000000000000000" pitchFamily="2" charset="2"/>
              <a:buChar char="p"/>
            </a:pPr>
            <a:r>
              <a:rPr lang="en-US" altLang="zh-CN" sz="1600" b="1" dirty="0">
                <a:solidFill>
                  <a:srgbClr val="003399"/>
                </a:solidFill>
                <a:latin typeface="微软雅黑" pitchFamily="34" charset="-122"/>
                <a:ea typeface="微软雅黑" pitchFamily="34" charset="-122"/>
                <a:cs typeface="Arial" charset="0"/>
              </a:rPr>
              <a:t>In July 2020, Petrel-X </a:t>
            </a:r>
            <a:r>
              <a:rPr lang="en-US" altLang="zh-CN" sz="1600" b="1" baseline="30000" dirty="0">
                <a:solidFill>
                  <a:srgbClr val="003399"/>
                </a:solidFill>
                <a:latin typeface="微软雅黑" pitchFamily="34" charset="-122"/>
                <a:ea typeface="微软雅黑" pitchFamily="34" charset="-122"/>
                <a:cs typeface="Arial" charset="0"/>
              </a:rPr>
              <a:t>PLUS</a:t>
            </a:r>
            <a:r>
              <a:rPr lang="en-US" altLang="zh-CN" sz="1600" b="1" dirty="0">
                <a:solidFill>
                  <a:srgbClr val="003399"/>
                </a:solidFill>
                <a:latin typeface="微软雅黑" pitchFamily="34" charset="-122"/>
                <a:ea typeface="微软雅黑" pitchFamily="34" charset="-122"/>
                <a:cs typeface="Arial" charset="0"/>
              </a:rPr>
              <a:t> glider dove to </a:t>
            </a:r>
            <a:r>
              <a:rPr lang="en-US" altLang="zh-CN" sz="1600" b="1" dirty="0">
                <a:solidFill>
                  <a:srgbClr val="C00000"/>
                </a:solidFill>
                <a:latin typeface="微软雅黑" pitchFamily="34" charset="-122"/>
                <a:ea typeface="微软雅黑" pitchFamily="34" charset="-122"/>
                <a:cs typeface="Arial" charset="0"/>
              </a:rPr>
              <a:t>10,619m</a:t>
            </a:r>
            <a:r>
              <a:rPr lang="en-US" altLang="zh-CN" sz="1600" b="1" dirty="0">
                <a:solidFill>
                  <a:srgbClr val="003399"/>
                </a:solidFill>
                <a:latin typeface="微软雅黑" pitchFamily="34" charset="-122"/>
                <a:ea typeface="微软雅黑" pitchFamily="34" charset="-122"/>
                <a:cs typeface="Arial" charset="0"/>
              </a:rPr>
              <a:t> and created </a:t>
            </a:r>
            <a:r>
              <a:rPr lang="en-US" altLang="zh-CN" sz="1600" b="1" dirty="0">
                <a:solidFill>
                  <a:srgbClr val="C00000"/>
                </a:solidFill>
                <a:latin typeface="微软雅黑" pitchFamily="34" charset="-122"/>
                <a:ea typeface="微软雅黑" pitchFamily="34" charset="-122"/>
                <a:cs typeface="Arial" charset="0"/>
              </a:rPr>
              <a:t>a new world record</a:t>
            </a:r>
            <a:r>
              <a:rPr lang="en-US" altLang="zh-CN" sz="1600" b="1" dirty="0">
                <a:solidFill>
                  <a:srgbClr val="003399"/>
                </a:solidFill>
                <a:latin typeface="微软雅黑" pitchFamily="34" charset="-122"/>
                <a:ea typeface="微软雅黑" pitchFamily="34" charset="-122"/>
                <a:cs typeface="Arial" charset="0"/>
              </a:rPr>
              <a:t>;</a:t>
            </a:r>
            <a:endParaRPr lang="en-US" altLang="zh-CN" sz="1600" b="1" dirty="0">
              <a:solidFill>
                <a:srgbClr val="C00000"/>
              </a:solidFill>
              <a:latin typeface="微软雅黑" pitchFamily="34" charset="-122"/>
              <a:ea typeface="微软雅黑" pitchFamily="34" charset="-122"/>
              <a:cs typeface="Arial" charset="0"/>
            </a:endParaRPr>
          </a:p>
        </p:txBody>
      </p:sp>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0017" y="1772816"/>
            <a:ext cx="2044706" cy="1388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矩形 2"/>
          <p:cNvSpPr/>
          <p:nvPr/>
        </p:nvSpPr>
        <p:spPr>
          <a:xfrm>
            <a:off x="49893" y="3390091"/>
            <a:ext cx="8904206" cy="830997"/>
          </a:xfrm>
          <a:prstGeom prst="rect">
            <a:avLst/>
          </a:prstGeom>
        </p:spPr>
        <p:txBody>
          <a:bodyPr wrap="square">
            <a:spAutoFit/>
          </a:bodyPr>
          <a:lstStyle/>
          <a:p>
            <a:pPr marL="342900" indent="-342900" algn="just">
              <a:spcAft>
                <a:spcPts val="600"/>
              </a:spcAft>
              <a:buFont typeface="Wingdings" panose="05000000000000000000" pitchFamily="2" charset="2"/>
              <a:buChar char="p"/>
            </a:pPr>
            <a:r>
              <a:rPr lang="en-US" altLang="zh-CN" sz="1600" b="1" dirty="0">
                <a:solidFill>
                  <a:srgbClr val="003399"/>
                </a:solidFill>
                <a:latin typeface="微软雅黑" pitchFamily="34" charset="-122"/>
                <a:ea typeface="微软雅黑" pitchFamily="34" charset="-122"/>
                <a:cs typeface="Arial" charset="0"/>
              </a:rPr>
              <a:t>Since May 2019, Petrel gliders have performed large-scale network observation of the ocean phenomena in South China Sea, including mesoscale eddies and typhoons;</a:t>
            </a:r>
          </a:p>
        </p:txBody>
      </p:sp>
      <p:sp>
        <p:nvSpPr>
          <p:cNvPr id="24" name="副标题 3074">
            <a:extLst>
              <a:ext uri="{FF2B5EF4-FFF2-40B4-BE49-F238E27FC236}">
                <a16:creationId xmlns:a16="http://schemas.microsoft.com/office/drawing/2014/main" id="{5E432283-1F81-4506-AAB5-DE1B4660518D}"/>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26" name="椭圆 25">
            <a:extLst>
              <a:ext uri="{FF2B5EF4-FFF2-40B4-BE49-F238E27FC236}">
                <a16:creationId xmlns:a16="http://schemas.microsoft.com/office/drawing/2014/main" id="{7309BF14-D4AD-4A16-BBA8-668DD6A3C0F6}"/>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
        <p:nvSpPr>
          <p:cNvPr id="25" name="矩形 24">
            <a:extLst>
              <a:ext uri="{FF2B5EF4-FFF2-40B4-BE49-F238E27FC236}">
                <a16:creationId xmlns:a16="http://schemas.microsoft.com/office/drawing/2014/main" id="{A4FD347E-4B57-48FE-AA5D-770B699D7E7C}"/>
              </a:ext>
            </a:extLst>
          </p:cNvPr>
          <p:cNvSpPr/>
          <p:nvPr/>
        </p:nvSpPr>
        <p:spPr>
          <a:xfrm>
            <a:off x="117163" y="2492896"/>
            <a:ext cx="6550370" cy="830997"/>
          </a:xfrm>
          <a:prstGeom prst="rect">
            <a:avLst/>
          </a:prstGeom>
        </p:spPr>
        <p:txBody>
          <a:bodyPr wrap="square">
            <a:spAutoFit/>
          </a:bodyPr>
          <a:lstStyle/>
          <a:p>
            <a:pPr marL="342900" indent="-342900" algn="just">
              <a:spcAft>
                <a:spcPts val="600"/>
              </a:spcAft>
              <a:buFont typeface="Wingdings" panose="05000000000000000000" pitchFamily="2" charset="2"/>
              <a:buChar char="p"/>
            </a:pPr>
            <a:r>
              <a:rPr lang="en-US" altLang="zh-CN" sz="1600" b="1" dirty="0">
                <a:solidFill>
                  <a:srgbClr val="003399"/>
                </a:solidFill>
                <a:latin typeface="微软雅黑" pitchFamily="34" charset="-122"/>
                <a:ea typeface="微软雅黑" pitchFamily="34" charset="-122"/>
                <a:cs typeface="Arial" charset="0"/>
              </a:rPr>
              <a:t>Till May 2020, Petrel-L long-endurance underwater glider had operated for duration of</a:t>
            </a:r>
            <a:r>
              <a:rPr lang="en-US" altLang="zh-CN" sz="1600" b="1" dirty="0">
                <a:solidFill>
                  <a:srgbClr val="C00000"/>
                </a:solidFill>
                <a:latin typeface="微软雅黑" pitchFamily="34" charset="-122"/>
                <a:ea typeface="微软雅黑" pitchFamily="34" charset="-122"/>
                <a:cs typeface="Arial" charset="0"/>
              </a:rPr>
              <a:t> more than</a:t>
            </a:r>
            <a:r>
              <a:rPr lang="en-US" altLang="zh-CN" sz="1600" b="1" dirty="0">
                <a:solidFill>
                  <a:srgbClr val="003399"/>
                </a:solidFill>
                <a:latin typeface="微软雅黑" pitchFamily="34" charset="-122"/>
                <a:ea typeface="微软雅黑" pitchFamily="34" charset="-122"/>
                <a:cs typeface="Arial" charset="0"/>
              </a:rPr>
              <a:t> </a:t>
            </a:r>
            <a:r>
              <a:rPr lang="en-US" altLang="zh-CN" sz="1600" b="1" dirty="0">
                <a:solidFill>
                  <a:srgbClr val="C00000"/>
                </a:solidFill>
                <a:latin typeface="微软雅黑" pitchFamily="34" charset="-122"/>
                <a:ea typeface="微软雅黑" pitchFamily="34" charset="-122"/>
                <a:cs typeface="Arial" charset="0"/>
              </a:rPr>
              <a:t>300 days </a:t>
            </a:r>
            <a:r>
              <a:rPr lang="en-US" altLang="zh-CN" sz="1600" b="1" dirty="0">
                <a:solidFill>
                  <a:srgbClr val="003399"/>
                </a:solidFill>
                <a:latin typeface="微软雅黑" pitchFamily="34" charset="-122"/>
                <a:ea typeface="微软雅黑" pitchFamily="34" charset="-122"/>
                <a:cs typeface="Arial" charset="0"/>
              </a:rPr>
              <a:t>and endurance of </a:t>
            </a:r>
            <a:r>
              <a:rPr lang="en-US" altLang="zh-CN" sz="1600" b="1" dirty="0">
                <a:solidFill>
                  <a:srgbClr val="C00000"/>
                </a:solidFill>
                <a:latin typeface="微软雅黑" pitchFamily="34" charset="-122"/>
                <a:ea typeface="微软雅黑" pitchFamily="34" charset="-122"/>
                <a:cs typeface="Arial" charset="0"/>
              </a:rPr>
              <a:t>more than 4,000km </a:t>
            </a:r>
            <a:r>
              <a:rPr lang="zh-CN" altLang="en-US" sz="1600" b="1" dirty="0">
                <a:solidFill>
                  <a:srgbClr val="003399"/>
                </a:solidFill>
                <a:latin typeface="微软雅黑" pitchFamily="34" charset="-122"/>
                <a:ea typeface="微软雅黑" pitchFamily="34" charset="-122"/>
                <a:cs typeface="Arial" charset="0"/>
              </a:rPr>
              <a:t>；</a:t>
            </a:r>
            <a:endParaRPr lang="en-US" altLang="zh-CN" sz="1600" b="1" dirty="0">
              <a:solidFill>
                <a:srgbClr val="C00000"/>
              </a:solidFill>
              <a:latin typeface="微软雅黑" pitchFamily="34" charset="-122"/>
              <a:ea typeface="微软雅黑" pitchFamily="34" charset="-122"/>
              <a:cs typeface="Arial" charset="0"/>
            </a:endParaRPr>
          </a:p>
        </p:txBody>
      </p:sp>
      <p:sp>
        <p:nvSpPr>
          <p:cNvPr id="27" name="矩形 26">
            <a:extLst>
              <a:ext uri="{FF2B5EF4-FFF2-40B4-BE49-F238E27FC236}">
                <a16:creationId xmlns:a16="http://schemas.microsoft.com/office/drawing/2014/main" id="{31C935A0-F036-44D7-824B-48DD0F66AA22}"/>
              </a:ext>
            </a:extLst>
          </p:cNvPr>
          <p:cNvSpPr/>
          <p:nvPr/>
        </p:nvSpPr>
        <p:spPr>
          <a:xfrm>
            <a:off x="57718" y="4356393"/>
            <a:ext cx="8904206" cy="584775"/>
          </a:xfrm>
          <a:prstGeom prst="rect">
            <a:avLst/>
          </a:prstGeom>
        </p:spPr>
        <p:txBody>
          <a:bodyPr wrap="square">
            <a:spAutoFit/>
          </a:bodyPr>
          <a:lstStyle/>
          <a:p>
            <a:pPr marL="342900" indent="-342900" algn="just">
              <a:spcAft>
                <a:spcPts val="600"/>
              </a:spcAft>
              <a:buFont typeface="Wingdings" panose="05000000000000000000" pitchFamily="2" charset="2"/>
              <a:buChar char="p"/>
            </a:pPr>
            <a:r>
              <a:rPr lang="en-US" altLang="zh-CN" sz="1600" b="1" dirty="0">
                <a:solidFill>
                  <a:srgbClr val="003399"/>
                </a:solidFill>
                <a:latin typeface="微软雅黑" pitchFamily="34" charset="-122"/>
                <a:ea typeface="微软雅黑" pitchFamily="34" charset="-122"/>
                <a:cs typeface="Arial" charset="0"/>
              </a:rPr>
              <a:t>During June-July 2017, 7 Petrel gliders formed a</a:t>
            </a:r>
            <a:r>
              <a:rPr lang="en-US" altLang="zh-CN" sz="1600" b="1" dirty="0">
                <a:solidFill>
                  <a:srgbClr val="FF0000"/>
                </a:solidFill>
                <a:latin typeface="微软雅黑" pitchFamily="34" charset="-122"/>
                <a:ea typeface="微软雅黑" pitchFamily="34" charset="-122"/>
                <a:cs typeface="Arial" charset="0"/>
              </a:rPr>
              <a:t> </a:t>
            </a:r>
            <a:r>
              <a:rPr lang="en-US" altLang="zh-CN" sz="1600" b="1" dirty="0">
                <a:solidFill>
                  <a:srgbClr val="C00000"/>
                </a:solidFill>
                <a:latin typeface="微软雅黑" pitchFamily="34" charset="-122"/>
                <a:ea typeface="微软雅黑" pitchFamily="34" charset="-122"/>
                <a:cs typeface="Arial" charset="0"/>
              </a:rPr>
              <a:t>network </a:t>
            </a:r>
            <a:r>
              <a:rPr lang="en-US" altLang="zh-CN" sz="1600" b="1" dirty="0">
                <a:solidFill>
                  <a:srgbClr val="003399"/>
                </a:solidFill>
                <a:latin typeface="微软雅黑" pitchFamily="34" charset="-122"/>
                <a:ea typeface="微软雅黑" pitchFamily="34" charset="-122"/>
                <a:cs typeface="Arial" charset="0"/>
              </a:rPr>
              <a:t>and completed the world’s first underwater-glider-based </a:t>
            </a:r>
            <a:r>
              <a:rPr lang="en-US" altLang="zh-CN" sz="1600" b="1" dirty="0">
                <a:solidFill>
                  <a:srgbClr val="C00000"/>
                </a:solidFill>
                <a:latin typeface="微软雅黑" pitchFamily="34" charset="-122"/>
                <a:ea typeface="微软雅黑" pitchFamily="34" charset="-122"/>
                <a:cs typeface="Arial" charset="0"/>
              </a:rPr>
              <a:t>typhoon observation</a:t>
            </a:r>
            <a:r>
              <a:rPr lang="en-US" altLang="zh-CN" sz="1600" b="1" dirty="0">
                <a:solidFill>
                  <a:srgbClr val="FF0000"/>
                </a:solidFill>
                <a:latin typeface="微软雅黑" pitchFamily="34" charset="-122"/>
                <a:ea typeface="微软雅黑" pitchFamily="34" charset="-122"/>
                <a:cs typeface="Arial" charset="0"/>
              </a:rPr>
              <a:t>.</a:t>
            </a:r>
            <a:endParaRPr lang="en-US" altLang="zh-CN" sz="1600" b="1" dirty="0">
              <a:solidFill>
                <a:srgbClr val="003399"/>
              </a:solidFill>
              <a:latin typeface="微软雅黑" pitchFamily="34" charset="-122"/>
              <a:ea typeface="微软雅黑" pitchFamily="34" charset="-122"/>
              <a:cs typeface="Arial" charset="0"/>
            </a:endParaRPr>
          </a:p>
        </p:txBody>
      </p:sp>
    </p:spTree>
    <p:extLst>
      <p:ext uri="{BB962C8B-B14F-4D97-AF65-F5344CB8AC3E}">
        <p14:creationId xmlns:p14="http://schemas.microsoft.com/office/powerpoint/2010/main" val="165553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523575" y="3766605"/>
            <a:ext cx="2508303" cy="2190221"/>
          </a:xfrm>
          <a:prstGeom prst="rect">
            <a:avLst/>
          </a:prstGeom>
        </p:spPr>
      </p:pic>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4" cstate="print"/>
          <a:stretch>
            <a:fillRect/>
          </a:stretch>
        </p:blipFill>
        <p:spPr>
          <a:xfrm>
            <a:off x="8272463" y="53975"/>
            <a:ext cx="793750" cy="792163"/>
          </a:xfrm>
          <a:prstGeom prst="rect">
            <a:avLst/>
          </a:prstGeom>
          <a:noFill/>
          <a:ln w="9525">
            <a:noFill/>
          </a:ln>
        </p:spPr>
      </p:pic>
      <p:sp>
        <p:nvSpPr>
          <p:cNvPr id="12" name="矩形 11"/>
          <p:cNvSpPr/>
          <p:nvPr/>
        </p:nvSpPr>
        <p:spPr>
          <a:xfrm>
            <a:off x="6523575" y="288827"/>
            <a:ext cx="1815888" cy="646331"/>
          </a:xfrm>
          <a:prstGeom prst="rect">
            <a:avLst/>
          </a:prstGeom>
        </p:spPr>
        <p:txBody>
          <a:bodyPr wrap="square">
            <a:spAutoFit/>
          </a:bodyPr>
          <a:lstStyle/>
          <a:p>
            <a:r>
              <a:rPr lang="en-US" altLang="zh-CN" b="1" dirty="0">
                <a:solidFill>
                  <a:srgbClr val="C00000"/>
                </a:solidFill>
                <a:latin typeface="微软雅黑" panose="020B0503020204020204" charset="-122"/>
                <a:ea typeface="微软雅黑" panose="020B0503020204020204" charset="-122"/>
              </a:rPr>
              <a:t>New</a:t>
            </a:r>
            <a:r>
              <a:rPr lang="en-US" altLang="zh-CN" b="1" dirty="0">
                <a:solidFill>
                  <a:srgbClr val="024B86"/>
                </a:solidFill>
                <a:latin typeface="微软雅黑" panose="020B0503020204020204" charset="-122"/>
                <a:ea typeface="微软雅黑" panose="020B0503020204020204" charset="-122"/>
              </a:rPr>
              <a:t> World Record (2020)</a:t>
            </a:r>
          </a:p>
        </p:txBody>
      </p:sp>
      <p:sp>
        <p:nvSpPr>
          <p:cNvPr id="13" name="矩形 12"/>
          <p:cNvSpPr/>
          <p:nvPr/>
        </p:nvSpPr>
        <p:spPr>
          <a:xfrm>
            <a:off x="5618241" y="1035469"/>
            <a:ext cx="2819233" cy="369332"/>
          </a:xfrm>
          <a:prstGeom prst="rect">
            <a:avLst/>
          </a:prstGeom>
        </p:spPr>
        <p:txBody>
          <a:bodyPr wrap="none">
            <a:spAutoFit/>
          </a:bodyPr>
          <a:lstStyle/>
          <a:p>
            <a:r>
              <a:rPr lang="zh-CN" altLang="en-US" b="1" dirty="0">
                <a:solidFill>
                  <a:srgbClr val="C00000"/>
                </a:solidFill>
                <a:latin typeface="微软雅黑" panose="020B0503020204020204" charset="-122"/>
                <a:ea typeface="微软雅黑" panose="020B0503020204020204" charset="-122"/>
              </a:rPr>
              <a:t>“</a:t>
            </a:r>
            <a:r>
              <a:rPr lang="en-US" altLang="zh-CN" b="1" dirty="0">
                <a:solidFill>
                  <a:srgbClr val="C00000"/>
                </a:solidFill>
                <a:latin typeface="微软雅黑" panose="020B0503020204020204" charset="-122"/>
                <a:ea typeface="微软雅黑" panose="020B0503020204020204" charset="-122"/>
              </a:rPr>
              <a:t>Petrel-X </a:t>
            </a:r>
            <a:r>
              <a:rPr lang="en-US" altLang="zh-CN" b="1" baseline="30000" dirty="0">
                <a:solidFill>
                  <a:srgbClr val="C00000"/>
                </a:solidFill>
                <a:latin typeface="微软雅黑" panose="020B0503020204020204" charset="-122"/>
                <a:ea typeface="微软雅黑" panose="020B0503020204020204" charset="-122"/>
              </a:rPr>
              <a:t>PLUS</a:t>
            </a:r>
            <a:r>
              <a:rPr lang="zh-CN" altLang="en-US" b="1" dirty="0">
                <a:solidFill>
                  <a:srgbClr val="C00000"/>
                </a:solidFill>
                <a:latin typeface="微软雅黑" panose="020B0503020204020204" charset="-122"/>
                <a:ea typeface="微软雅黑" panose="020B0503020204020204" charset="-122"/>
              </a:rPr>
              <a:t>”</a:t>
            </a:r>
            <a:r>
              <a:rPr lang="en-US" altLang="zh-CN" b="1" dirty="0">
                <a:solidFill>
                  <a:srgbClr val="C00000"/>
                </a:solidFill>
                <a:latin typeface="微软雅黑" panose="020B0503020204020204" charset="-122"/>
                <a:ea typeface="微软雅黑" panose="020B0503020204020204" charset="-122"/>
              </a:rPr>
              <a:t> Glider</a:t>
            </a:r>
          </a:p>
        </p:txBody>
      </p:sp>
      <p:pic>
        <p:nvPicPr>
          <p:cNvPr id="5" name="图片 4"/>
          <p:cNvPicPr>
            <a:picLocks noChangeAspect="1"/>
          </p:cNvPicPr>
          <p:nvPr/>
        </p:nvPicPr>
        <p:blipFill>
          <a:blip r:embed="rId5"/>
          <a:stretch>
            <a:fillRect/>
          </a:stretch>
        </p:blipFill>
        <p:spPr>
          <a:xfrm>
            <a:off x="811926" y="1589372"/>
            <a:ext cx="2535938" cy="1767620"/>
          </a:xfrm>
          <a:prstGeom prst="rect">
            <a:avLst/>
          </a:prstGeom>
        </p:spPr>
      </p:pic>
      <p:grpSp>
        <p:nvGrpSpPr>
          <p:cNvPr id="3" name="组合 2"/>
          <p:cNvGrpSpPr/>
          <p:nvPr/>
        </p:nvGrpSpPr>
        <p:grpSpPr>
          <a:xfrm>
            <a:off x="0" y="1484784"/>
            <a:ext cx="9144635" cy="5383192"/>
            <a:chOff x="-78868" y="991870"/>
            <a:chExt cx="9144635" cy="5915879"/>
          </a:xfrm>
        </p:grpSpPr>
        <p:pic>
          <p:nvPicPr>
            <p:cNvPr id="14" name="图片 13"/>
            <p:cNvPicPr>
              <a:picLocks noChangeAspect="1"/>
            </p:cNvPicPr>
            <p:nvPr/>
          </p:nvPicPr>
          <p:blipFill rotWithShape="1">
            <a:blip r:embed="rId6"/>
            <a:srcRect r="26374"/>
            <a:stretch>
              <a:fillRect/>
            </a:stretch>
          </p:blipFill>
          <p:spPr>
            <a:xfrm rot="10800000">
              <a:off x="712406" y="3569967"/>
              <a:ext cx="2556590" cy="2127885"/>
            </a:xfrm>
            <a:prstGeom prst="rect">
              <a:avLst/>
            </a:prstGeom>
          </p:spPr>
        </p:pic>
        <p:sp>
          <p:nvSpPr>
            <p:cNvPr id="17" name="圆角矩形 16"/>
            <p:cNvSpPr/>
            <p:nvPr/>
          </p:nvSpPr>
          <p:spPr>
            <a:xfrm>
              <a:off x="35496" y="3500121"/>
              <a:ext cx="6356648" cy="2266366"/>
            </a:xfrm>
            <a:prstGeom prst="roundRect">
              <a:avLst>
                <a:gd name="adj" fmla="val 5877"/>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9" name="圆角矩形 18"/>
            <p:cNvSpPr/>
            <p:nvPr/>
          </p:nvSpPr>
          <p:spPr>
            <a:xfrm>
              <a:off x="35496" y="991870"/>
              <a:ext cx="6356648" cy="2288540"/>
            </a:xfrm>
            <a:prstGeom prst="roundRect">
              <a:avLst>
                <a:gd name="adj" fmla="val 5437"/>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11700" r="1"/>
            <a:stretch>
              <a:fillRect/>
            </a:stretch>
          </p:blipFill>
          <p:spPr>
            <a:xfrm>
              <a:off x="3503882" y="1060450"/>
              <a:ext cx="2717442" cy="2134870"/>
            </a:xfrm>
            <a:prstGeom prst="rect">
              <a:avLst/>
            </a:prstGeom>
          </p:spPr>
        </p:pic>
        <p:sp>
          <p:nvSpPr>
            <p:cNvPr id="24" name="文本框 23"/>
            <p:cNvSpPr txBox="1"/>
            <p:nvPr/>
          </p:nvSpPr>
          <p:spPr>
            <a:xfrm>
              <a:off x="2211012" y="1128912"/>
              <a:ext cx="936104" cy="338233"/>
            </a:xfrm>
            <a:prstGeom prst="rect">
              <a:avLst/>
            </a:prstGeom>
            <a:solidFill>
              <a:schemeClr val="bg1"/>
            </a:solidFill>
            <a:ln>
              <a:noFill/>
            </a:ln>
          </p:spPr>
          <p:txBody>
            <a:bodyPr vert="horz" wrap="square" rtlCol="0">
              <a:spAutoFit/>
            </a:bodyPr>
            <a:lstStyle/>
            <a:p>
              <a:pPr algn="ctr"/>
              <a:r>
                <a:rPr lang="en-US" altLang="zh-CN" sz="1400" b="1" dirty="0">
                  <a:solidFill>
                    <a:srgbClr val="FF0000"/>
                  </a:solidFill>
                  <a:latin typeface="微软雅黑" panose="020B0503020204020204" pitchFamily="34" charset="-122"/>
                  <a:ea typeface="微软雅黑" panose="020B0503020204020204" pitchFamily="34" charset="-122"/>
                </a:rPr>
                <a:t>Glider-1</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091210" y="1076525"/>
              <a:ext cx="936104" cy="338233"/>
            </a:xfrm>
            <a:prstGeom prst="rect">
              <a:avLst/>
            </a:prstGeom>
            <a:solidFill>
              <a:schemeClr val="bg1"/>
            </a:solidFill>
            <a:ln>
              <a:solidFill>
                <a:schemeClr val="bg1"/>
              </a:solidFill>
            </a:ln>
          </p:spPr>
          <p:txBody>
            <a:bodyPr vert="horz" wrap="square" rtlCol="0">
              <a:spAutoFit/>
            </a:bodyPr>
            <a:lstStyle/>
            <a:p>
              <a:pPr algn="ctr"/>
              <a:r>
                <a:rPr lang="en-US" altLang="zh-CN" sz="1400" b="1" dirty="0">
                  <a:solidFill>
                    <a:srgbClr val="FF0000"/>
                  </a:solidFill>
                  <a:latin typeface="微软雅黑" panose="020B0503020204020204" pitchFamily="34" charset="-122"/>
                  <a:ea typeface="微软雅黑" panose="020B0503020204020204" pitchFamily="34" charset="-122"/>
                </a:rPr>
                <a:t>Glider-2</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7" name="下箭头 26"/>
            <p:cNvSpPr/>
            <p:nvPr/>
          </p:nvSpPr>
          <p:spPr>
            <a:xfrm>
              <a:off x="1455356" y="3285490"/>
              <a:ext cx="530860" cy="213995"/>
            </a:xfrm>
            <a:prstGeom prst="downArrow">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8" name="下箭头 27"/>
            <p:cNvSpPr/>
            <p:nvPr/>
          </p:nvSpPr>
          <p:spPr>
            <a:xfrm>
              <a:off x="4682352" y="3281045"/>
              <a:ext cx="530860" cy="218440"/>
            </a:xfrm>
            <a:prstGeom prst="downArrow">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0" name="文本框 29"/>
            <p:cNvSpPr txBox="1"/>
            <p:nvPr/>
          </p:nvSpPr>
          <p:spPr>
            <a:xfrm>
              <a:off x="-78868" y="5707024"/>
              <a:ext cx="9144635" cy="1200725"/>
            </a:xfrm>
            <a:prstGeom prst="rect">
              <a:avLst/>
            </a:prstGeom>
            <a:noFill/>
            <a:ln>
              <a:noFill/>
            </a:ln>
          </p:spPr>
          <p:txBody>
            <a:bodyPr vert="horz" wrap="square" rtlCol="0">
              <a:spAutoFit/>
            </a:bodyPr>
            <a:lstStyle/>
            <a:p>
              <a:pPr algn="just">
                <a:lnSpc>
                  <a:spcPct val="125000"/>
                </a:lnSpc>
              </a:pPr>
              <a:r>
                <a:rPr lang="zh-CN" altLang="en-US" sz="1600" b="1" dirty="0">
                  <a:solidFill>
                    <a:srgbClr val="1F497D"/>
                  </a:solidFill>
                  <a:latin typeface="微软雅黑" panose="020B0503020204020204" pitchFamily="34" charset="-122"/>
                  <a:ea typeface="微软雅黑" panose="020B0503020204020204" pitchFamily="34" charset="-122"/>
                </a:rPr>
                <a:t>       </a:t>
              </a:r>
              <a:r>
                <a:rPr lang="en-US" altLang="zh-CN" sz="1200" b="1" dirty="0">
                  <a:solidFill>
                    <a:srgbClr val="1F497D"/>
                  </a:solidFill>
                  <a:latin typeface="微软雅黑" panose="020B0503020204020204" pitchFamily="34" charset="-122"/>
                  <a:ea typeface="微软雅黑" panose="020B0503020204020204" pitchFamily="34" charset="-122"/>
                </a:rPr>
                <a:t>In July 2020,</a:t>
              </a:r>
              <a:r>
                <a:rPr lang="zh-CN" altLang="en-US" sz="1200" b="1" dirty="0">
                  <a:solidFill>
                    <a:srgbClr val="1F497D"/>
                  </a:solidFill>
                  <a:latin typeface="微软雅黑" panose="020B0503020204020204" pitchFamily="34" charset="-122"/>
                  <a:ea typeface="微软雅黑" panose="020B0503020204020204" pitchFamily="34" charset="-122"/>
                </a:rPr>
                <a:t>“</a:t>
              </a:r>
              <a:r>
                <a:rPr lang="en-US" altLang="zh-CN" sz="1200" b="1" dirty="0">
                  <a:solidFill>
                    <a:srgbClr val="1F497D"/>
                  </a:solidFill>
                  <a:latin typeface="微软雅黑" panose="020B0503020204020204" pitchFamily="34" charset="-122"/>
                  <a:ea typeface="微软雅黑" panose="020B0503020204020204" pitchFamily="34" charset="-122"/>
                </a:rPr>
                <a:t>Petrel-X </a:t>
              </a:r>
              <a:r>
                <a:rPr lang="en-US" altLang="zh-CN" sz="1200" b="1" baseline="30000" dirty="0">
                  <a:solidFill>
                    <a:srgbClr val="1F497D"/>
                  </a:solidFill>
                  <a:latin typeface="微软雅黑" panose="020B0503020204020204" pitchFamily="34" charset="-122"/>
                  <a:ea typeface="微软雅黑" panose="020B0503020204020204" pitchFamily="34" charset="-122"/>
                </a:rPr>
                <a:t>PLUS</a:t>
              </a:r>
              <a:r>
                <a:rPr lang="zh-CN" altLang="en-US" sz="1200" b="1" dirty="0">
                  <a:solidFill>
                    <a:srgbClr val="1F497D"/>
                  </a:solidFill>
                  <a:latin typeface="微软雅黑" panose="020B0503020204020204" pitchFamily="34" charset="-122"/>
                  <a:ea typeface="微软雅黑" panose="020B0503020204020204" pitchFamily="34" charset="-122"/>
                </a:rPr>
                <a:t>”</a:t>
              </a:r>
              <a:r>
                <a:rPr lang="en-US" altLang="zh-CN" sz="1200" b="1" dirty="0">
                  <a:solidFill>
                    <a:srgbClr val="1F497D"/>
                  </a:solidFill>
                  <a:latin typeface="微软雅黑" panose="020B0503020204020204" pitchFamily="34" charset="-122"/>
                  <a:ea typeface="微软雅黑" panose="020B0503020204020204" pitchFamily="34" charset="-122"/>
                </a:rPr>
                <a:t> glider performed a comprehensive survey for 5 continuous days, obtaining 45 observation profiles, including each of 3000m-level, 6000m-level, and 7000m-level, as well as 3 profiles of 10000m-level, which dove to 10,245m, 10,347m, and </a:t>
              </a:r>
              <a:r>
                <a:rPr lang="en-US" altLang="zh-CN" sz="1200" b="1" dirty="0">
                  <a:solidFill>
                    <a:srgbClr val="FF0000"/>
                  </a:solidFill>
                  <a:latin typeface="微软雅黑" panose="020B0503020204020204" pitchFamily="34" charset="-122"/>
                  <a:ea typeface="微软雅黑" panose="020B0503020204020204" pitchFamily="34" charset="-122"/>
                </a:rPr>
                <a:t>10,619</a:t>
              </a:r>
              <a:r>
                <a:rPr lang="en-US" altLang="zh-CN" sz="1200" b="1" dirty="0">
                  <a:solidFill>
                    <a:srgbClr val="1F497D"/>
                  </a:solidFill>
                  <a:latin typeface="微软雅黑" panose="020B0503020204020204" pitchFamily="34" charset="-122"/>
                  <a:ea typeface="微软雅黑" panose="020B0503020204020204" pitchFamily="34" charset="-122"/>
                </a:rPr>
                <a:t>m respectively, breaking the </a:t>
              </a:r>
              <a:r>
                <a:rPr lang="en-US" altLang="zh-CN" sz="1200" b="1" dirty="0">
                  <a:solidFill>
                    <a:srgbClr val="FF0000"/>
                  </a:solidFill>
                  <a:latin typeface="微软雅黑" panose="020B0503020204020204" pitchFamily="34" charset="-122"/>
                  <a:ea typeface="微软雅黑" panose="020B0503020204020204" pitchFamily="34" charset="-122"/>
                </a:rPr>
                <a:t>world record for deepest dive </a:t>
              </a:r>
              <a:r>
                <a:rPr lang="en-US" altLang="zh-CN" sz="1200" b="1" dirty="0">
                  <a:solidFill>
                    <a:srgbClr val="1F497D"/>
                  </a:solidFill>
                  <a:latin typeface="微软雅黑" panose="020B0503020204020204" pitchFamily="34" charset="-122"/>
                  <a:ea typeface="微软雅黑" panose="020B0503020204020204" pitchFamily="34" charset="-122"/>
                </a:rPr>
                <a:t>by underwater glider again.</a:t>
              </a:r>
              <a:endParaRPr lang="zh-CN" altLang="en-US" sz="1200" b="1" dirty="0">
                <a:solidFill>
                  <a:srgbClr val="1F497D"/>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92797" y="1298029"/>
              <a:ext cx="430887" cy="1514564"/>
            </a:xfrm>
            <a:prstGeom prst="rect">
              <a:avLst/>
            </a:prstGeom>
            <a:solidFill>
              <a:srgbClr val="2E75B6"/>
            </a:solidFill>
            <a:ln>
              <a:solidFill>
                <a:srgbClr val="2E75B6"/>
              </a:solidFill>
            </a:ln>
          </p:spPr>
          <p:txBody>
            <a:bodyPr vert="eaVert"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Deployment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207224" y="4025900"/>
              <a:ext cx="430887" cy="1252855"/>
            </a:xfrm>
            <a:prstGeom prst="rect">
              <a:avLst/>
            </a:prstGeom>
            <a:solidFill>
              <a:srgbClr val="2E75B6"/>
            </a:solidFill>
            <a:ln>
              <a:solidFill>
                <a:srgbClr val="2E75B6"/>
              </a:solidFill>
            </a:ln>
          </p:spPr>
          <p:txBody>
            <a:bodyPr vert="eaVert"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Recovery</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pic>
        <p:nvPicPr>
          <p:cNvPr id="34" name="图片 33"/>
          <p:cNvPicPr>
            <a:picLocks noChangeAspect="1"/>
          </p:cNvPicPr>
          <p:nvPr/>
        </p:nvPicPr>
        <p:blipFill>
          <a:blip r:embed="rId8"/>
          <a:stretch>
            <a:fillRect/>
          </a:stretch>
        </p:blipFill>
        <p:spPr>
          <a:xfrm>
            <a:off x="6588224" y="1452846"/>
            <a:ext cx="2476500" cy="2257425"/>
          </a:xfrm>
          <a:prstGeom prst="rect">
            <a:avLst/>
          </a:prstGeom>
        </p:spPr>
      </p:pic>
      <p:pic>
        <p:nvPicPr>
          <p:cNvPr id="29" name="图片 28"/>
          <p:cNvPicPr>
            <a:picLocks noChangeAspect="1"/>
          </p:cNvPicPr>
          <p:nvPr/>
        </p:nvPicPr>
        <p:blipFill>
          <a:blip r:embed="rId9"/>
          <a:stretch>
            <a:fillRect/>
          </a:stretch>
        </p:blipFill>
        <p:spPr>
          <a:xfrm>
            <a:off x="3582750" y="3846193"/>
            <a:ext cx="2789450" cy="1920831"/>
          </a:xfrm>
          <a:prstGeom prst="rect">
            <a:avLst/>
          </a:prstGeom>
        </p:spPr>
      </p:pic>
      <p:sp>
        <p:nvSpPr>
          <p:cNvPr id="33" name="副标题 3074">
            <a:extLst>
              <a:ext uri="{FF2B5EF4-FFF2-40B4-BE49-F238E27FC236}">
                <a16:creationId xmlns:a16="http://schemas.microsoft.com/office/drawing/2014/main" id="{42B12464-4F0F-40CD-B4E5-69CB2533B97A}"/>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36" name="椭圆 35">
            <a:extLst>
              <a:ext uri="{FF2B5EF4-FFF2-40B4-BE49-F238E27FC236}">
                <a16:creationId xmlns:a16="http://schemas.microsoft.com/office/drawing/2014/main" id="{BB58E195-08D8-4A98-94B6-F3DDEF526C8B}"/>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spTree>
    <p:extLst>
      <p:ext uri="{BB962C8B-B14F-4D97-AF65-F5344CB8AC3E}">
        <p14:creationId xmlns:p14="http://schemas.microsoft.com/office/powerpoint/2010/main" val="404068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90588"/>
            <a:ext cx="9147175" cy="96837"/>
            <a:chOff x="0" y="4228"/>
            <a:chExt cx="14404" cy="151"/>
          </a:xfrm>
        </p:grpSpPr>
        <p:sp>
          <p:nvSpPr>
            <p:cNvPr id="6" name="矩形 5"/>
            <p:cNvSpPr/>
            <p:nvPr/>
          </p:nvSpPr>
          <p:spPr>
            <a:xfrm>
              <a:off x="9408" y="4230"/>
              <a:ext cx="4996" cy="143"/>
            </a:xfrm>
            <a:prstGeom prst="rect">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 name="直角三角形 6"/>
            <p:cNvSpPr/>
            <p:nvPr/>
          </p:nvSpPr>
          <p:spPr>
            <a:xfrm rot="16200000">
              <a:off x="9228" y="4190"/>
              <a:ext cx="143" cy="215"/>
            </a:xfrm>
            <a:prstGeom prst="rtTriangle">
              <a:avLst/>
            </a:prstGeom>
            <a:solidFill>
              <a:srgbClr val="02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连接符 8"/>
            <p:cNvCxnSpPr/>
            <p:nvPr/>
          </p:nvCxnSpPr>
          <p:spPr>
            <a:xfrm flipV="1">
              <a:off x="0" y="4375"/>
              <a:ext cx="14400" cy="4"/>
            </a:xfrm>
            <a:prstGeom prst="line">
              <a:avLst/>
            </a:prstGeom>
            <a:ln w="50800">
              <a:solidFill>
                <a:srgbClr val="024B86"/>
              </a:solidFill>
            </a:ln>
          </p:spPr>
          <p:style>
            <a:lnRef idx="1">
              <a:schemeClr val="accent1"/>
            </a:lnRef>
            <a:fillRef idx="0">
              <a:schemeClr val="accent1"/>
            </a:fillRef>
            <a:effectRef idx="0">
              <a:schemeClr val="accent1"/>
            </a:effectRef>
            <a:fontRef idx="minor">
              <a:schemeClr val="tx1"/>
            </a:fontRef>
          </p:style>
        </p:cxnSp>
      </p:grpSp>
      <p:pic>
        <p:nvPicPr>
          <p:cNvPr id="20492" name="图片 1" descr="t01b51eb96e6f69c600"/>
          <p:cNvPicPr>
            <a:picLocks noChangeAspect="1"/>
          </p:cNvPicPr>
          <p:nvPr/>
        </p:nvPicPr>
        <p:blipFill>
          <a:blip r:embed="rId3" cstate="print"/>
          <a:stretch>
            <a:fillRect/>
          </a:stretch>
        </p:blipFill>
        <p:spPr>
          <a:xfrm>
            <a:off x="8272463" y="53975"/>
            <a:ext cx="793750" cy="792163"/>
          </a:xfrm>
          <a:prstGeom prst="rect">
            <a:avLst/>
          </a:prstGeom>
          <a:noFill/>
          <a:ln w="9525">
            <a:noFill/>
          </a:ln>
        </p:spPr>
      </p:pic>
      <p:sp>
        <p:nvSpPr>
          <p:cNvPr id="13" name="矩形 12"/>
          <p:cNvSpPr/>
          <p:nvPr/>
        </p:nvSpPr>
        <p:spPr>
          <a:xfrm>
            <a:off x="5628929" y="1049301"/>
            <a:ext cx="3411703" cy="338554"/>
          </a:xfrm>
          <a:prstGeom prst="rect">
            <a:avLst/>
          </a:prstGeom>
        </p:spPr>
        <p:txBody>
          <a:bodyPr wrap="none">
            <a:spAutoFit/>
          </a:bodyPr>
          <a:lstStyle/>
          <a:p>
            <a:r>
              <a:rPr lang="en-US" altLang="zh-CN" sz="1600" b="1" dirty="0">
                <a:solidFill>
                  <a:srgbClr val="C00000"/>
                </a:solidFill>
                <a:latin typeface="微软雅黑" panose="020B0503020204020204" charset="-122"/>
                <a:ea typeface="微软雅黑" panose="020B0503020204020204" charset="-122"/>
              </a:rPr>
              <a:t>Petrel-L long-endurance glider </a:t>
            </a:r>
          </a:p>
        </p:txBody>
      </p:sp>
      <p:sp>
        <p:nvSpPr>
          <p:cNvPr id="14" name="圆角矩形 46">
            <a:extLst>
              <a:ext uri="{FF2B5EF4-FFF2-40B4-BE49-F238E27FC236}">
                <a16:creationId xmlns:a16="http://schemas.microsoft.com/office/drawing/2014/main" id="{ADF36DC1-A0F6-4828-B7EB-798E4E1FB605}"/>
              </a:ext>
            </a:extLst>
          </p:cNvPr>
          <p:cNvSpPr/>
          <p:nvPr/>
        </p:nvSpPr>
        <p:spPr>
          <a:xfrm>
            <a:off x="42290" y="5986788"/>
            <a:ext cx="9066214" cy="6816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dirty="0">
                <a:solidFill>
                  <a:schemeClr val="bg1"/>
                </a:solidFill>
                <a:latin typeface="微软雅黑" pitchFamily="34" charset="-122"/>
                <a:ea typeface="微软雅黑" pitchFamily="34" charset="-122"/>
              </a:rPr>
              <a:t>In 2020, Petrel-l travelled in South China Sea for 301 continuous days, completing1250 profiles and a voyage of 4435 km.</a:t>
            </a:r>
            <a:endParaRPr lang="zh-CN" altLang="en-US" b="1" dirty="0">
              <a:solidFill>
                <a:schemeClr val="bg1"/>
              </a:solidFill>
              <a:latin typeface="微软雅黑" pitchFamily="34" charset="-122"/>
              <a:ea typeface="微软雅黑" pitchFamily="34" charset="-122"/>
            </a:endParaRPr>
          </a:p>
        </p:txBody>
      </p:sp>
      <p:sp>
        <p:nvSpPr>
          <p:cNvPr id="19" name="矩形 18"/>
          <p:cNvSpPr/>
          <p:nvPr/>
        </p:nvSpPr>
        <p:spPr>
          <a:xfrm>
            <a:off x="6563865" y="3766064"/>
            <a:ext cx="1687956" cy="29476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1400" b="1" kern="0" noProof="1">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Arial" charset="0"/>
              </a:rPr>
              <a:t>Salinity</a:t>
            </a:r>
            <a:endParaRPr lang="zh-CN" altLang="en-US" sz="1400" b="1"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p:cNvSpPr/>
          <p:nvPr/>
        </p:nvSpPr>
        <p:spPr>
          <a:xfrm>
            <a:off x="6563865" y="1716222"/>
            <a:ext cx="1687955" cy="309549"/>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b="1" kern="0" noProof="1">
                <a:solidFill>
                  <a:prstClr val="white"/>
                </a:solidFill>
                <a:latin typeface="微软雅黑" panose="020B0503020204020204" pitchFamily="34" charset="-122"/>
                <a:ea typeface="微软雅黑" panose="020B0503020204020204" pitchFamily="34" charset="-122"/>
                <a:cs typeface="Times New Roman" panose="02020603050405020304" pitchFamily="18" charset="0"/>
                <a:sym typeface="Arial" charset="0"/>
              </a:rPr>
              <a:t>Temperature</a:t>
            </a:r>
            <a:endParaRPr lang="zh-CN" altLang="en-US" sz="1400" b="1"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图片 20"/>
          <p:cNvPicPr/>
          <p:nvPr/>
        </p:nvPicPr>
        <p:blipFill rotWithShape="1">
          <a:blip r:embed="rId4" cstate="print">
            <a:extLst>
              <a:ext uri="{28A0092B-C50C-407E-A947-70E740481C1C}">
                <a14:useLocalDpi xmlns:a14="http://schemas.microsoft.com/office/drawing/2010/main" val="0"/>
              </a:ext>
            </a:extLst>
          </a:blip>
          <a:srcRect l="12541" r="12210" b="1955"/>
          <a:stretch/>
        </p:blipFill>
        <p:spPr bwMode="auto">
          <a:xfrm>
            <a:off x="532032" y="1090281"/>
            <a:ext cx="1687955" cy="10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211" y="4170341"/>
            <a:ext cx="3395620" cy="1706931"/>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8904" y="2057530"/>
            <a:ext cx="3395618" cy="1730416"/>
          </a:xfrm>
          <a:prstGeom prst="rect">
            <a:avLst/>
          </a:prstGeom>
        </p:spPr>
      </p:pic>
      <p:sp>
        <p:nvSpPr>
          <p:cNvPr id="24" name="副标题 3074">
            <a:extLst>
              <a:ext uri="{FF2B5EF4-FFF2-40B4-BE49-F238E27FC236}">
                <a16:creationId xmlns:a16="http://schemas.microsoft.com/office/drawing/2014/main" id="{7B2B0473-8954-4ED1-A912-BAEBC8D76C0A}"/>
              </a:ext>
            </a:extLst>
          </p:cNvPr>
          <p:cNvSpPr>
            <a:spLocks noGrp="1"/>
          </p:cNvSpPr>
          <p:nvPr>
            <p:ph type="subTitle" idx="1"/>
          </p:nvPr>
        </p:nvSpPr>
        <p:spPr>
          <a:xfrm>
            <a:off x="899592" y="282718"/>
            <a:ext cx="4836943" cy="559862"/>
          </a:xfrm>
        </p:spPr>
        <p:txBody>
          <a:bodyPr anchor="t">
            <a:normAutofit/>
          </a:bodyPr>
          <a:lstStyle/>
          <a:p>
            <a:pPr algn="l"/>
            <a:r>
              <a:rPr lang="en-US" altLang="zh-CN" sz="2800" b="1" dirty="0">
                <a:solidFill>
                  <a:srgbClr val="024B86"/>
                </a:solidFill>
                <a:latin typeface="微软雅黑" panose="020B0503020204020204" charset="-122"/>
                <a:ea typeface="微软雅黑" panose="020B0503020204020204" charset="-122"/>
              </a:rPr>
              <a:t>Petrel Underwater Glider</a:t>
            </a:r>
          </a:p>
        </p:txBody>
      </p:sp>
      <p:sp>
        <p:nvSpPr>
          <p:cNvPr id="26" name="椭圆 25">
            <a:extLst>
              <a:ext uri="{FF2B5EF4-FFF2-40B4-BE49-F238E27FC236}">
                <a16:creationId xmlns:a16="http://schemas.microsoft.com/office/drawing/2014/main" id="{E2DC6F40-5F4C-42FC-9FC5-DCDA947C5112}"/>
              </a:ext>
            </a:extLst>
          </p:cNvPr>
          <p:cNvSpPr/>
          <p:nvPr/>
        </p:nvSpPr>
        <p:spPr>
          <a:xfrm>
            <a:off x="181340" y="307986"/>
            <a:ext cx="558165" cy="55816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FFFFFF"/>
                </a:solidFill>
                <a:latin typeface="Arial" panose="020B0604020202020204"/>
                <a:ea typeface="宋体" panose="02010600030101010101" pitchFamily="2" charset="-122"/>
              </a:rPr>
              <a:t>1</a:t>
            </a:r>
          </a:p>
        </p:txBody>
      </p:sp>
      <p:pic>
        <p:nvPicPr>
          <p:cNvPr id="4" name="图片 3">
            <a:extLst>
              <a:ext uri="{FF2B5EF4-FFF2-40B4-BE49-F238E27FC236}">
                <a16:creationId xmlns:a16="http://schemas.microsoft.com/office/drawing/2014/main" id="{C42122CD-643B-40AB-83AB-30583AA6E2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298" y="2473228"/>
            <a:ext cx="5511000" cy="3175195"/>
          </a:xfrm>
          <a:prstGeom prst="rect">
            <a:avLst/>
          </a:prstGeom>
        </p:spPr>
      </p:pic>
    </p:spTree>
    <p:extLst>
      <p:ext uri="{BB962C8B-B14F-4D97-AF65-F5344CB8AC3E}">
        <p14:creationId xmlns:p14="http://schemas.microsoft.com/office/powerpoint/2010/main" val="2129276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6.1244094488188,&quot;width&quot;:3302.396850393700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26.4472440944883,&quot;width&quot;:3250.125984251968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3.8267716535433,&quot;width&quot;:3319.34803149606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26.4488188976379,&quot;width&quot;:3319.34803149606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12062</TotalTime>
  <Words>2305</Words>
  <Application>Microsoft Office PowerPoint</Application>
  <PresentationFormat>全屏显示(4:3)</PresentationFormat>
  <Paragraphs>269</Paragraphs>
  <Slides>29</Slides>
  <Notes>26</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29</vt:i4>
      </vt:variant>
    </vt:vector>
  </HeadingPairs>
  <TitlesOfParts>
    <vt:vector size="39" baseType="lpstr">
      <vt:lpstr>宋体</vt:lpstr>
      <vt:lpstr>Microsoft YaHei</vt:lpstr>
      <vt:lpstr>Microsoft YaHei</vt:lpstr>
      <vt:lpstr>Arial</vt:lpstr>
      <vt:lpstr>Calibri</vt:lpstr>
      <vt:lpstr>Calibri Light</vt:lpstr>
      <vt:lpstr>Times New Roman</vt:lpstr>
      <vt:lpstr>Wingdings</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ma wei</cp:lastModifiedBy>
  <cp:revision>680</cp:revision>
  <dcterms:created xsi:type="dcterms:W3CDTF">2020-04-29T15:02:12Z</dcterms:created>
  <dcterms:modified xsi:type="dcterms:W3CDTF">2021-06-05T03:40:05Z</dcterms:modified>
</cp:coreProperties>
</file>