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3ADAD-D5C6-4C28-A008-556766A76955}" v="3" dt="2021-05-10T13:39:18.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49" autoAdjust="0"/>
  </p:normalViewPr>
  <p:slideViewPr>
    <p:cSldViewPr snapToGrid="0">
      <p:cViewPr varScale="1">
        <p:scale>
          <a:sx n="54" d="100"/>
          <a:sy n="54" d="100"/>
        </p:scale>
        <p:origin x="88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pika Gallage" userId="4a82e38a-957a-410d-b619-5a28fcbc3224" providerId="ADAL" clId="{A7AF12A5-179F-46C7-AA42-D0FF6F413671}"/>
    <pc:docChg chg="undo modSld">
      <pc:chgData name="Champika Gallage" userId="4a82e38a-957a-410d-b619-5a28fcbc3224" providerId="ADAL" clId="{A7AF12A5-179F-46C7-AA42-D0FF6F413671}" dt="2021-05-10T13:39:18.568" v="34" actId="207"/>
      <pc:docMkLst>
        <pc:docMk/>
      </pc:docMkLst>
      <pc:sldChg chg="modSp">
        <pc:chgData name="Champika Gallage" userId="4a82e38a-957a-410d-b619-5a28fcbc3224" providerId="ADAL" clId="{A7AF12A5-179F-46C7-AA42-D0FF6F413671}" dt="2021-05-10T13:37:59.898" v="27" actId="1076"/>
        <pc:sldMkLst>
          <pc:docMk/>
          <pc:sldMk cId="600966828" sldId="256"/>
        </pc:sldMkLst>
        <pc:spChg chg="mod">
          <ac:chgData name="Champika Gallage" userId="4a82e38a-957a-410d-b619-5a28fcbc3224" providerId="ADAL" clId="{A7AF12A5-179F-46C7-AA42-D0FF6F413671}" dt="2021-05-10T13:37:59.898" v="27" actId="1076"/>
          <ac:spMkLst>
            <pc:docMk/>
            <pc:sldMk cId="600966828" sldId="256"/>
            <ac:spMk id="18" creationId="{D7036445-1AB9-4417-ABE2-A3DD0D1E25DE}"/>
          </ac:spMkLst>
        </pc:spChg>
      </pc:sldChg>
      <pc:sldChg chg="modSp">
        <pc:chgData name="Champika Gallage" userId="4a82e38a-957a-410d-b619-5a28fcbc3224" providerId="ADAL" clId="{A7AF12A5-179F-46C7-AA42-D0FF6F413671}" dt="2021-05-10T13:38:57.299" v="32" actId="207"/>
        <pc:sldMkLst>
          <pc:docMk/>
          <pc:sldMk cId="1364037716" sldId="257"/>
        </pc:sldMkLst>
        <pc:spChg chg="mod">
          <ac:chgData name="Champika Gallage" userId="4a82e38a-957a-410d-b619-5a28fcbc3224" providerId="ADAL" clId="{A7AF12A5-179F-46C7-AA42-D0FF6F413671}" dt="2021-05-10T13:38:57.299" v="32" actId="207"/>
          <ac:spMkLst>
            <pc:docMk/>
            <pc:sldMk cId="1364037716" sldId="257"/>
            <ac:spMk id="4" creationId="{855B684F-D239-414D-9E36-58766ECF906F}"/>
          </ac:spMkLst>
        </pc:spChg>
        <pc:spChg chg="mod">
          <ac:chgData name="Champika Gallage" userId="4a82e38a-957a-410d-b619-5a28fcbc3224" providerId="ADAL" clId="{A7AF12A5-179F-46C7-AA42-D0FF6F413671}" dt="2021-05-10T13:38:25.957" v="28" actId="20577"/>
          <ac:spMkLst>
            <pc:docMk/>
            <pc:sldMk cId="1364037716" sldId="257"/>
            <ac:spMk id="7" creationId="{3B360462-3483-456D-9947-35DCD981652F}"/>
          </ac:spMkLst>
        </pc:spChg>
      </pc:sldChg>
      <pc:sldChg chg="modSp">
        <pc:chgData name="Champika Gallage" userId="4a82e38a-957a-410d-b619-5a28fcbc3224" providerId="ADAL" clId="{A7AF12A5-179F-46C7-AA42-D0FF6F413671}" dt="2021-05-10T13:39:07.503" v="33" actId="207"/>
        <pc:sldMkLst>
          <pc:docMk/>
          <pc:sldMk cId="3036515172" sldId="258"/>
        </pc:sldMkLst>
        <pc:spChg chg="mod">
          <ac:chgData name="Champika Gallage" userId="4a82e38a-957a-410d-b619-5a28fcbc3224" providerId="ADAL" clId="{A7AF12A5-179F-46C7-AA42-D0FF6F413671}" dt="2021-05-10T13:38:34.538" v="29" actId="6549"/>
          <ac:spMkLst>
            <pc:docMk/>
            <pc:sldMk cId="3036515172" sldId="258"/>
            <ac:spMk id="3" creationId="{DE5B4901-59B6-4786-8825-077F5F1EE820}"/>
          </ac:spMkLst>
        </pc:spChg>
        <pc:spChg chg="mod">
          <ac:chgData name="Champika Gallage" userId="4a82e38a-957a-410d-b619-5a28fcbc3224" providerId="ADAL" clId="{A7AF12A5-179F-46C7-AA42-D0FF6F413671}" dt="2021-05-10T13:39:07.503" v="33" actId="207"/>
          <ac:spMkLst>
            <pc:docMk/>
            <pc:sldMk cId="3036515172" sldId="258"/>
            <ac:spMk id="4" creationId="{F5F7B949-17B7-40D1-A5F9-828A5EC25A20}"/>
          </ac:spMkLst>
        </pc:spChg>
      </pc:sldChg>
      <pc:sldChg chg="modSp">
        <pc:chgData name="Champika Gallage" userId="4a82e38a-957a-410d-b619-5a28fcbc3224" providerId="ADAL" clId="{A7AF12A5-179F-46C7-AA42-D0FF6F413671}" dt="2021-05-10T13:39:18.568" v="34" actId="207"/>
        <pc:sldMkLst>
          <pc:docMk/>
          <pc:sldMk cId="3291108860" sldId="259"/>
        </pc:sldMkLst>
        <pc:spChg chg="mod">
          <ac:chgData name="Champika Gallage" userId="4a82e38a-957a-410d-b619-5a28fcbc3224" providerId="ADAL" clId="{A7AF12A5-179F-46C7-AA42-D0FF6F413671}" dt="2021-05-10T13:39:18.568" v="34" actId="207"/>
          <ac:spMkLst>
            <pc:docMk/>
            <pc:sldMk cId="3291108860" sldId="259"/>
            <ac:spMk id="4" creationId="{5A746AB1-9FCB-46DD-99D1-74584D974D6F}"/>
          </ac:spMkLst>
        </pc:spChg>
        <pc:spChg chg="mod">
          <ac:chgData name="Champika Gallage" userId="4a82e38a-957a-410d-b619-5a28fcbc3224" providerId="ADAL" clId="{A7AF12A5-179F-46C7-AA42-D0FF6F413671}" dt="2021-05-10T13:38:40.541" v="31" actId="6549"/>
          <ac:spMkLst>
            <pc:docMk/>
            <pc:sldMk cId="3291108860" sldId="259"/>
            <ac:spMk id="7" creationId="{9A68F6EC-94C5-4F47-95B8-7E72D4A254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146D8E5-5DB7-4691-9154-75254C55FC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a:extLst>
              <a:ext uri="{FF2B5EF4-FFF2-40B4-BE49-F238E27FC236}">
                <a16:creationId xmlns="" xmlns:a16="http://schemas.microsoft.com/office/drawing/2014/main" id="{C8168872-71D1-4EBE-9D85-E43AAD9B88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CACD74-8435-481F-BD5A-6923121F8099}" type="datetimeFigureOut">
              <a:rPr lang="en-GB" smtClean="0"/>
              <a:t>12/06/2021</a:t>
            </a:fld>
            <a:endParaRPr lang="en-GB"/>
          </a:p>
        </p:txBody>
      </p:sp>
      <p:sp>
        <p:nvSpPr>
          <p:cNvPr id="4" name="Footer Placeholder 3">
            <a:extLst>
              <a:ext uri="{FF2B5EF4-FFF2-40B4-BE49-F238E27FC236}">
                <a16:creationId xmlns="" xmlns:a16="http://schemas.microsoft.com/office/drawing/2014/main" id="{4FFBC52A-FB82-46F6-9E6C-F75F743ED7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5" name="Slide Number Placeholder 4">
            <a:extLst>
              <a:ext uri="{FF2B5EF4-FFF2-40B4-BE49-F238E27FC236}">
                <a16:creationId xmlns="" xmlns:a16="http://schemas.microsoft.com/office/drawing/2014/main" id="{20E59A8B-A048-44DA-BE1A-6780F68D9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51830-3F58-4DB8-B8BF-40916D4454B4}" type="slidenum">
              <a:rPr lang="en-GB" smtClean="0"/>
              <a:t>‹#›</a:t>
            </a:fld>
            <a:endParaRPr lang="en-GB"/>
          </a:p>
        </p:txBody>
      </p:sp>
    </p:spTree>
    <p:extLst>
      <p:ext uri="{BB962C8B-B14F-4D97-AF65-F5344CB8AC3E}">
        <p14:creationId xmlns:p14="http://schemas.microsoft.com/office/powerpoint/2010/main" val="1700675986"/>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E8458-60DA-41B6-8709-052DD60FCDC8}" type="datetimeFigureOut">
              <a:rPr lang="en-GB" smtClean="0"/>
              <a:t>12/06/2021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1D7FC-94AC-46E9-B982-C16B64E70693}" type="slidenum">
              <a:rPr lang="en-GB" smtClean="0"/>
              <a:t>‹#›</a:t>
            </a:fld>
            <a:endParaRPr lang="en-GB"/>
          </a:p>
        </p:txBody>
      </p:sp>
    </p:spTree>
    <p:extLst>
      <p:ext uri="{BB962C8B-B14F-4D97-AF65-F5344CB8AC3E}">
        <p14:creationId xmlns:p14="http://schemas.microsoft.com/office/powerpoint/2010/main" val="975480613"/>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en-GB" smtClean="0"/>
              <a:t>nnnn</a:t>
            </a:r>
            <a:endParaRPr lang="en-GB"/>
          </a:p>
        </p:txBody>
      </p:sp>
      <p:sp>
        <p:nvSpPr>
          <p:cNvPr id="5" name="页脚占位符 4"/>
          <p:cNvSpPr>
            <a:spLocks noGrp="1"/>
          </p:cNvSpPr>
          <p:nvPr>
            <p:ph type="ftr" sz="quarter" idx="11"/>
          </p:nvPr>
        </p:nvSpPr>
        <p:spPr/>
        <p:txBody>
          <a:bodyPr/>
          <a:lstStyle/>
          <a:p>
            <a:r>
              <a:rPr lang="en-GB" smtClean="0"/>
              <a:t>nnnnnnn</a:t>
            </a:r>
            <a:endParaRPr lang="en-GB"/>
          </a:p>
        </p:txBody>
      </p:sp>
    </p:spTree>
    <p:extLst>
      <p:ext uri="{BB962C8B-B14F-4D97-AF65-F5344CB8AC3E}">
        <p14:creationId xmlns:p14="http://schemas.microsoft.com/office/powerpoint/2010/main" val="273223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16585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2400" kern="1200" dirty="0">
              <a:solidFill>
                <a:schemeClr val="tx1"/>
              </a:solidFill>
              <a:effectLst/>
              <a:latin typeface="Calibri Light"/>
              <a:ea typeface="+mn-ea"/>
              <a:cs typeface="+mn-cs"/>
            </a:endParaRPr>
          </a:p>
        </p:txBody>
      </p:sp>
      <p:sp>
        <p:nvSpPr>
          <p:cNvPr id="4" name="灯片编号占位符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42217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86893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9701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55349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endParaRPr lang="en-US" sz="1400" dirty="0">
              <a:latin typeface="黑体" panose="02010609060101010101" pitchFamily="49" charset="-122"/>
              <a:ea typeface="黑体" panose="02010609060101010101" pitchFamily="49" charset="-122"/>
            </a:endParaRPr>
          </a:p>
        </p:txBody>
      </p:sp>
      <p:sp>
        <p:nvSpPr>
          <p:cNvPr id="4" name="Slide Number Placeholder 3"/>
          <p:cNvSpPr>
            <a:spLocks noGrp="1"/>
          </p:cNvSpPr>
          <p:nvPr>
            <p:ph type="sldNum" sz="quarter" idx="10"/>
          </p:nvPr>
        </p:nvSpPr>
        <p:spPr/>
        <p:txBody>
          <a:bodyPr/>
          <a:lstStyle/>
          <a:p>
            <a:fld id="{45C73934-D492-4443-9427-018DE5D6DDA5}" type="slidenum">
              <a:rPr lang="en-US" smtClean="0"/>
              <a:pPr/>
              <a:t>17</a:t>
            </a:fld>
            <a:endParaRPr lang="en-US" dirty="0"/>
          </a:p>
        </p:txBody>
      </p:sp>
    </p:spTree>
    <p:extLst>
      <p:ext uri="{BB962C8B-B14F-4D97-AF65-F5344CB8AC3E}">
        <p14:creationId xmlns:p14="http://schemas.microsoft.com/office/powerpoint/2010/main" val="172977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3F408-A1F5-4517-9DA9-B80574806007}" type="slidenum">
              <a:rPr lang="en-US" smtClean="0"/>
              <a:pPr/>
              <a:t>3</a:t>
            </a:fld>
            <a:endParaRPr lang="en-US"/>
          </a:p>
        </p:txBody>
      </p:sp>
    </p:spTree>
    <p:extLst>
      <p:ext uri="{BB962C8B-B14F-4D97-AF65-F5344CB8AC3E}">
        <p14:creationId xmlns:p14="http://schemas.microsoft.com/office/powerpoint/2010/main" val="315715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2400" baseline="0" dirty="0" smtClean="0"/>
          </a:p>
        </p:txBody>
      </p:sp>
      <p:sp>
        <p:nvSpPr>
          <p:cNvPr id="4" name="灯片编号占位符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41136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82518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6362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2400" kern="1200" dirty="0" smtClean="0">
              <a:solidFill>
                <a:schemeClr val="tx1"/>
              </a:solidFill>
              <a:effectLst/>
              <a:latin typeface="Calibri Light"/>
              <a:ea typeface="+mn-ea"/>
              <a:cs typeface="+mn-cs"/>
            </a:endParaRPr>
          </a:p>
        </p:txBody>
      </p:sp>
      <p:sp>
        <p:nvSpPr>
          <p:cNvPr id="4" name="灯片编号占位符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60783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61041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76134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4967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5835DB-395C-4BC6-80BA-DE7CFDA84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32164E0-8BA1-4A38-82E6-DA7A75360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1ADE9571-8ED7-45D7-A0FA-D0B2485DE6FE}"/>
              </a:ext>
            </a:extLst>
          </p:cNvPr>
          <p:cNvSpPr>
            <a:spLocks noGrp="1"/>
          </p:cNvSpPr>
          <p:nvPr>
            <p:ph type="dt" sz="half" idx="10"/>
          </p:nvPr>
        </p:nvSpPr>
        <p:spPr/>
        <p:txBody>
          <a:bodyPr/>
          <a:lstStyle/>
          <a:p>
            <a:fld id="{27AC24AB-2D39-4733-9B42-468573B1B4ED}" type="datetime1">
              <a:rPr lang="en-GB" altLang="zh-CN" smtClean="0"/>
              <a:t>12/06/2021</a:t>
            </a:fld>
            <a:endParaRPr lang="en-GB"/>
          </a:p>
        </p:txBody>
      </p:sp>
      <p:sp>
        <p:nvSpPr>
          <p:cNvPr id="5" name="Footer Placeholder 4">
            <a:extLst>
              <a:ext uri="{FF2B5EF4-FFF2-40B4-BE49-F238E27FC236}">
                <a16:creationId xmlns="" xmlns:a16="http://schemas.microsoft.com/office/drawing/2014/main" id="{097BDC51-6B16-4B28-B878-F87BD012C61D}"/>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6" name="Slide Number Placeholder 5">
            <a:extLst>
              <a:ext uri="{FF2B5EF4-FFF2-40B4-BE49-F238E27FC236}">
                <a16:creationId xmlns="" xmlns:a16="http://schemas.microsoft.com/office/drawing/2014/main" id="{5037D096-848A-4937-990D-84FF2F33914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39568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13AC5-FE6D-475F-8720-FB6BDA6F7D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CB4C09C-CDB8-4347-8AEF-A8E23B676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A4736CF-9F5E-41D6-B9EA-50FD6FB53A02}"/>
              </a:ext>
            </a:extLst>
          </p:cNvPr>
          <p:cNvSpPr>
            <a:spLocks noGrp="1"/>
          </p:cNvSpPr>
          <p:nvPr>
            <p:ph type="dt" sz="half" idx="10"/>
          </p:nvPr>
        </p:nvSpPr>
        <p:spPr/>
        <p:txBody>
          <a:bodyPr/>
          <a:lstStyle/>
          <a:p>
            <a:fld id="{8B7C6443-DF43-43CD-BEA6-AC30F56B1C54}" type="datetime1">
              <a:rPr lang="en-GB" altLang="zh-CN" smtClean="0"/>
              <a:t>12/06/2021</a:t>
            </a:fld>
            <a:endParaRPr lang="en-GB"/>
          </a:p>
        </p:txBody>
      </p:sp>
      <p:sp>
        <p:nvSpPr>
          <p:cNvPr id="5" name="Footer Placeholder 4">
            <a:extLst>
              <a:ext uri="{FF2B5EF4-FFF2-40B4-BE49-F238E27FC236}">
                <a16:creationId xmlns="" xmlns:a16="http://schemas.microsoft.com/office/drawing/2014/main" id="{96BB2526-FC64-493C-A2DF-D3E24903BD3F}"/>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6" name="Slide Number Placeholder 5">
            <a:extLst>
              <a:ext uri="{FF2B5EF4-FFF2-40B4-BE49-F238E27FC236}">
                <a16:creationId xmlns="" xmlns:a16="http://schemas.microsoft.com/office/drawing/2014/main" id="{09880E15-6470-433F-A4D9-357988FC987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6298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FA0FB0-3233-4537-A13C-6EB529A3D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09EB42B-A16B-4F26-BE11-D597FC947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E9C90A2-405D-431D-8A34-4947BE67F580}"/>
              </a:ext>
            </a:extLst>
          </p:cNvPr>
          <p:cNvSpPr>
            <a:spLocks noGrp="1"/>
          </p:cNvSpPr>
          <p:nvPr>
            <p:ph type="dt" sz="half" idx="10"/>
          </p:nvPr>
        </p:nvSpPr>
        <p:spPr/>
        <p:txBody>
          <a:bodyPr/>
          <a:lstStyle/>
          <a:p>
            <a:fld id="{BD652DAF-0BAA-4218-AACD-82A116B0B14D}" type="datetime1">
              <a:rPr lang="en-GB" altLang="zh-CN" smtClean="0"/>
              <a:t>12/06/2021</a:t>
            </a:fld>
            <a:endParaRPr lang="en-GB"/>
          </a:p>
        </p:txBody>
      </p:sp>
      <p:sp>
        <p:nvSpPr>
          <p:cNvPr id="5" name="Footer Placeholder 4">
            <a:extLst>
              <a:ext uri="{FF2B5EF4-FFF2-40B4-BE49-F238E27FC236}">
                <a16:creationId xmlns="" xmlns:a16="http://schemas.microsoft.com/office/drawing/2014/main" id="{11BF3975-F22A-4336-A56B-349DF722E829}"/>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6" name="Slide Number Placeholder 5">
            <a:extLst>
              <a:ext uri="{FF2B5EF4-FFF2-40B4-BE49-F238E27FC236}">
                <a16:creationId xmlns="" xmlns:a16="http://schemas.microsoft.com/office/drawing/2014/main" id="{B54E00F8-9CE3-4973-AA72-572A01BFE89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5905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6335581" y="1542257"/>
            <a:ext cx="5027335" cy="423138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63148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642FF-D384-41E2-8BDE-020455B80C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456F38F-90A4-49D9-AE7A-85FFB45B38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EF1981E-100D-46D4-A881-542983AEE10C}"/>
              </a:ext>
            </a:extLst>
          </p:cNvPr>
          <p:cNvSpPr>
            <a:spLocks noGrp="1"/>
          </p:cNvSpPr>
          <p:nvPr>
            <p:ph type="dt" sz="half" idx="10"/>
          </p:nvPr>
        </p:nvSpPr>
        <p:spPr/>
        <p:txBody>
          <a:bodyPr/>
          <a:lstStyle/>
          <a:p>
            <a:fld id="{1EA29B6B-4292-4F19-B314-4319A0E3032F}" type="datetime1">
              <a:rPr lang="en-GB" altLang="zh-CN" smtClean="0"/>
              <a:t>12/06/2021</a:t>
            </a:fld>
            <a:endParaRPr lang="en-GB"/>
          </a:p>
        </p:txBody>
      </p:sp>
      <p:sp>
        <p:nvSpPr>
          <p:cNvPr id="5" name="Footer Placeholder 4">
            <a:extLst>
              <a:ext uri="{FF2B5EF4-FFF2-40B4-BE49-F238E27FC236}">
                <a16:creationId xmlns="" xmlns:a16="http://schemas.microsoft.com/office/drawing/2014/main" id="{BBEF8FF8-EE97-48C6-AA1B-5C65EFD29787}"/>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6" name="Slide Number Placeholder 5">
            <a:extLst>
              <a:ext uri="{FF2B5EF4-FFF2-40B4-BE49-F238E27FC236}">
                <a16:creationId xmlns="" xmlns:a16="http://schemas.microsoft.com/office/drawing/2014/main" id="{65AF4BA4-DD61-476B-909F-2EF58BFBBB08}"/>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6382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F065D-AC7C-49CB-BF71-3FDFAFDF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27EF51D-9E4F-40D6-957B-A5BBBCA57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674407B-4D09-41FE-8734-AC480B53446E}"/>
              </a:ext>
            </a:extLst>
          </p:cNvPr>
          <p:cNvSpPr>
            <a:spLocks noGrp="1"/>
          </p:cNvSpPr>
          <p:nvPr>
            <p:ph type="dt" sz="half" idx="10"/>
          </p:nvPr>
        </p:nvSpPr>
        <p:spPr/>
        <p:txBody>
          <a:bodyPr/>
          <a:lstStyle/>
          <a:p>
            <a:fld id="{9D2B1897-8384-4112-95E1-C68E69CA5E29}" type="datetime1">
              <a:rPr lang="en-GB" altLang="zh-CN" smtClean="0"/>
              <a:t>12/06/2021</a:t>
            </a:fld>
            <a:endParaRPr lang="en-GB"/>
          </a:p>
        </p:txBody>
      </p:sp>
      <p:sp>
        <p:nvSpPr>
          <p:cNvPr id="5" name="Footer Placeholder 4">
            <a:extLst>
              <a:ext uri="{FF2B5EF4-FFF2-40B4-BE49-F238E27FC236}">
                <a16:creationId xmlns="" xmlns:a16="http://schemas.microsoft.com/office/drawing/2014/main" id="{1F2C0A2D-3CE9-4259-9C9B-5E5B1496C364}"/>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6" name="Slide Number Placeholder 5">
            <a:extLst>
              <a:ext uri="{FF2B5EF4-FFF2-40B4-BE49-F238E27FC236}">
                <a16:creationId xmlns="" xmlns:a16="http://schemas.microsoft.com/office/drawing/2014/main" id="{1B193607-128B-4E36-96BB-AC45359DC0F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83209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3DCE3B-C83B-4C96-95F7-4739C798B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C3523C9-D420-4375-A02A-B458C17DF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9BF341D8-FC24-4521-8153-00874C3E1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0193DAA-DB91-4E82-A05C-C16CFBCEEBCC}"/>
              </a:ext>
            </a:extLst>
          </p:cNvPr>
          <p:cNvSpPr>
            <a:spLocks noGrp="1"/>
          </p:cNvSpPr>
          <p:nvPr>
            <p:ph type="dt" sz="half" idx="10"/>
          </p:nvPr>
        </p:nvSpPr>
        <p:spPr/>
        <p:txBody>
          <a:bodyPr/>
          <a:lstStyle/>
          <a:p>
            <a:fld id="{8260C269-189E-474B-97E2-BC03983F0636}" type="datetime1">
              <a:rPr lang="en-GB" altLang="zh-CN" smtClean="0"/>
              <a:t>12/06/2021</a:t>
            </a:fld>
            <a:endParaRPr lang="en-GB"/>
          </a:p>
        </p:txBody>
      </p:sp>
      <p:sp>
        <p:nvSpPr>
          <p:cNvPr id="6" name="Footer Placeholder 5">
            <a:extLst>
              <a:ext uri="{FF2B5EF4-FFF2-40B4-BE49-F238E27FC236}">
                <a16:creationId xmlns="" xmlns:a16="http://schemas.microsoft.com/office/drawing/2014/main" id="{119A5039-9633-4B52-BC18-EA720E90695D}"/>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7" name="Slide Number Placeholder 6">
            <a:extLst>
              <a:ext uri="{FF2B5EF4-FFF2-40B4-BE49-F238E27FC236}">
                <a16:creationId xmlns="" xmlns:a16="http://schemas.microsoft.com/office/drawing/2014/main" id="{67E8EADD-CF98-4FF0-BA51-8484B368ACA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89680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BFA4A-AFF9-42DB-B574-83EDD4536F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F599E94-B56B-4DD2-B441-AA7037ECE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F39E8E2-6A96-444F-A00B-1293277B0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6F429FD-08F7-4904-AA00-DBB108923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9350310-940F-43EA-88D1-72437217C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11BD1F2-1DE3-410D-98ED-8EFFB90919F4}"/>
              </a:ext>
            </a:extLst>
          </p:cNvPr>
          <p:cNvSpPr>
            <a:spLocks noGrp="1"/>
          </p:cNvSpPr>
          <p:nvPr>
            <p:ph type="dt" sz="half" idx="10"/>
          </p:nvPr>
        </p:nvSpPr>
        <p:spPr/>
        <p:txBody>
          <a:bodyPr/>
          <a:lstStyle/>
          <a:p>
            <a:fld id="{31A16043-5C07-4284-B506-08EE7676D555}" type="datetime1">
              <a:rPr lang="en-GB" altLang="zh-CN" smtClean="0"/>
              <a:t>12/06/2021</a:t>
            </a:fld>
            <a:endParaRPr lang="en-GB"/>
          </a:p>
        </p:txBody>
      </p:sp>
      <p:sp>
        <p:nvSpPr>
          <p:cNvPr id="8" name="Footer Placeholder 7">
            <a:extLst>
              <a:ext uri="{FF2B5EF4-FFF2-40B4-BE49-F238E27FC236}">
                <a16:creationId xmlns="" xmlns:a16="http://schemas.microsoft.com/office/drawing/2014/main" id="{391AB069-70BD-4858-8A83-3F5455B302EF}"/>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9" name="Slide Number Placeholder 8">
            <a:extLst>
              <a:ext uri="{FF2B5EF4-FFF2-40B4-BE49-F238E27FC236}">
                <a16:creationId xmlns="" xmlns:a16="http://schemas.microsoft.com/office/drawing/2014/main" id="{61CD3B0C-F7FC-4925-80A4-9B59A2E22FE6}"/>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7838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EFB4A0-671D-45AC-B3DD-17756119DC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2CF66E5-BCFA-468A-B354-31976A05732C}"/>
              </a:ext>
            </a:extLst>
          </p:cNvPr>
          <p:cNvSpPr>
            <a:spLocks noGrp="1"/>
          </p:cNvSpPr>
          <p:nvPr>
            <p:ph type="dt" sz="half" idx="10"/>
          </p:nvPr>
        </p:nvSpPr>
        <p:spPr/>
        <p:txBody>
          <a:bodyPr/>
          <a:lstStyle/>
          <a:p>
            <a:fld id="{72E981AE-CB76-4B53-8E46-2CE60407D4A4}" type="datetime1">
              <a:rPr lang="en-GB" altLang="zh-CN" smtClean="0"/>
              <a:t>12/06/2021</a:t>
            </a:fld>
            <a:endParaRPr lang="en-GB"/>
          </a:p>
        </p:txBody>
      </p:sp>
      <p:sp>
        <p:nvSpPr>
          <p:cNvPr id="4" name="Footer Placeholder 3">
            <a:extLst>
              <a:ext uri="{FF2B5EF4-FFF2-40B4-BE49-F238E27FC236}">
                <a16:creationId xmlns="" xmlns:a16="http://schemas.microsoft.com/office/drawing/2014/main" id="{873C644C-FF5E-4FC6-A549-80115E2B3BAF}"/>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5" name="Slide Number Placeholder 4">
            <a:extLst>
              <a:ext uri="{FF2B5EF4-FFF2-40B4-BE49-F238E27FC236}">
                <a16:creationId xmlns="" xmlns:a16="http://schemas.microsoft.com/office/drawing/2014/main" id="{622447C1-3E0A-4343-BE36-CD72BEB1E70E}"/>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4784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7E9ECA3-33E8-4D83-8A6E-9A209045A887}"/>
              </a:ext>
            </a:extLst>
          </p:cNvPr>
          <p:cNvSpPr>
            <a:spLocks noGrp="1"/>
          </p:cNvSpPr>
          <p:nvPr>
            <p:ph type="dt" sz="half" idx="10"/>
          </p:nvPr>
        </p:nvSpPr>
        <p:spPr/>
        <p:txBody>
          <a:bodyPr/>
          <a:lstStyle/>
          <a:p>
            <a:fld id="{77F5C841-59A1-400E-A087-74142D382A5A}" type="datetime1">
              <a:rPr lang="en-GB" altLang="zh-CN" smtClean="0"/>
              <a:t>12/06/2021</a:t>
            </a:fld>
            <a:endParaRPr lang="en-GB"/>
          </a:p>
        </p:txBody>
      </p:sp>
      <p:sp>
        <p:nvSpPr>
          <p:cNvPr id="3" name="Footer Placeholder 2">
            <a:extLst>
              <a:ext uri="{FF2B5EF4-FFF2-40B4-BE49-F238E27FC236}">
                <a16:creationId xmlns="" xmlns:a16="http://schemas.microsoft.com/office/drawing/2014/main" id="{997335A7-A6AE-4E5F-A140-6A8A1B719328}"/>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4" name="Slide Number Placeholder 3">
            <a:extLst>
              <a:ext uri="{FF2B5EF4-FFF2-40B4-BE49-F238E27FC236}">
                <a16:creationId xmlns="" xmlns:a16="http://schemas.microsoft.com/office/drawing/2014/main" id="{5E52B1FD-1268-4A18-A231-96272C85BD8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90733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08E14A-3A71-473F-BDBC-939096D8D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D0D3925-36B0-448A-A3DC-5B68242D3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2CFDC46-7DB6-406F-A7BA-479F189A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B24A32C-9160-4BCF-9E73-B623C91C7C59}"/>
              </a:ext>
            </a:extLst>
          </p:cNvPr>
          <p:cNvSpPr>
            <a:spLocks noGrp="1"/>
          </p:cNvSpPr>
          <p:nvPr>
            <p:ph type="dt" sz="half" idx="10"/>
          </p:nvPr>
        </p:nvSpPr>
        <p:spPr/>
        <p:txBody>
          <a:bodyPr/>
          <a:lstStyle/>
          <a:p>
            <a:fld id="{E5FE7D77-8767-42AF-9329-3DF31B41B5F6}" type="datetime1">
              <a:rPr lang="en-GB" altLang="zh-CN" smtClean="0"/>
              <a:t>12/06/2021</a:t>
            </a:fld>
            <a:endParaRPr lang="en-GB"/>
          </a:p>
        </p:txBody>
      </p:sp>
      <p:sp>
        <p:nvSpPr>
          <p:cNvPr id="6" name="Footer Placeholder 5">
            <a:extLst>
              <a:ext uri="{FF2B5EF4-FFF2-40B4-BE49-F238E27FC236}">
                <a16:creationId xmlns="" xmlns:a16="http://schemas.microsoft.com/office/drawing/2014/main" id="{9A6C1A8B-F162-48C6-B703-1A2578CE81E0}"/>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7" name="Slide Number Placeholder 6">
            <a:extLst>
              <a:ext uri="{FF2B5EF4-FFF2-40B4-BE49-F238E27FC236}">
                <a16:creationId xmlns="" xmlns:a16="http://schemas.microsoft.com/office/drawing/2014/main" id="{F27276D3-45FF-460C-B748-82667A97A522}"/>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410806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916128-DA06-4BB2-A401-61C3F359A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8C72708A-6160-43D4-9F15-21B66312E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4391751-455B-4F22-9DEF-3E6AE4DC8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D3441A0-9DBD-4EED-9E67-CD57D0A28F45}"/>
              </a:ext>
            </a:extLst>
          </p:cNvPr>
          <p:cNvSpPr>
            <a:spLocks noGrp="1"/>
          </p:cNvSpPr>
          <p:nvPr>
            <p:ph type="dt" sz="half" idx="10"/>
          </p:nvPr>
        </p:nvSpPr>
        <p:spPr/>
        <p:txBody>
          <a:bodyPr/>
          <a:lstStyle/>
          <a:p>
            <a:fld id="{830F6CAF-04AE-4CC4-AB7E-0A7024526529}" type="datetime1">
              <a:rPr lang="en-GB" altLang="zh-CN" smtClean="0"/>
              <a:t>12/06/2021</a:t>
            </a:fld>
            <a:endParaRPr lang="en-GB"/>
          </a:p>
        </p:txBody>
      </p:sp>
      <p:sp>
        <p:nvSpPr>
          <p:cNvPr id="6" name="Footer Placeholder 5">
            <a:extLst>
              <a:ext uri="{FF2B5EF4-FFF2-40B4-BE49-F238E27FC236}">
                <a16:creationId xmlns="" xmlns:a16="http://schemas.microsoft.com/office/drawing/2014/main" id="{21D00B06-ED78-4024-898A-0D1745789953}"/>
              </a:ext>
            </a:extLst>
          </p:cNvPr>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7" name="Slide Number Placeholder 6">
            <a:extLst>
              <a:ext uri="{FF2B5EF4-FFF2-40B4-BE49-F238E27FC236}">
                <a16:creationId xmlns="" xmlns:a16="http://schemas.microsoft.com/office/drawing/2014/main" id="{469C5FA3-DEAF-4076-886C-B12D689F95CD}"/>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6773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3F19E25-86CB-4DE2-8D82-74D7F6A89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FD790-7A28-4B8E-A71B-AFF461695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7A2585A-B7EB-4D63-AB33-222F91A36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C6935-18DA-4D6B-BAF8-E8B3EF30F0FA}" type="datetime1">
              <a:rPr lang="en-GB" altLang="zh-CN" smtClean="0"/>
              <a:t>12/06/2021</a:t>
            </a:fld>
            <a:endParaRPr lang="en-GB"/>
          </a:p>
        </p:txBody>
      </p:sp>
      <p:sp>
        <p:nvSpPr>
          <p:cNvPr id="5" name="Footer Placeholder 4">
            <a:extLst>
              <a:ext uri="{FF2B5EF4-FFF2-40B4-BE49-F238E27FC236}">
                <a16:creationId xmlns="" xmlns:a16="http://schemas.microsoft.com/office/drawing/2014/main" id="{B2F92D82-B2CA-42A7-AE6F-8A098A994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Fifth Pacific Islands Training Workshop on Ocean Observations and Data Applications (PI-5) </a:t>
            </a:r>
            <a:endParaRPr lang="en-GB"/>
          </a:p>
        </p:txBody>
      </p:sp>
      <p:sp>
        <p:nvSpPr>
          <p:cNvPr id="6" name="Slide Number Placeholder 5">
            <a:extLst>
              <a:ext uri="{FF2B5EF4-FFF2-40B4-BE49-F238E27FC236}">
                <a16:creationId xmlns="" xmlns:a16="http://schemas.microsoft.com/office/drawing/2014/main" id="{919E45C8-AF6F-4CC0-8DC8-E0B64E99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D2F6-784A-4635-AE5C-E31508AFB66E}" type="slidenum">
              <a:rPr lang="en-GB" smtClean="0"/>
              <a:t>‹#›</a:t>
            </a:fld>
            <a:endParaRPr lang="en-GB"/>
          </a:p>
        </p:txBody>
      </p:sp>
    </p:spTree>
    <p:extLst>
      <p:ext uri="{BB962C8B-B14F-4D97-AF65-F5344CB8AC3E}">
        <p14:creationId xmlns:p14="http://schemas.microsoft.com/office/powerpoint/2010/main" val="404300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emf"/><Relationship Id="rId4" Type="http://schemas.openxmlformats.org/officeDocument/2006/relationships/image" Target="../media/image5.png"/><Relationship Id="rId9"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emf"/><Relationship Id="rId7" Type="http://schemas.openxmlformats.org/officeDocument/2006/relationships/image" Target="../media/image38.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5.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 xmlns:a16="http://schemas.microsoft.com/office/drawing/2014/main" id="{741C1AF7-F60B-4744-ACA8-50079790D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4640" y="5862277"/>
            <a:ext cx="2052736" cy="834463"/>
          </a:xfrm>
          <a:prstGeom prst="rect">
            <a:avLst/>
          </a:prstGeom>
        </p:spPr>
      </p:pic>
      <p:pic>
        <p:nvPicPr>
          <p:cNvPr id="7" name="Picture 6" descr="Logo, company name&#10;&#10;Description automatically generated">
            <a:extLst>
              <a:ext uri="{FF2B5EF4-FFF2-40B4-BE49-F238E27FC236}">
                <a16:creationId xmlns="" xmlns:a16="http://schemas.microsoft.com/office/drawing/2014/main" id="{E1029CFC-154C-46D0-8BDF-63410217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024" y="5952251"/>
            <a:ext cx="2230017" cy="703849"/>
          </a:xfrm>
          <a:prstGeom prst="rect">
            <a:avLst/>
          </a:prstGeom>
        </p:spPr>
      </p:pic>
      <p:pic>
        <p:nvPicPr>
          <p:cNvPr id="9" name="Picture 8" descr="Logo, company name&#10;&#10;Description automatically generated">
            <a:extLst>
              <a:ext uri="{FF2B5EF4-FFF2-40B4-BE49-F238E27FC236}">
                <a16:creationId xmlns="" xmlns:a16="http://schemas.microsoft.com/office/drawing/2014/main" id="{06ACF4F5-4E86-4D58-8C53-F7DAD81DC4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753" b="11079"/>
          <a:stretch/>
        </p:blipFill>
        <p:spPr>
          <a:xfrm>
            <a:off x="0" y="5811125"/>
            <a:ext cx="2640563" cy="1087516"/>
          </a:xfrm>
          <a:prstGeom prst="rect">
            <a:avLst/>
          </a:prstGeom>
        </p:spPr>
      </p:pic>
      <p:pic>
        <p:nvPicPr>
          <p:cNvPr id="13" name="Picture 12" descr="A picture containing text, clipart&#10;&#10;Description automatically generated">
            <a:extLst>
              <a:ext uri="{FF2B5EF4-FFF2-40B4-BE49-F238E27FC236}">
                <a16:creationId xmlns="" xmlns:a16="http://schemas.microsoft.com/office/drawing/2014/main" id="{AAA8F96F-F479-4764-A294-61E95E265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968" y="5920279"/>
            <a:ext cx="1520890" cy="718458"/>
          </a:xfrm>
          <a:prstGeom prst="rect">
            <a:avLst/>
          </a:prstGeom>
        </p:spPr>
      </p:pic>
      <p:pic>
        <p:nvPicPr>
          <p:cNvPr id="15" name="Picture 14" descr="Logo&#10;&#10;Description automatically generated">
            <a:extLst>
              <a:ext uri="{FF2B5EF4-FFF2-40B4-BE49-F238E27FC236}">
                <a16:creationId xmlns="" xmlns:a16="http://schemas.microsoft.com/office/drawing/2014/main" id="{B6D6F028-BEC0-4F93-8CAD-EA01F4D63E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400" y="415180"/>
            <a:ext cx="1323439" cy="1323439"/>
          </a:xfrm>
          <a:prstGeom prst="rect">
            <a:avLst/>
          </a:prstGeom>
        </p:spPr>
      </p:pic>
      <p:sp>
        <p:nvSpPr>
          <p:cNvPr id="17" name="TextBox 16">
            <a:extLst>
              <a:ext uri="{FF2B5EF4-FFF2-40B4-BE49-F238E27FC236}">
                <a16:creationId xmlns="" xmlns:a16="http://schemas.microsoft.com/office/drawing/2014/main" id="{DF0402FE-2892-46E0-A1B2-EA676F11AABA}"/>
              </a:ext>
            </a:extLst>
          </p:cNvPr>
          <p:cNvSpPr txBox="1"/>
          <p:nvPr/>
        </p:nvSpPr>
        <p:spPr>
          <a:xfrm>
            <a:off x="3338772" y="543593"/>
            <a:ext cx="6964827" cy="1938992"/>
          </a:xfrm>
          <a:prstGeom prst="rect">
            <a:avLst/>
          </a:prstGeom>
          <a:noFill/>
        </p:spPr>
        <p:txBody>
          <a:bodyPr wrap="square">
            <a:spAutoFit/>
          </a:bodyPr>
          <a:lstStyle/>
          <a:p>
            <a:pPr algn="ctr"/>
            <a:r>
              <a:rPr lang="en-GB" sz="2800" b="1" i="1" dirty="0">
                <a:effectLst/>
                <a:latin typeface="Times New Roman" panose="02020603050405020304" pitchFamily="18" charset="0"/>
                <a:ea typeface="SimSun" panose="02010600030101010101" pitchFamily="2" charset="-122"/>
                <a:cs typeface="Times New Roman" panose="02020603050405020304" pitchFamily="18" charset="0"/>
              </a:rPr>
              <a:t>Fifth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endParaRPr lang="en-GB" sz="2800" dirty="0">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2800" b="1" i="1" dirty="0">
                <a:solidFill>
                  <a:srgbClr val="000000"/>
                </a:solidFill>
                <a:effectLst/>
                <a:latin typeface="Times New Roman" panose="02020603050405020304" pitchFamily="18" charset="0"/>
                <a:ea typeface="Times New Roman" panose="02020603050405020304" pitchFamily="18" charset="0"/>
              </a:rPr>
              <a:t>Ocean Observations and Data Applications (PI-</a:t>
            </a:r>
            <a:r>
              <a:rPr lang="en-US" sz="2800" b="1" i="1" dirty="0">
                <a:solidFill>
                  <a:srgbClr val="000000"/>
                </a:solidFill>
                <a:effectLst/>
                <a:latin typeface="Times New Roman" panose="02020603050405020304" pitchFamily="18" charset="0"/>
                <a:ea typeface="SimSun" panose="02010600030101010101" pitchFamily="2" charset="-122"/>
              </a:rPr>
              <a:t>5</a:t>
            </a:r>
            <a:r>
              <a:rPr lang="en-US" sz="2800" b="1" i="1" dirty="0">
                <a:solidFill>
                  <a:srgbClr val="000000"/>
                </a:solidFill>
                <a:effectLst/>
                <a:latin typeface="Times New Roman" panose="02020603050405020304" pitchFamily="18" charset="0"/>
                <a:ea typeface="Times New Roman" panose="02020603050405020304" pitchFamily="18" charset="0"/>
              </a:rPr>
              <a:t>)</a:t>
            </a:r>
          </a:p>
          <a:p>
            <a:pPr algn="ctr"/>
            <a:r>
              <a:rPr lang="en-US" b="1" dirty="0">
                <a:effectLst/>
                <a:latin typeface="Times New Roman" panose="02020603050405020304" pitchFamily="18" charset="0"/>
                <a:ea typeface="SimSun" panose="02010600030101010101" pitchFamily="2" charset="-122"/>
                <a:cs typeface="Times New Roman" panose="02020603050405020304" pitchFamily="18" charset="0"/>
              </a:rPr>
              <a:t>27-28 May and </a:t>
            </a:r>
            <a:r>
              <a:rPr lang="en-US" b="1" dirty="0">
                <a:latin typeface="Times New Roman" panose="02020603050405020304" pitchFamily="18" charset="0"/>
                <a:ea typeface="SimSun" panose="02010600030101010101" pitchFamily="2" charset="-122"/>
                <a:cs typeface="Times New Roman" panose="02020603050405020304" pitchFamily="18" charset="0"/>
              </a:rPr>
              <a:t>10</a:t>
            </a:r>
            <a:r>
              <a:rPr lang="en-US" b="1" dirty="0">
                <a:effectLst/>
                <a:latin typeface="Times New Roman" panose="02020603050405020304" pitchFamily="18" charset="0"/>
                <a:ea typeface="SimSun" panose="02010600030101010101" pitchFamily="2" charset="-122"/>
                <a:cs typeface="Times New Roman" panose="02020603050405020304" pitchFamily="18" charset="0"/>
              </a:rPr>
              <a:t>-11 June 2021 (Fiji Time, UTC+12)</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a:p>
            <a:pPr algn="ct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en-GB" dirty="0"/>
          </a:p>
        </p:txBody>
      </p:sp>
      <p:sp>
        <p:nvSpPr>
          <p:cNvPr id="18" name="TextBox 17">
            <a:extLst>
              <a:ext uri="{FF2B5EF4-FFF2-40B4-BE49-F238E27FC236}">
                <a16:creationId xmlns="" xmlns:a16="http://schemas.microsoft.com/office/drawing/2014/main" id="{D7036445-1AB9-4417-ABE2-A3DD0D1E25DE}"/>
              </a:ext>
            </a:extLst>
          </p:cNvPr>
          <p:cNvSpPr txBox="1"/>
          <p:nvPr/>
        </p:nvSpPr>
        <p:spPr>
          <a:xfrm>
            <a:off x="1398608" y="3173934"/>
            <a:ext cx="9592400" cy="1938992"/>
          </a:xfrm>
          <a:prstGeom prst="rect">
            <a:avLst/>
          </a:prstGeom>
          <a:noFill/>
        </p:spPr>
        <p:txBody>
          <a:bodyPr wrap="square" rtlCol="0">
            <a:spAutoFit/>
          </a:bodyPr>
          <a:lstStyle/>
          <a:p>
            <a:pPr algn="ctr"/>
            <a:r>
              <a:rPr lang="en-US" sz="3600" b="1" dirty="0">
                <a:ea typeface="SimSun" panose="02010600030101010101" pitchFamily="2" charset="-122"/>
                <a:cs typeface="Times New Roman" panose="02020603050405020304" pitchFamily="18" charset="0"/>
              </a:rPr>
              <a:t>CMOC/China and its </a:t>
            </a:r>
            <a:r>
              <a:rPr lang="en-US" sz="3600" b="1" dirty="0" smtClean="0">
                <a:ea typeface="SimSun" panose="02010600030101010101" pitchFamily="2" charset="-122"/>
                <a:cs typeface="Times New Roman" panose="02020603050405020304" pitchFamily="18" charset="0"/>
              </a:rPr>
              <a:t>Data &amp; Information Service</a:t>
            </a:r>
          </a:p>
          <a:p>
            <a:pPr algn="ctr"/>
            <a:endParaRPr lang="en-US" sz="3600" b="1" dirty="0">
              <a:ea typeface="SimSun" panose="02010600030101010101" pitchFamily="2" charset="-122"/>
              <a:cs typeface="Times New Roman" panose="02020603050405020304" pitchFamily="18" charset="0"/>
            </a:endParaRPr>
          </a:p>
          <a:p>
            <a:pPr algn="ctr"/>
            <a:r>
              <a:rPr lang="en-AU" sz="2400" b="1" i="1" dirty="0" err="1" smtClean="0">
                <a:solidFill>
                  <a:srgbClr val="000000"/>
                </a:solidFill>
                <a:ea typeface="Times New Roman" panose="02020603050405020304" pitchFamily="18" charset="0"/>
                <a:cs typeface="Times New Roman" panose="02020603050405020304" pitchFamily="18" charset="0"/>
              </a:rPr>
              <a:t>Dr.</a:t>
            </a:r>
            <a:r>
              <a:rPr lang="en-AU" sz="2400" b="1" i="1" dirty="0" smtClean="0">
                <a:solidFill>
                  <a:srgbClr val="000000"/>
                </a:solidFill>
                <a:ea typeface="Times New Roman" panose="02020603050405020304" pitchFamily="18" charset="0"/>
                <a:cs typeface="Times New Roman" panose="02020603050405020304" pitchFamily="18" charset="0"/>
              </a:rPr>
              <a:t> Yu </a:t>
            </a:r>
            <a:r>
              <a:rPr lang="en-AU" sz="2400" b="1" i="1" dirty="0">
                <a:solidFill>
                  <a:srgbClr val="000000"/>
                </a:solidFill>
                <a:ea typeface="Times New Roman" panose="02020603050405020304" pitchFamily="18" charset="0"/>
                <a:cs typeface="Times New Roman" panose="02020603050405020304" pitchFamily="18" charset="0"/>
              </a:rPr>
              <a:t>Ting (Julia</a:t>
            </a:r>
            <a:r>
              <a:rPr lang="en-AU" sz="2400" b="1" i="1" dirty="0" smtClean="0">
                <a:solidFill>
                  <a:srgbClr val="000000"/>
                </a:solidFill>
                <a:ea typeface="Times New Roman" panose="02020603050405020304" pitchFamily="18" charset="0"/>
                <a:cs typeface="Times New Roman" panose="02020603050405020304" pitchFamily="18" charset="0"/>
              </a:rPr>
              <a:t>)</a:t>
            </a:r>
            <a:r>
              <a:rPr lang="en-AU" sz="2400" i="1" dirty="0" smtClean="0">
                <a:solidFill>
                  <a:srgbClr val="000000"/>
                </a:solidFill>
                <a:ea typeface="Times New Roman" panose="02020603050405020304" pitchFamily="18" charset="0"/>
                <a:cs typeface="Times New Roman" panose="02020603050405020304" pitchFamily="18" charset="0"/>
              </a:rPr>
              <a:t> and Wan </a:t>
            </a:r>
            <a:r>
              <a:rPr lang="en-AU" sz="2400" i="1" dirty="0" err="1" smtClean="0">
                <a:solidFill>
                  <a:srgbClr val="000000"/>
                </a:solidFill>
                <a:ea typeface="Times New Roman" panose="02020603050405020304" pitchFamily="18" charset="0"/>
                <a:cs typeface="Times New Roman" panose="02020603050405020304" pitchFamily="18" charset="0"/>
              </a:rPr>
              <a:t>Fangfang</a:t>
            </a:r>
            <a:r>
              <a:rPr lang="en-AU" sz="2400" i="1" dirty="0" smtClean="0">
                <a:solidFill>
                  <a:srgbClr val="000000"/>
                </a:solidFill>
                <a:ea typeface="Times New Roman" panose="02020603050405020304" pitchFamily="18" charset="0"/>
                <a:cs typeface="Times New Roman" panose="02020603050405020304" pitchFamily="18" charset="0"/>
              </a:rPr>
              <a:t>, NMDIS, MNR, China</a:t>
            </a:r>
            <a:endParaRPr lang="en-AU" sz="2400" i="1" dirty="0">
              <a:solidFill>
                <a:srgbClr val="000000"/>
              </a:solidFill>
              <a:ea typeface="Times New Roman" panose="02020603050405020304" pitchFamily="18" charset="0"/>
              <a:cs typeface="Times New Roman" panose="02020603050405020304" pitchFamily="18" charset="0"/>
            </a:endParaRPr>
          </a:p>
          <a:p>
            <a:pPr algn="ctr"/>
            <a:r>
              <a:rPr lang="en-US" altLang="zh-CN" sz="2400" i="1" dirty="0">
                <a:solidFill>
                  <a:srgbClr val="000000"/>
                </a:solidFill>
                <a:ea typeface="Times New Roman" panose="02020603050405020304" pitchFamily="18" charset="0"/>
                <a:cs typeface="Times New Roman" panose="02020603050405020304" pitchFamily="18" charset="0"/>
              </a:rPr>
              <a:t>j</a:t>
            </a:r>
            <a:r>
              <a:rPr lang="en-AU" sz="2400" i="1" dirty="0" smtClean="0">
                <a:solidFill>
                  <a:srgbClr val="000000"/>
                </a:solidFill>
                <a:ea typeface="Times New Roman" panose="02020603050405020304" pitchFamily="18" charset="0"/>
                <a:cs typeface="Times New Roman" panose="02020603050405020304" pitchFamily="18" charset="0"/>
              </a:rPr>
              <a:t>ulia_yu_nmdis@163.com</a:t>
            </a:r>
            <a:endParaRPr lang="en-GB" sz="2400" i="1" dirty="0">
              <a:solidFill>
                <a:srgbClr val="000000"/>
              </a:solidFill>
              <a:ea typeface="Times New Roman" panose="02020603050405020304" pitchFamily="18" charset="0"/>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en-US" smtClean="0"/>
              <a:t> Fifth Pacific Islands Training Workshop on Ocean Observations and Data Applications (PI-5) </a:t>
            </a:r>
            <a:endParaRPr lang="en-GB"/>
          </a:p>
        </p:txBody>
      </p:sp>
      <p:sp>
        <p:nvSpPr>
          <p:cNvPr id="4" name="灯片编号占位符 3"/>
          <p:cNvSpPr>
            <a:spLocks noGrp="1"/>
          </p:cNvSpPr>
          <p:nvPr>
            <p:ph type="sldNum" sz="quarter" idx="12"/>
          </p:nvPr>
        </p:nvSpPr>
        <p:spPr/>
        <p:txBody>
          <a:bodyPr/>
          <a:lstStyle/>
          <a:p>
            <a:fld id="{BA69D2F6-784A-4635-AE5C-E31508AFB66E}" type="slidenum">
              <a:rPr lang="en-GB" smtClean="0"/>
              <a:t>1</a:t>
            </a:fld>
            <a:endParaRPr lang="en-GB"/>
          </a:p>
        </p:txBody>
      </p:sp>
    </p:spTree>
    <p:extLst>
      <p:ext uri="{BB962C8B-B14F-4D97-AF65-F5344CB8AC3E}">
        <p14:creationId xmlns:p14="http://schemas.microsoft.com/office/powerpoint/2010/main" val="600966828"/>
      </p:ext>
    </p:extLst>
  </p:cSld>
  <p:clrMapOvr>
    <a:masterClrMapping/>
  </p:clrMapOvr>
  <mc:AlternateContent xmlns:mc="http://schemas.openxmlformats.org/markup-compatibility/2006" xmlns:p14="http://schemas.microsoft.com/office/powerpoint/2010/main">
    <mc:Choice Requires="p14">
      <p:transition spd="slow" p14:dur="2000" advTm="30264"/>
    </mc:Choice>
    <mc:Fallback xmlns="">
      <p:transition spd="slow" advTm="3026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19946" y="78375"/>
            <a:ext cx="7898741" cy="507813"/>
          </a:xfrm>
          <a:prstGeom prst="rect">
            <a:avLst/>
          </a:prstGeom>
          <a:noFill/>
        </p:spPr>
        <p:txBody>
          <a:bodyPr wrap="square" lIns="91422" tIns="45711" rIns="91422" bIns="45711" rtlCol="0">
            <a:spAutoFit/>
          </a:bodyPr>
          <a:lstStyle/>
          <a:p>
            <a:pPr>
              <a:defRPr/>
            </a:pPr>
            <a:r>
              <a:rPr lang="en-US" altLang="zh-CN" sz="2700" b="1" dirty="0">
                <a:solidFill>
                  <a:schemeClr val="bg1"/>
                </a:solidFill>
                <a:latin typeface="Agency FB" panose="020B0503020202020204" pitchFamily="34" charset="0"/>
                <a:ea typeface="微软雅黑" panose="020B0503020204020204" pitchFamily="34" charset="-122"/>
              </a:rPr>
              <a:t>Observation Data of China</a:t>
            </a:r>
            <a:endParaRPr lang="zh-CN" altLang="en-US" sz="2700" b="1" dirty="0">
              <a:solidFill>
                <a:schemeClr val="bg1"/>
              </a:solidFill>
              <a:latin typeface="Agency FB" panose="020B0503020202020204" pitchFamily="34" charset="0"/>
              <a:ea typeface="微软雅黑" panose="020B0503020204020204" pitchFamily="34" charset="-122"/>
            </a:endParaRPr>
          </a:p>
        </p:txBody>
      </p:sp>
      <p:sp>
        <p:nvSpPr>
          <p:cNvPr id="5" name="矩形 4"/>
          <p:cNvSpPr/>
          <p:nvPr/>
        </p:nvSpPr>
        <p:spPr>
          <a:xfrm>
            <a:off x="7069540" y="1210938"/>
            <a:ext cx="4293954" cy="707886"/>
          </a:xfrm>
          <a:prstGeom prst="rect">
            <a:avLst/>
          </a:prstGeom>
        </p:spPr>
        <p:txBody>
          <a:bodyPr wrap="square">
            <a:spAutoFit/>
          </a:bodyPr>
          <a:lstStyle/>
          <a:p>
            <a:r>
              <a:rPr lang="en-US" altLang="zh-CN" sz="2000" b="1" dirty="0">
                <a:latin typeface="Agency FB" panose="020B0503020202020204" pitchFamily="34" charset="0"/>
                <a:cs typeface="Lato Light"/>
              </a:rPr>
              <a:t>In 2020, data, metadata and product published at CMOC/China were about </a:t>
            </a:r>
            <a:r>
              <a:rPr lang="en-US" altLang="zh-CN" sz="2000" b="1" dirty="0" smtClean="0">
                <a:latin typeface="Agency FB" panose="020B0503020202020204" pitchFamily="34" charset="0"/>
                <a:cs typeface="Lato Light"/>
              </a:rPr>
              <a:t>16.7GB</a:t>
            </a:r>
            <a:r>
              <a:rPr lang="en-US" altLang="zh-CN" sz="2000" b="1" dirty="0">
                <a:latin typeface="Agency FB" panose="020B0503020202020204" pitchFamily="34" charset="0"/>
                <a:cs typeface="Lato Light"/>
              </a:rPr>
              <a:t>.</a:t>
            </a:r>
            <a:r>
              <a:rPr lang="en-US" altLang="zh-CN" sz="900" dirty="0" smtClean="0"/>
              <a:t>.</a:t>
            </a:r>
            <a:endParaRPr lang="zh-CN" altLang="zh-CN" sz="900" dirty="0"/>
          </a:p>
        </p:txBody>
      </p:sp>
      <p:graphicFrame>
        <p:nvGraphicFramePr>
          <p:cNvPr id="6" name="表格 5"/>
          <p:cNvGraphicFramePr>
            <a:graphicFrameLocks noGrp="1"/>
          </p:cNvGraphicFramePr>
          <p:nvPr>
            <p:extLst>
              <p:ext uri="{D42A27DB-BD31-4B8C-83A1-F6EECF244321}">
                <p14:modId xmlns:p14="http://schemas.microsoft.com/office/powerpoint/2010/main" val="1869387054"/>
              </p:ext>
            </p:extLst>
          </p:nvPr>
        </p:nvGraphicFramePr>
        <p:xfrm>
          <a:off x="81619" y="1210937"/>
          <a:ext cx="6442011" cy="5334000"/>
        </p:xfrm>
        <a:graphic>
          <a:graphicData uri="http://schemas.openxmlformats.org/drawingml/2006/table">
            <a:tbl>
              <a:tblPr firstRow="1" firstCol="1" bandRow="1">
                <a:tableStyleId>{5C22544A-7EE6-4342-B048-85BDC9FD1C3A}</a:tableStyleId>
              </a:tblPr>
              <a:tblGrid>
                <a:gridCol w="441979"/>
                <a:gridCol w="2312929"/>
                <a:gridCol w="846473"/>
                <a:gridCol w="711579"/>
                <a:gridCol w="709684"/>
                <a:gridCol w="696036"/>
                <a:gridCol w="723331"/>
              </a:tblGrid>
              <a:tr h="389263">
                <a:tc rowSpan="2">
                  <a:txBody>
                    <a:bodyPr/>
                    <a:lstStyle/>
                    <a:p>
                      <a:pPr algn="ctr">
                        <a:lnSpc>
                          <a:spcPct val="100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No.</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rowSpan="2">
                  <a:txBody>
                    <a:bodyPr/>
                    <a:lstStyle/>
                    <a:p>
                      <a:pPr algn="ctr">
                        <a:lnSpc>
                          <a:spcPct val="100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Name of the dataset</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rowSpan="2">
                  <a:txBody>
                    <a:bodyPr/>
                    <a:lstStyle/>
                    <a:p>
                      <a:pPr algn="just">
                        <a:lnSpc>
                          <a:spcPct val="100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Temporal coverage</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gridSpan="2">
                  <a:txBody>
                    <a:bodyPr/>
                    <a:lstStyle/>
                    <a:p>
                      <a:pPr marL="0" algn="ctr" defTabSz="1828434" rtl="0" eaLnBrk="1" latinLnBrk="0" hangingPunct="1">
                        <a:lnSpc>
                          <a:spcPct val="100000"/>
                        </a:lnSpc>
                        <a:spcAft>
                          <a:spcPts val="0"/>
                        </a:spcAft>
                      </a:pPr>
                      <a:r>
                        <a:rPr lang="en-US" sz="1400" b="1" kern="100" dirty="0">
                          <a:solidFill>
                            <a:schemeClr val="bg1"/>
                          </a:solidFill>
                          <a:effectLst/>
                          <a:latin typeface="Times New Roman" panose="02020603050405020304" pitchFamily="18" charset="0"/>
                          <a:ea typeface="+mn-ea"/>
                          <a:cs typeface="Times New Roman" panose="02020603050405020304" pitchFamily="18" charset="0"/>
                        </a:rPr>
                        <a:t>Total amount of data</a:t>
                      </a:r>
                      <a:endParaRPr lang="zh-CN" sz="1400" b="1" kern="100" dirty="0">
                        <a:solidFill>
                          <a:schemeClr val="bg1"/>
                        </a:solidFill>
                        <a:effectLst/>
                        <a:latin typeface="Times New Roman" panose="02020603050405020304" pitchFamily="18" charset="0"/>
                        <a:ea typeface="+mn-ea"/>
                        <a:cs typeface="Times New Roman" panose="02020603050405020304" pitchFamily="18" charset="0"/>
                      </a:endParaRPr>
                    </a:p>
                  </a:txBody>
                  <a:tcPr marL="34290" marR="34290" marT="0" marB="0" anchor="ctr"/>
                </a:tc>
                <a:tc hMerge="1">
                  <a:txBody>
                    <a:bodyPr/>
                    <a:lstStyle/>
                    <a:p>
                      <a:endParaRPr lang="zh-CN" altLang="en-US"/>
                    </a:p>
                  </a:txBody>
                  <a:tcPr/>
                </a:tc>
                <a:tc gridSpan="2">
                  <a:txBody>
                    <a:bodyPr/>
                    <a:lstStyle/>
                    <a:p>
                      <a:pPr marL="0" algn="ctr" defTabSz="1828434" rtl="0" eaLnBrk="1" latinLnBrk="0" hangingPunct="1">
                        <a:lnSpc>
                          <a:spcPct val="100000"/>
                        </a:lnSpc>
                        <a:spcAft>
                          <a:spcPts val="0"/>
                        </a:spcAft>
                      </a:pPr>
                      <a:r>
                        <a:rPr lang="en-US" sz="1400" b="1" kern="100" dirty="0">
                          <a:solidFill>
                            <a:schemeClr val="bg1"/>
                          </a:solidFill>
                          <a:effectLst/>
                          <a:latin typeface="Times New Roman" panose="02020603050405020304" pitchFamily="18" charset="0"/>
                          <a:ea typeface="+mn-ea"/>
                          <a:cs typeface="Times New Roman" panose="02020603050405020304" pitchFamily="18" charset="0"/>
                        </a:rPr>
                        <a:t>Data update in 2020</a:t>
                      </a:r>
                      <a:endParaRPr lang="zh-CN" sz="1400" b="1" kern="100" dirty="0">
                        <a:solidFill>
                          <a:schemeClr val="bg1"/>
                        </a:solidFill>
                        <a:effectLst/>
                        <a:latin typeface="Times New Roman" panose="02020603050405020304" pitchFamily="18" charset="0"/>
                        <a:ea typeface="+mn-ea"/>
                        <a:cs typeface="Times New Roman" panose="02020603050405020304" pitchFamily="18" charset="0"/>
                      </a:endParaRPr>
                    </a:p>
                  </a:txBody>
                  <a:tcPr marL="34290" marR="34290" marT="0" marB="0" anchor="ctr"/>
                </a:tc>
                <a:tc hMerge="1">
                  <a:txBody>
                    <a:bodyPr/>
                    <a:lstStyle/>
                    <a:p>
                      <a:endParaRPr lang="zh-CN" altLang="en-US"/>
                    </a:p>
                  </a:txBody>
                  <a:tcPr/>
                </a:tc>
              </a:tr>
              <a:tr h="53430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Data </a:t>
                      </a:r>
                      <a:r>
                        <a:rPr lang="en-US" sz="1400" kern="100" dirty="0" smtClean="0">
                          <a:solidFill>
                            <a:schemeClr val="tx1"/>
                          </a:solidFill>
                          <a:effectLst/>
                          <a:latin typeface="Times New Roman" panose="02020603050405020304" pitchFamily="18" charset="0"/>
                          <a:cs typeface="Times New Roman" panose="02020603050405020304" pitchFamily="18" charset="0"/>
                        </a:rPr>
                        <a:t>volume (</a:t>
                      </a:r>
                      <a:r>
                        <a:rPr lang="en-US" sz="1400" kern="100" dirty="0">
                          <a:solidFill>
                            <a:schemeClr val="tx1"/>
                          </a:solidFill>
                          <a:effectLst/>
                          <a:latin typeface="Times New Roman" panose="02020603050405020304" pitchFamily="18" charset="0"/>
                          <a:cs typeface="Times New Roman" panose="02020603050405020304" pitchFamily="18" charset="0"/>
                        </a:rPr>
                        <a:t>MB)</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a:solidFill>
                            <a:schemeClr val="tx1"/>
                          </a:solidFill>
                          <a:effectLst/>
                          <a:latin typeface="Times New Roman" panose="02020603050405020304" pitchFamily="18" charset="0"/>
                          <a:cs typeface="Times New Roman" panose="02020603050405020304" pitchFamily="18" charset="0"/>
                        </a:rPr>
                        <a:t>Number of files</a:t>
                      </a:r>
                      <a:endParaRPr lang="zh-CN" sz="1400" kern="10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Data </a:t>
                      </a:r>
                      <a:r>
                        <a:rPr lang="en-US" sz="1400" kern="100" dirty="0" smtClean="0">
                          <a:solidFill>
                            <a:schemeClr val="tx1"/>
                          </a:solidFill>
                          <a:effectLst/>
                          <a:latin typeface="Times New Roman" panose="02020603050405020304" pitchFamily="18" charset="0"/>
                          <a:cs typeface="Times New Roman" panose="02020603050405020304" pitchFamily="18" charset="0"/>
                        </a:rPr>
                        <a:t>volume (</a:t>
                      </a:r>
                      <a:r>
                        <a:rPr lang="en-US" sz="1400" kern="100" dirty="0">
                          <a:solidFill>
                            <a:schemeClr val="tx1"/>
                          </a:solidFill>
                          <a:effectLst/>
                          <a:latin typeface="Times New Roman" panose="02020603050405020304" pitchFamily="18" charset="0"/>
                          <a:cs typeface="Times New Roman" panose="02020603050405020304" pitchFamily="18" charset="0"/>
                        </a:rPr>
                        <a:t>MB)</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a:solidFill>
                            <a:schemeClr val="tx1"/>
                          </a:solidFill>
                          <a:effectLst/>
                          <a:latin typeface="Times New Roman" panose="02020603050405020304" pitchFamily="18" charset="0"/>
                          <a:cs typeface="Times New Roman" panose="02020603050405020304" pitchFamily="18" charset="0"/>
                        </a:rPr>
                        <a:t>Number of files</a:t>
                      </a:r>
                      <a:endParaRPr lang="zh-CN" sz="1400" kern="10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963038">
                <a:tc>
                  <a:txBody>
                    <a:bodyPr/>
                    <a:lstStyle/>
                    <a:p>
                      <a:pPr algn="ctr">
                        <a:lnSpc>
                          <a:spcPct val="100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1</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Delayed mode surface temperature and salinity, wind-wave data from 3 COSs: </a:t>
                      </a:r>
                      <a:r>
                        <a:rPr lang="en-US" sz="1400" kern="100" dirty="0" err="1">
                          <a:solidFill>
                            <a:schemeClr val="tx1"/>
                          </a:solidFill>
                          <a:effectLst/>
                          <a:latin typeface="Times New Roman" panose="02020603050405020304" pitchFamily="18" charset="0"/>
                          <a:cs typeface="Times New Roman" panose="02020603050405020304" pitchFamily="18" charset="0"/>
                        </a:rPr>
                        <a:t>Shidao</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Xiaomaidao</a:t>
                      </a:r>
                      <a:r>
                        <a:rPr lang="en-US" sz="1400" kern="100" dirty="0">
                          <a:solidFill>
                            <a:schemeClr val="tx1"/>
                          </a:solidFill>
                          <a:effectLst/>
                          <a:latin typeface="Times New Roman" panose="02020603050405020304" pitchFamily="18" charset="0"/>
                          <a:cs typeface="Times New Roman" panose="02020603050405020304" pitchFamily="18" charset="0"/>
                        </a:rPr>
                        <a:t> and Lianyungang</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a:solidFill>
                            <a:schemeClr val="tx1"/>
                          </a:solidFill>
                          <a:effectLst/>
                          <a:latin typeface="Times New Roman" panose="02020603050405020304" pitchFamily="18" charset="0"/>
                          <a:cs typeface="Times New Roman" panose="02020603050405020304" pitchFamily="18" charset="0"/>
                        </a:rPr>
                        <a:t>1996.01-</a:t>
                      </a:r>
                      <a:endParaRPr lang="zh-CN" sz="1400" kern="10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400" kern="100">
                          <a:solidFill>
                            <a:schemeClr val="tx1"/>
                          </a:solidFill>
                          <a:effectLst/>
                          <a:latin typeface="Times New Roman" panose="02020603050405020304" pitchFamily="18" charset="0"/>
                          <a:cs typeface="Times New Roman" panose="02020603050405020304" pitchFamily="18" charset="0"/>
                        </a:rPr>
                        <a:t>2020.10</a:t>
                      </a:r>
                      <a:endParaRPr lang="zh-CN" sz="1400" kern="10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48.9</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1921</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3.18</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72</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832020">
                <a:tc>
                  <a:txBody>
                    <a:bodyPr/>
                    <a:lstStyle/>
                    <a:p>
                      <a:pPr algn="ctr">
                        <a:lnSpc>
                          <a:spcPct val="100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2</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Monthly mean sea level data from 6 COSs: Dalian, </a:t>
                      </a:r>
                      <a:r>
                        <a:rPr lang="en-US" sz="1400" kern="100" dirty="0" err="1">
                          <a:solidFill>
                            <a:schemeClr val="tx1"/>
                          </a:solidFill>
                          <a:effectLst/>
                          <a:latin typeface="Times New Roman" panose="02020603050405020304" pitchFamily="18" charset="0"/>
                          <a:cs typeface="Times New Roman" panose="02020603050405020304" pitchFamily="18" charset="0"/>
                        </a:rPr>
                        <a:t>Lvsi</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Kanmen</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Zhapo</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Xisha</a:t>
                      </a:r>
                      <a:r>
                        <a:rPr lang="en-US" sz="1400" kern="100" dirty="0">
                          <a:solidFill>
                            <a:schemeClr val="tx1"/>
                          </a:solidFill>
                          <a:effectLst/>
                          <a:latin typeface="Times New Roman" panose="02020603050405020304" pitchFamily="18" charset="0"/>
                          <a:cs typeface="Times New Roman" panose="02020603050405020304" pitchFamily="18" charset="0"/>
                        </a:rPr>
                        <a:t> and </a:t>
                      </a:r>
                      <a:r>
                        <a:rPr lang="en-US" sz="1400" kern="100" dirty="0" err="1">
                          <a:solidFill>
                            <a:schemeClr val="tx1"/>
                          </a:solidFill>
                          <a:effectLst/>
                          <a:latin typeface="Times New Roman" panose="02020603050405020304" pitchFamily="18" charset="0"/>
                          <a:cs typeface="Times New Roman" panose="02020603050405020304" pitchFamily="18" charset="0"/>
                        </a:rPr>
                        <a:t>Nansha</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2011.04-</a:t>
                      </a:r>
                      <a:endParaRPr lang="zh-CN" sz="1400"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2020.10</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a:solidFill>
                            <a:schemeClr val="tx1"/>
                          </a:solidFill>
                          <a:effectLst/>
                          <a:latin typeface="Times New Roman" panose="02020603050405020304" pitchFamily="18" charset="0"/>
                          <a:cs typeface="Times New Roman" panose="02020603050405020304" pitchFamily="18" charset="0"/>
                        </a:rPr>
                        <a:t>24.2KB</a:t>
                      </a:r>
                      <a:endParaRPr lang="zh-CN" sz="1400" kern="10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115</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2.5KB</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12</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1567902">
                <a:tc>
                  <a:txBody>
                    <a:bodyPr/>
                    <a:lstStyle/>
                    <a:p>
                      <a:pPr algn="ctr">
                        <a:lnSpc>
                          <a:spcPct val="100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3</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Marine meteorological, wave, sea surface temperature and salinity data from 13 COSs: </a:t>
                      </a:r>
                      <a:r>
                        <a:rPr lang="en-US" sz="1400" kern="100" dirty="0" err="1">
                          <a:solidFill>
                            <a:schemeClr val="tx1"/>
                          </a:solidFill>
                          <a:effectLst/>
                          <a:latin typeface="Times New Roman" panose="02020603050405020304" pitchFamily="18" charset="0"/>
                          <a:cs typeface="Times New Roman" panose="02020603050405020304" pitchFamily="18" charset="0"/>
                        </a:rPr>
                        <a:t>Xiaochangshan</a:t>
                      </a:r>
                      <a:r>
                        <a:rPr lang="en-US" sz="1400" kern="100" dirty="0">
                          <a:solidFill>
                            <a:schemeClr val="tx1"/>
                          </a:solidFill>
                          <a:effectLst/>
                          <a:latin typeface="Times New Roman" panose="02020603050405020304" pitchFamily="18" charset="0"/>
                          <a:cs typeface="Times New Roman" panose="02020603050405020304" pitchFamily="18" charset="0"/>
                        </a:rPr>
                        <a:t>, Dalian, Yantai, </a:t>
                      </a:r>
                      <a:r>
                        <a:rPr lang="en-US" sz="1400" kern="100" dirty="0" err="1">
                          <a:solidFill>
                            <a:schemeClr val="tx1"/>
                          </a:solidFill>
                          <a:effectLst/>
                          <a:latin typeface="Times New Roman" panose="02020603050405020304" pitchFamily="18" charset="0"/>
                          <a:cs typeface="Times New Roman" panose="02020603050405020304" pitchFamily="18" charset="0"/>
                        </a:rPr>
                        <a:t>Xiaomaidao</a:t>
                      </a:r>
                      <a:r>
                        <a:rPr lang="en-US" sz="1400" kern="100" dirty="0">
                          <a:solidFill>
                            <a:schemeClr val="tx1"/>
                          </a:solidFill>
                          <a:effectLst/>
                          <a:latin typeface="Times New Roman" panose="02020603050405020304" pitchFamily="18" charset="0"/>
                          <a:cs typeface="Times New Roman" panose="02020603050405020304" pitchFamily="18" charset="0"/>
                        </a:rPr>
                        <a:t>, Lianyungang, </a:t>
                      </a:r>
                      <a:r>
                        <a:rPr lang="en-US" sz="1400" kern="100" dirty="0" err="1">
                          <a:solidFill>
                            <a:schemeClr val="tx1"/>
                          </a:solidFill>
                          <a:effectLst/>
                          <a:latin typeface="Times New Roman" panose="02020603050405020304" pitchFamily="18" charset="0"/>
                          <a:cs typeface="Times New Roman" panose="02020603050405020304" pitchFamily="18" charset="0"/>
                        </a:rPr>
                        <a:t>Lvsi</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Shengshan</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Zhelang</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Zhenhai</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Dachen</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Nanji</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Beishuang</a:t>
                      </a:r>
                      <a:r>
                        <a:rPr lang="en-US" sz="1400" kern="100" dirty="0">
                          <a:solidFill>
                            <a:schemeClr val="tx1"/>
                          </a:solidFill>
                          <a:effectLst/>
                          <a:latin typeface="Times New Roman" panose="02020603050405020304" pitchFamily="18" charset="0"/>
                          <a:cs typeface="Times New Roman" panose="02020603050405020304" pitchFamily="18" charset="0"/>
                        </a:rPr>
                        <a:t> and </a:t>
                      </a:r>
                      <a:r>
                        <a:rPr lang="en-US" sz="1400" kern="100" dirty="0" err="1">
                          <a:solidFill>
                            <a:schemeClr val="tx1"/>
                          </a:solidFill>
                          <a:effectLst/>
                          <a:latin typeface="Times New Roman" panose="02020603050405020304" pitchFamily="18" charset="0"/>
                          <a:cs typeface="Times New Roman" panose="02020603050405020304" pitchFamily="18" charset="0"/>
                        </a:rPr>
                        <a:t>Dongshan</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1999.05-</a:t>
                      </a:r>
                      <a:endParaRPr lang="zh-CN" sz="1400"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2020.10</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108.0</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2029</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11.82</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156</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225290">
                <a:tc gridSpan="2">
                  <a:txBody>
                    <a:bodyPr/>
                    <a:lstStyle/>
                    <a:p>
                      <a:pPr algn="ctr">
                        <a:lnSpc>
                          <a:spcPct val="100000"/>
                        </a:lnSpc>
                        <a:spcAft>
                          <a:spcPts val="0"/>
                        </a:spcAft>
                      </a:pPr>
                      <a:endParaRPr lang="en-US" sz="1400" kern="1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400" kern="100" dirty="0" smtClean="0">
                          <a:solidFill>
                            <a:schemeClr val="bg1"/>
                          </a:solidFill>
                          <a:effectLst/>
                          <a:latin typeface="Times New Roman" panose="02020603050405020304" pitchFamily="18" charset="0"/>
                          <a:cs typeface="Times New Roman" panose="02020603050405020304" pitchFamily="18" charset="0"/>
                        </a:rPr>
                        <a:t>Total</a:t>
                      </a:r>
                      <a:endParaRPr lang="zh-CN" sz="1400" kern="100" dirty="0">
                        <a:solidFill>
                          <a:schemeClr val="bg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hMerge="1">
                  <a:txBody>
                    <a:bodyPr/>
                    <a:lstStyle/>
                    <a:p>
                      <a:endParaRPr lang="zh-CN" altLang="en-US"/>
                    </a:p>
                  </a:txBody>
                  <a:tcP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 </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156.92</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4065</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15.00</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240</a:t>
                      </a:r>
                      <a:endParaRPr lang="zh-CN" sz="1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bl>
          </a:graphicData>
        </a:graphic>
      </p:graphicFrame>
      <p:sp>
        <p:nvSpPr>
          <p:cNvPr id="7" name="Rectangle 2"/>
          <p:cNvSpPr>
            <a:spLocks noChangeArrowheads="1"/>
          </p:cNvSpPr>
          <p:nvPr/>
        </p:nvSpPr>
        <p:spPr bwMode="auto">
          <a:xfrm>
            <a:off x="-197876" y="758867"/>
            <a:ext cx="750694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algn="ctr" defTabSz="457200" fontAlgn="base">
              <a:spcBef>
                <a:spcPct val="0"/>
              </a:spcBef>
              <a:spcAft>
                <a:spcPct val="0"/>
              </a:spcAft>
            </a:pPr>
            <a:r>
              <a:rPr lang="en-US" altLang="zh-CN" sz="2000" b="1" dirty="0">
                <a:latin typeface="Agency FB" panose="020B0503020202020204" pitchFamily="34" charset="0"/>
                <a:cs typeface="Lato Light"/>
              </a:rPr>
              <a:t>Observation data of the Chinese Oceanographic Stations</a:t>
            </a:r>
          </a:p>
        </p:txBody>
      </p:sp>
      <p:pic>
        <p:nvPicPr>
          <p:cNvPr id="8" name="图片 7"/>
          <p:cNvPicPr/>
          <p:nvPr/>
        </p:nvPicPr>
        <p:blipFill rotWithShape="1">
          <a:blip r:embed="rId3"/>
          <a:srcRect l="-5406" t="2285" r="9771" b="-269"/>
          <a:stretch/>
        </p:blipFill>
        <p:spPr>
          <a:xfrm>
            <a:off x="6888770" y="2729040"/>
            <a:ext cx="4474724" cy="3545017"/>
          </a:xfrm>
          <a:prstGeom prst="rect">
            <a:avLst/>
          </a:prstGeom>
        </p:spPr>
      </p:pic>
      <p:sp>
        <p:nvSpPr>
          <p:cNvPr id="9"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11"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3" name="灯片编号占位符 2"/>
          <p:cNvSpPr>
            <a:spLocks noGrp="1"/>
          </p:cNvSpPr>
          <p:nvPr>
            <p:ph type="sldNum" sz="quarter" idx="12"/>
          </p:nvPr>
        </p:nvSpPr>
        <p:spPr/>
        <p:txBody>
          <a:bodyPr/>
          <a:lstStyle/>
          <a:p>
            <a:fld id="{BA69D2F6-784A-4635-AE5C-E31508AFB66E}" type="slidenum">
              <a:rPr lang="en-GB" smtClean="0"/>
              <a:t>10</a:t>
            </a:fld>
            <a:endParaRPr lang="en-GB"/>
          </a:p>
        </p:txBody>
      </p:sp>
    </p:spTree>
    <p:extLst>
      <p:ext uri="{BB962C8B-B14F-4D97-AF65-F5344CB8AC3E}">
        <p14:creationId xmlns:p14="http://schemas.microsoft.com/office/powerpoint/2010/main" val="3781851843"/>
      </p:ext>
    </p:extLst>
  </p:cSld>
  <p:clrMapOvr>
    <a:masterClrMapping/>
  </p:clrMapOvr>
  <mc:AlternateContent xmlns:mc="http://schemas.openxmlformats.org/markup-compatibility/2006" xmlns:p14="http://schemas.microsoft.com/office/powerpoint/2010/main">
    <mc:Choice Requires="p14">
      <p:transition p14:dur="0" advTm="28428"/>
    </mc:Choice>
    <mc:Fallback xmlns="">
      <p:transition advTm="2842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19946" y="78375"/>
            <a:ext cx="7898741" cy="923312"/>
          </a:xfrm>
          <a:prstGeom prst="rect">
            <a:avLst/>
          </a:prstGeom>
          <a:noFill/>
        </p:spPr>
        <p:txBody>
          <a:bodyPr wrap="square" lIns="91422" tIns="45711" rIns="91422" bIns="45711" rtlCol="0">
            <a:spAutoFit/>
          </a:bodyPr>
          <a:lstStyle/>
          <a:p>
            <a:pPr>
              <a:defRPr/>
            </a:pPr>
            <a:r>
              <a:rPr lang="en-US" altLang="zh-CN" sz="2700" b="1" dirty="0">
                <a:solidFill>
                  <a:schemeClr val="bg1"/>
                </a:solidFill>
                <a:latin typeface="Agency FB" panose="020B0503020202020204" pitchFamily="34" charset="0"/>
                <a:ea typeface="微软雅黑" panose="020B0503020204020204" pitchFamily="34" charset="-122"/>
              </a:rPr>
              <a:t>Observation Data of China</a:t>
            </a:r>
          </a:p>
          <a:p>
            <a:pPr>
              <a:defRPr/>
            </a:pPr>
            <a:endParaRPr lang="zh-CN" altLang="en-US" sz="2700" b="1" dirty="0">
              <a:solidFill>
                <a:schemeClr val="bg1"/>
              </a:solidFill>
              <a:latin typeface="Agency FB" panose="020B0503020202020204" pitchFamily="34" charset="0"/>
              <a:ea typeface="微软雅黑" panose="020B0503020204020204" pitchFamily="34" charset="-122"/>
            </a:endParaRPr>
          </a:p>
        </p:txBody>
      </p:sp>
      <p:sp>
        <p:nvSpPr>
          <p:cNvPr id="11" name="矩形 10"/>
          <p:cNvSpPr/>
          <p:nvPr/>
        </p:nvSpPr>
        <p:spPr>
          <a:xfrm>
            <a:off x="1417013" y="1155514"/>
            <a:ext cx="3411511" cy="400110"/>
          </a:xfrm>
          <a:prstGeom prst="rect">
            <a:avLst/>
          </a:prstGeom>
        </p:spPr>
        <p:txBody>
          <a:bodyPr wrap="none">
            <a:spAutoFit/>
          </a:bodyPr>
          <a:lstStyle/>
          <a:p>
            <a:r>
              <a:rPr lang="en-US" altLang="zh-CN" sz="2000" b="1" dirty="0">
                <a:latin typeface="Agency FB" panose="020B0503020202020204" pitchFamily="34" charset="0"/>
                <a:ea typeface="宋体" pitchFamily="2" charset="-122"/>
                <a:cs typeface="Arial" pitchFamily="34" charset="0"/>
              </a:rPr>
              <a:t>China VOS Observation Data Sharing </a:t>
            </a:r>
            <a:endParaRPr lang="zh-CN" altLang="zh-CN" sz="2000" b="1" dirty="0">
              <a:latin typeface="Agency FB" panose="020B0503020202020204" pitchFamily="34" charset="0"/>
              <a:ea typeface="宋体" pitchFamily="2" charset="-122"/>
              <a:cs typeface="Arial"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686242731"/>
              </p:ext>
            </p:extLst>
          </p:nvPr>
        </p:nvGraphicFramePr>
        <p:xfrm>
          <a:off x="407717" y="1943291"/>
          <a:ext cx="5184844" cy="3523581"/>
        </p:xfrm>
        <a:graphic>
          <a:graphicData uri="http://schemas.openxmlformats.org/drawingml/2006/table">
            <a:tbl>
              <a:tblPr firstRow="1" firstCol="1" bandRow="1">
                <a:tableStyleId>{5C22544A-7EE6-4342-B048-85BDC9FD1C3A}</a:tableStyleId>
              </a:tblPr>
              <a:tblGrid>
                <a:gridCol w="705673"/>
                <a:gridCol w="616537"/>
                <a:gridCol w="1314162"/>
                <a:gridCol w="965040"/>
                <a:gridCol w="705673"/>
                <a:gridCol w="877759"/>
              </a:tblGrid>
              <a:tr h="355600">
                <a:tc>
                  <a:txBody>
                    <a:bodyPr/>
                    <a:lstStyle/>
                    <a:p>
                      <a:pPr algn="just">
                        <a:lnSpc>
                          <a:spcPct val="100000"/>
                        </a:lnSpc>
                        <a:spcAft>
                          <a:spcPts val="0"/>
                        </a:spcAft>
                      </a:pPr>
                      <a:r>
                        <a:rPr lang="en-US" sz="1400" kern="100" dirty="0">
                          <a:solidFill>
                            <a:schemeClr val="bg2"/>
                          </a:solidFill>
                          <a:effectLst/>
                        </a:rPr>
                        <a:t>Ship Name </a:t>
                      </a:r>
                      <a:endParaRPr lang="zh-CN" sz="1400" kern="100" dirty="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bg2"/>
                          </a:solidFill>
                          <a:effectLst/>
                        </a:rPr>
                        <a:t>Call sign</a:t>
                      </a:r>
                      <a:endParaRPr lang="zh-CN" sz="1400" kern="100" dirty="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dirty="0">
                          <a:solidFill>
                            <a:schemeClr val="bg2"/>
                          </a:solidFill>
                          <a:effectLst/>
                        </a:rPr>
                        <a:t>Affiliation</a:t>
                      </a:r>
                      <a:endParaRPr lang="zh-CN" sz="1400" kern="100" dirty="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a:solidFill>
                            <a:schemeClr val="bg2"/>
                          </a:solidFill>
                          <a:effectLst/>
                        </a:rPr>
                        <a:t>Type of ship</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a:solidFill>
                            <a:schemeClr val="bg2"/>
                          </a:solidFill>
                          <a:effectLst/>
                        </a:rPr>
                        <a:t>Tonnage</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400" kern="100">
                          <a:solidFill>
                            <a:schemeClr val="bg2"/>
                          </a:solidFill>
                          <a:effectLst/>
                        </a:rPr>
                        <a:t>Sailing route</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r h="386106">
                <a:tc>
                  <a:txBody>
                    <a:bodyPr/>
                    <a:lstStyle/>
                    <a:p>
                      <a:pPr algn="l">
                        <a:lnSpc>
                          <a:spcPct val="100000"/>
                        </a:lnSpc>
                        <a:spcAft>
                          <a:spcPts val="0"/>
                        </a:spcAft>
                      </a:pPr>
                      <a:r>
                        <a:rPr lang="en-US" sz="1400" kern="100">
                          <a:solidFill>
                            <a:schemeClr val="bg2"/>
                          </a:solidFill>
                          <a:effectLst/>
                        </a:rPr>
                        <a:t>He Chen</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dirty="0">
                          <a:solidFill>
                            <a:schemeClr val="tx1"/>
                          </a:solidFill>
                          <a:effectLst/>
                        </a:rPr>
                        <a:t>BKWD6 </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dirty="0" err="1">
                          <a:solidFill>
                            <a:schemeClr val="tx1"/>
                          </a:solidFill>
                          <a:effectLst/>
                        </a:rPr>
                        <a:t>Zhoushan</a:t>
                      </a:r>
                      <a:r>
                        <a:rPr lang="en-US" sz="1400" kern="100" dirty="0">
                          <a:solidFill>
                            <a:schemeClr val="tx1"/>
                          </a:solidFill>
                          <a:effectLst/>
                        </a:rPr>
                        <a:t> </a:t>
                      </a:r>
                      <a:r>
                        <a:rPr lang="en-US" sz="1400" kern="100" dirty="0" err="1">
                          <a:solidFill>
                            <a:schemeClr val="tx1"/>
                          </a:solidFill>
                          <a:effectLst/>
                        </a:rPr>
                        <a:t>Hefeng</a:t>
                      </a:r>
                      <a:r>
                        <a:rPr lang="en-US" sz="1400" kern="100" dirty="0">
                          <a:solidFill>
                            <a:schemeClr val="tx1"/>
                          </a:solidFill>
                          <a:effectLst/>
                        </a:rPr>
                        <a:t> Shipping Co., LTD</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Merchant ship</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a:solidFill>
                            <a:schemeClr val="tx1"/>
                          </a:solidFill>
                          <a:effectLst/>
                        </a:rPr>
                        <a:t>4,422</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a:solidFill>
                            <a:schemeClr val="tx1"/>
                          </a:solidFill>
                          <a:effectLst/>
                        </a:rPr>
                        <a:t>Southeast Asia</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r h="463327">
                <a:tc>
                  <a:txBody>
                    <a:bodyPr/>
                    <a:lstStyle/>
                    <a:p>
                      <a:pPr algn="l">
                        <a:lnSpc>
                          <a:spcPct val="100000"/>
                        </a:lnSpc>
                        <a:spcAft>
                          <a:spcPts val="0"/>
                        </a:spcAft>
                      </a:pPr>
                      <a:r>
                        <a:rPr lang="en-US" sz="1400" kern="100">
                          <a:solidFill>
                            <a:schemeClr val="bg2"/>
                          </a:solidFill>
                          <a:effectLst/>
                        </a:rPr>
                        <a:t>Xin Xiamen</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BPBB</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dirty="0">
                          <a:solidFill>
                            <a:schemeClr val="tx1"/>
                          </a:solidFill>
                          <a:effectLst/>
                        </a:rPr>
                        <a:t>CHINA COSCO Shipping Group</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rPr>
                        <a:t>Container Ship</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30,000</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a:solidFill>
                            <a:schemeClr val="tx1"/>
                          </a:solidFill>
                          <a:effectLst/>
                        </a:rPr>
                        <a:t>China - Australia</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r h="463327">
                <a:tc>
                  <a:txBody>
                    <a:bodyPr/>
                    <a:lstStyle/>
                    <a:p>
                      <a:pPr algn="l">
                        <a:lnSpc>
                          <a:spcPct val="100000"/>
                        </a:lnSpc>
                        <a:spcAft>
                          <a:spcPts val="0"/>
                        </a:spcAft>
                      </a:pPr>
                      <a:r>
                        <a:rPr lang="en-US" sz="1400" kern="100">
                          <a:solidFill>
                            <a:schemeClr val="bg2"/>
                          </a:solidFill>
                          <a:effectLst/>
                        </a:rPr>
                        <a:t>XinYantian</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BPBA</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dirty="0">
                          <a:solidFill>
                            <a:schemeClr val="tx1"/>
                          </a:solidFill>
                          <a:effectLst/>
                        </a:rPr>
                        <a:t>CHINA COSCO Shipping Group</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rPr>
                        <a:t>Container Ship</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30,000</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Domestic routes</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r h="463327">
                <a:tc>
                  <a:txBody>
                    <a:bodyPr/>
                    <a:lstStyle/>
                    <a:p>
                      <a:pPr algn="l">
                        <a:lnSpc>
                          <a:spcPct val="100000"/>
                        </a:lnSpc>
                        <a:spcAft>
                          <a:spcPts val="0"/>
                        </a:spcAft>
                      </a:pPr>
                      <a:r>
                        <a:rPr lang="en-US" sz="1400" kern="100">
                          <a:solidFill>
                            <a:schemeClr val="bg2"/>
                          </a:solidFill>
                          <a:effectLst/>
                        </a:rPr>
                        <a:t>Xin Fuzhou</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BPBE</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CHINA COSCO Shipping Group</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dirty="0">
                          <a:solidFill>
                            <a:schemeClr val="tx1"/>
                          </a:solidFill>
                          <a:effectLst/>
                        </a:rPr>
                        <a:t>Container Ship</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30,000</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China - Europe</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r h="533400">
                <a:tc>
                  <a:txBody>
                    <a:bodyPr/>
                    <a:lstStyle/>
                    <a:p>
                      <a:pPr algn="l">
                        <a:lnSpc>
                          <a:spcPct val="100000"/>
                        </a:lnSpc>
                        <a:spcAft>
                          <a:spcPts val="0"/>
                        </a:spcAft>
                      </a:pPr>
                      <a:r>
                        <a:rPr lang="en-US" sz="1400" kern="100">
                          <a:solidFill>
                            <a:schemeClr val="bg2"/>
                          </a:solidFill>
                          <a:effectLst/>
                        </a:rPr>
                        <a:t>Xin Chiwan</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BPBC</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CHINA COSCO Shipping Group</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400" kern="100">
                          <a:solidFill>
                            <a:schemeClr val="tx1"/>
                          </a:solidFill>
                          <a:effectLst/>
                        </a:rPr>
                        <a:t>Container Ship</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30,000</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China -  North America</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r h="386106">
                <a:tc>
                  <a:txBody>
                    <a:bodyPr/>
                    <a:lstStyle/>
                    <a:p>
                      <a:pPr algn="l">
                        <a:lnSpc>
                          <a:spcPct val="100000"/>
                        </a:lnSpc>
                        <a:spcAft>
                          <a:spcPts val="0"/>
                        </a:spcAft>
                      </a:pPr>
                      <a:r>
                        <a:rPr lang="en-US" sz="1400" kern="100">
                          <a:solidFill>
                            <a:schemeClr val="bg2"/>
                          </a:solidFill>
                          <a:effectLst/>
                        </a:rPr>
                        <a:t>Xue Long</a:t>
                      </a:r>
                      <a:endParaRPr lang="zh-CN" sz="1400" kern="100">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a:solidFill>
                            <a:schemeClr val="tx1"/>
                          </a:solidFill>
                          <a:effectLst/>
                        </a:rPr>
                        <a:t>BNSK</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tc>
                <a:tc>
                  <a:txBody>
                    <a:bodyPr/>
                    <a:lstStyle/>
                    <a:p>
                      <a:pPr algn="l">
                        <a:lnSpc>
                          <a:spcPct val="100000"/>
                        </a:lnSpc>
                        <a:spcAft>
                          <a:spcPts val="0"/>
                        </a:spcAft>
                      </a:pPr>
                      <a:r>
                        <a:rPr lang="en-US" sz="1400" kern="100" dirty="0">
                          <a:solidFill>
                            <a:schemeClr val="tx1"/>
                          </a:solidFill>
                          <a:effectLst/>
                        </a:rPr>
                        <a:t>State Oceanic Administration</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Research vessel </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a:solidFill>
                            <a:schemeClr val="tx1"/>
                          </a:solidFill>
                          <a:effectLst/>
                        </a:rPr>
                        <a:t>15,000</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c>
                  <a:txBody>
                    <a:bodyPr/>
                    <a:lstStyle/>
                    <a:p>
                      <a:pPr algn="l">
                        <a:lnSpc>
                          <a:spcPct val="100000"/>
                        </a:lnSpc>
                        <a:spcAft>
                          <a:spcPts val="0"/>
                        </a:spcAft>
                      </a:pPr>
                      <a:r>
                        <a:rPr lang="en-US" sz="1400" kern="100" dirty="0">
                          <a:solidFill>
                            <a:schemeClr val="tx1"/>
                          </a:solidFill>
                          <a:effectLst/>
                        </a:rPr>
                        <a:t>North and South Pole</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4290" marR="34290" marT="0"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419293561"/>
              </p:ext>
            </p:extLst>
          </p:nvPr>
        </p:nvGraphicFramePr>
        <p:xfrm>
          <a:off x="6482754" y="1943291"/>
          <a:ext cx="5075295" cy="2460686"/>
        </p:xfrm>
        <a:graphic>
          <a:graphicData uri="http://schemas.openxmlformats.org/drawingml/2006/table">
            <a:tbl>
              <a:tblPr firstRow="1" firstCol="1" bandRow="1">
                <a:tableStyleId>{5C22544A-7EE6-4342-B048-85BDC9FD1C3A}</a:tableStyleId>
              </a:tblPr>
              <a:tblGrid>
                <a:gridCol w="364338"/>
                <a:gridCol w="1340488"/>
                <a:gridCol w="925281"/>
                <a:gridCol w="1394108"/>
                <a:gridCol w="1051080"/>
              </a:tblGrid>
              <a:tr h="549746">
                <a:tc>
                  <a:txBody>
                    <a:bodyPr/>
                    <a:lstStyle/>
                    <a:p>
                      <a:pPr algn="ctr">
                        <a:lnSpc>
                          <a:spcPct val="100000"/>
                        </a:lnSpc>
                        <a:spcAft>
                          <a:spcPts val="0"/>
                        </a:spcAft>
                      </a:pPr>
                      <a:r>
                        <a:rPr lang="en-US" sz="1400" kern="100" dirty="0">
                          <a:solidFill>
                            <a:schemeClr val="bg2"/>
                          </a:solidFill>
                          <a:effectLst/>
                          <a:latin typeface="+mn-lt"/>
                          <a:ea typeface="+mn-ea"/>
                          <a:cs typeface="+mn-cs"/>
                        </a:rPr>
                        <a:t>No.</a:t>
                      </a:r>
                      <a:endParaRPr lang="zh-CN" sz="1400" kern="100" dirty="0">
                        <a:solidFill>
                          <a:schemeClr val="bg2"/>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bg2"/>
                          </a:solidFill>
                          <a:effectLst/>
                          <a:latin typeface="+mn-lt"/>
                          <a:ea typeface="+mn-ea"/>
                          <a:cs typeface="+mn-cs"/>
                        </a:rPr>
                        <a:t>Name</a:t>
                      </a:r>
                      <a:endParaRPr lang="zh-CN" sz="1400" kern="100" dirty="0">
                        <a:solidFill>
                          <a:schemeClr val="bg2"/>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bg2"/>
                          </a:solidFill>
                          <a:effectLst/>
                          <a:latin typeface="+mn-lt"/>
                          <a:ea typeface="+mn-ea"/>
                          <a:cs typeface="+mn-cs"/>
                        </a:rPr>
                        <a:t>Voyage</a:t>
                      </a:r>
                      <a:endParaRPr lang="zh-CN" sz="1400" kern="100" dirty="0">
                        <a:solidFill>
                          <a:schemeClr val="bg2"/>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bg2"/>
                          </a:solidFill>
                          <a:effectLst/>
                          <a:latin typeface="+mn-lt"/>
                          <a:ea typeface="+mn-ea"/>
                          <a:cs typeface="+mn-cs"/>
                        </a:rPr>
                        <a:t>Temporal coverage</a:t>
                      </a:r>
                      <a:endParaRPr lang="zh-CN" sz="1400" kern="100" dirty="0">
                        <a:solidFill>
                          <a:schemeClr val="bg2"/>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a:solidFill>
                            <a:schemeClr val="bg2"/>
                          </a:solidFill>
                          <a:effectLst/>
                          <a:latin typeface="+mn-lt"/>
                          <a:ea typeface="+mn-ea"/>
                          <a:cs typeface="+mn-cs"/>
                        </a:rPr>
                        <a:t>Record</a:t>
                      </a:r>
                      <a:endParaRPr lang="zh-CN" sz="1400" kern="100">
                        <a:solidFill>
                          <a:schemeClr val="bg2"/>
                        </a:solidFill>
                        <a:effectLst/>
                        <a:latin typeface="+mn-lt"/>
                        <a:ea typeface="+mn-ea"/>
                        <a:cs typeface="+mn-cs"/>
                      </a:endParaRPr>
                    </a:p>
                  </a:txBody>
                  <a:tcPr marL="34290" marR="34290" marT="0" marB="0" anchor="ctr"/>
                </a:tc>
              </a:tr>
              <a:tr h="523295">
                <a:tc>
                  <a:txBody>
                    <a:bodyPr/>
                    <a:lstStyle/>
                    <a:p>
                      <a:pPr algn="l">
                        <a:lnSpc>
                          <a:spcPct val="100000"/>
                        </a:lnSpc>
                        <a:spcAft>
                          <a:spcPts val="0"/>
                        </a:spcAft>
                      </a:pPr>
                      <a:r>
                        <a:rPr lang="en-US" sz="1400" kern="100" dirty="0">
                          <a:solidFill>
                            <a:schemeClr val="bg2"/>
                          </a:solidFill>
                          <a:effectLst/>
                          <a:latin typeface="+mn-lt"/>
                          <a:ea typeface="+mn-ea"/>
                          <a:cs typeface="+mn-cs"/>
                        </a:rPr>
                        <a:t>1</a:t>
                      </a:r>
                      <a:endParaRPr lang="zh-CN" sz="1400" kern="100" dirty="0">
                        <a:solidFill>
                          <a:schemeClr val="bg2"/>
                        </a:solidFill>
                        <a:effectLst/>
                        <a:latin typeface="+mn-lt"/>
                        <a:ea typeface="+mn-ea"/>
                        <a:cs typeface="+mn-cs"/>
                      </a:endParaRPr>
                    </a:p>
                  </a:txBody>
                  <a:tcPr marL="34290" marR="34290" marT="0" marB="0" anchor="ctr"/>
                </a:tc>
                <a:tc>
                  <a:txBody>
                    <a:bodyPr/>
                    <a:lstStyle/>
                    <a:p>
                      <a:pPr algn="l">
                        <a:lnSpc>
                          <a:spcPct val="100000"/>
                        </a:lnSpc>
                        <a:spcAft>
                          <a:spcPts val="0"/>
                        </a:spcAft>
                      </a:pPr>
                      <a:r>
                        <a:rPr lang="en-US" sz="1400" kern="100" dirty="0">
                          <a:solidFill>
                            <a:schemeClr val="tx1"/>
                          </a:solidFill>
                          <a:effectLst/>
                          <a:latin typeface="+mn-lt"/>
                          <a:ea typeface="+mn-ea"/>
                          <a:cs typeface="+mn-cs"/>
                        </a:rPr>
                        <a:t>Temperature and Salinity Data</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26</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1992-2017</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521</a:t>
                      </a:r>
                      <a:endParaRPr lang="zh-CN" sz="1400" kern="100" dirty="0">
                        <a:solidFill>
                          <a:schemeClr val="tx1"/>
                        </a:solidFill>
                        <a:effectLst/>
                        <a:latin typeface="+mn-lt"/>
                        <a:ea typeface="+mn-ea"/>
                        <a:cs typeface="+mn-cs"/>
                      </a:endParaRPr>
                    </a:p>
                  </a:txBody>
                  <a:tcPr marL="34290" marR="34290" marT="0" marB="0" anchor="ctr"/>
                </a:tc>
              </a:tr>
              <a:tr h="366461">
                <a:tc>
                  <a:txBody>
                    <a:bodyPr/>
                    <a:lstStyle/>
                    <a:p>
                      <a:pPr algn="l">
                        <a:lnSpc>
                          <a:spcPct val="100000"/>
                        </a:lnSpc>
                        <a:spcAft>
                          <a:spcPts val="0"/>
                        </a:spcAft>
                      </a:pPr>
                      <a:r>
                        <a:rPr lang="en-US" sz="1400" kern="100">
                          <a:solidFill>
                            <a:schemeClr val="bg2"/>
                          </a:solidFill>
                          <a:effectLst/>
                          <a:latin typeface="+mn-lt"/>
                          <a:ea typeface="+mn-ea"/>
                          <a:cs typeface="+mn-cs"/>
                        </a:rPr>
                        <a:t>2</a:t>
                      </a:r>
                      <a:endParaRPr lang="zh-CN" sz="1400" kern="100">
                        <a:solidFill>
                          <a:schemeClr val="bg2"/>
                        </a:solidFill>
                        <a:effectLst/>
                        <a:latin typeface="+mn-lt"/>
                        <a:ea typeface="+mn-ea"/>
                        <a:cs typeface="+mn-cs"/>
                      </a:endParaRPr>
                    </a:p>
                  </a:txBody>
                  <a:tcPr marL="34290" marR="34290" marT="0" marB="0" anchor="ctr"/>
                </a:tc>
                <a:tc>
                  <a:txBody>
                    <a:bodyPr/>
                    <a:lstStyle/>
                    <a:p>
                      <a:pPr algn="l">
                        <a:lnSpc>
                          <a:spcPct val="100000"/>
                        </a:lnSpc>
                        <a:spcAft>
                          <a:spcPts val="0"/>
                        </a:spcAft>
                      </a:pPr>
                      <a:r>
                        <a:rPr lang="en-US" sz="1400" kern="100">
                          <a:solidFill>
                            <a:schemeClr val="tx1"/>
                          </a:solidFill>
                          <a:effectLst/>
                          <a:latin typeface="+mn-lt"/>
                          <a:ea typeface="+mn-ea"/>
                          <a:cs typeface="+mn-cs"/>
                        </a:rPr>
                        <a:t>Current Data</a:t>
                      </a:r>
                      <a:endParaRPr lang="zh-CN" sz="1400" kern="10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14</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2003-2017</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281891</a:t>
                      </a:r>
                      <a:endParaRPr lang="zh-CN" sz="1400" kern="100" dirty="0">
                        <a:solidFill>
                          <a:schemeClr val="tx1"/>
                        </a:solidFill>
                        <a:effectLst/>
                        <a:latin typeface="+mn-lt"/>
                        <a:ea typeface="+mn-ea"/>
                        <a:cs typeface="+mn-cs"/>
                      </a:endParaRPr>
                    </a:p>
                  </a:txBody>
                  <a:tcPr marL="34290" marR="34290" marT="0" marB="0" anchor="ctr"/>
                </a:tc>
              </a:tr>
              <a:tr h="434847">
                <a:tc>
                  <a:txBody>
                    <a:bodyPr/>
                    <a:lstStyle/>
                    <a:p>
                      <a:pPr algn="l">
                        <a:lnSpc>
                          <a:spcPct val="100000"/>
                        </a:lnSpc>
                        <a:spcAft>
                          <a:spcPts val="0"/>
                        </a:spcAft>
                      </a:pPr>
                      <a:r>
                        <a:rPr lang="en-US" sz="1400" kern="100">
                          <a:solidFill>
                            <a:schemeClr val="bg2"/>
                          </a:solidFill>
                          <a:effectLst/>
                          <a:latin typeface="+mn-lt"/>
                          <a:ea typeface="+mn-ea"/>
                          <a:cs typeface="+mn-cs"/>
                        </a:rPr>
                        <a:t>3</a:t>
                      </a:r>
                      <a:endParaRPr lang="zh-CN" sz="1400" kern="100">
                        <a:solidFill>
                          <a:schemeClr val="bg2"/>
                        </a:solidFill>
                        <a:effectLst/>
                        <a:latin typeface="+mn-lt"/>
                        <a:ea typeface="+mn-ea"/>
                        <a:cs typeface="+mn-cs"/>
                      </a:endParaRPr>
                    </a:p>
                  </a:txBody>
                  <a:tcPr marL="34290" marR="34290" marT="0" marB="0" anchor="ctr"/>
                </a:tc>
                <a:tc>
                  <a:txBody>
                    <a:bodyPr/>
                    <a:lstStyle/>
                    <a:p>
                      <a:pPr algn="l">
                        <a:lnSpc>
                          <a:spcPct val="100000"/>
                        </a:lnSpc>
                        <a:spcAft>
                          <a:spcPts val="0"/>
                        </a:spcAft>
                      </a:pPr>
                      <a:r>
                        <a:rPr lang="en-US" sz="1400" kern="100">
                          <a:solidFill>
                            <a:schemeClr val="tx1"/>
                          </a:solidFill>
                          <a:effectLst/>
                          <a:latin typeface="+mn-lt"/>
                          <a:ea typeface="+mn-ea"/>
                          <a:cs typeface="+mn-cs"/>
                        </a:rPr>
                        <a:t>Meteoroidal Data</a:t>
                      </a:r>
                      <a:endParaRPr lang="zh-CN" sz="1400" kern="10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11</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1995-2017</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433786</a:t>
                      </a:r>
                      <a:endParaRPr lang="zh-CN" sz="1400" kern="100" dirty="0">
                        <a:solidFill>
                          <a:schemeClr val="tx1"/>
                        </a:solidFill>
                        <a:effectLst/>
                        <a:latin typeface="+mn-lt"/>
                        <a:ea typeface="+mn-ea"/>
                        <a:cs typeface="+mn-cs"/>
                      </a:endParaRPr>
                    </a:p>
                  </a:txBody>
                  <a:tcPr marL="34290" marR="34290" marT="0" marB="0" anchor="ctr"/>
                </a:tc>
              </a:tr>
              <a:tr h="586337">
                <a:tc gridSpan="2">
                  <a:txBody>
                    <a:bodyPr/>
                    <a:lstStyle/>
                    <a:p>
                      <a:pPr algn="ctr">
                        <a:lnSpc>
                          <a:spcPct val="100000"/>
                        </a:lnSpc>
                        <a:spcAft>
                          <a:spcPts val="0"/>
                        </a:spcAft>
                      </a:pPr>
                      <a:r>
                        <a:rPr lang="en-US" sz="1400" kern="100" dirty="0">
                          <a:solidFill>
                            <a:schemeClr val="bg2"/>
                          </a:solidFill>
                          <a:effectLst/>
                          <a:latin typeface="+mn-lt"/>
                          <a:ea typeface="+mn-ea"/>
                          <a:cs typeface="+mn-cs"/>
                        </a:rPr>
                        <a:t>Total</a:t>
                      </a:r>
                      <a:endParaRPr lang="zh-CN" sz="1400" kern="100" dirty="0">
                        <a:solidFill>
                          <a:schemeClr val="bg2"/>
                        </a:solidFill>
                        <a:effectLst/>
                        <a:latin typeface="+mn-lt"/>
                        <a:ea typeface="+mn-ea"/>
                        <a:cs typeface="+mn-cs"/>
                      </a:endParaRPr>
                    </a:p>
                  </a:txBody>
                  <a:tcPr marL="34290" marR="34290" marT="0" marB="0" anchor="ctr"/>
                </a:tc>
                <a:tc hMerge="1">
                  <a:txBody>
                    <a:bodyPr/>
                    <a:lstStyle/>
                    <a:p>
                      <a:endParaRPr lang="zh-CN" altLang="en-US"/>
                    </a:p>
                  </a:txBody>
                  <a:tcPr/>
                </a:tc>
                <a:tc>
                  <a:txBody>
                    <a:bodyPr/>
                    <a:lstStyle/>
                    <a:p>
                      <a:pPr algn="ctr">
                        <a:lnSpc>
                          <a:spcPct val="100000"/>
                        </a:lnSpc>
                        <a:spcAft>
                          <a:spcPts val="0"/>
                        </a:spcAft>
                      </a:pPr>
                      <a:r>
                        <a:rPr lang="en-US" sz="1400" kern="100" dirty="0">
                          <a:solidFill>
                            <a:schemeClr val="tx1"/>
                          </a:solidFill>
                          <a:effectLst/>
                          <a:latin typeface="+mn-lt"/>
                          <a:ea typeface="+mn-ea"/>
                          <a:cs typeface="+mn-cs"/>
                        </a:rPr>
                        <a:t>51</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1992-2017</a:t>
                      </a:r>
                      <a:endParaRPr lang="zh-CN" sz="1400" kern="100" dirty="0">
                        <a:solidFill>
                          <a:schemeClr val="tx1"/>
                        </a:solidFill>
                        <a:effectLst/>
                        <a:latin typeface="+mn-lt"/>
                        <a:ea typeface="+mn-ea"/>
                        <a:cs typeface="+mn-cs"/>
                      </a:endParaRPr>
                    </a:p>
                  </a:txBody>
                  <a:tcPr marL="34290" marR="34290" marT="0" marB="0" anchor="ctr"/>
                </a:tc>
                <a:tc>
                  <a:txBody>
                    <a:bodyPr/>
                    <a:lstStyle/>
                    <a:p>
                      <a:pPr algn="ctr">
                        <a:lnSpc>
                          <a:spcPct val="100000"/>
                        </a:lnSpc>
                        <a:spcAft>
                          <a:spcPts val="0"/>
                        </a:spcAft>
                      </a:pPr>
                      <a:r>
                        <a:rPr lang="en-US" sz="1400" kern="100" dirty="0">
                          <a:solidFill>
                            <a:schemeClr val="tx1"/>
                          </a:solidFill>
                          <a:effectLst/>
                          <a:latin typeface="+mn-lt"/>
                          <a:ea typeface="+mn-ea"/>
                          <a:cs typeface="+mn-cs"/>
                        </a:rPr>
                        <a:t>716198</a:t>
                      </a:r>
                      <a:endParaRPr lang="zh-CN" sz="1400" kern="100" dirty="0">
                        <a:solidFill>
                          <a:schemeClr val="tx1"/>
                        </a:solidFill>
                        <a:effectLst/>
                        <a:latin typeface="+mn-lt"/>
                        <a:ea typeface="+mn-ea"/>
                        <a:cs typeface="+mn-cs"/>
                      </a:endParaRPr>
                    </a:p>
                  </a:txBody>
                  <a:tcPr marL="34290" marR="34290" marT="0" marB="0" anchor="ctr"/>
                </a:tc>
              </a:tr>
            </a:tbl>
          </a:graphicData>
        </a:graphic>
      </p:graphicFrame>
      <p:sp>
        <p:nvSpPr>
          <p:cNvPr id="9" name="Rectangle 3"/>
          <p:cNvSpPr>
            <a:spLocks noChangeArrowheads="1"/>
          </p:cNvSpPr>
          <p:nvPr/>
        </p:nvSpPr>
        <p:spPr bwMode="auto">
          <a:xfrm>
            <a:off x="6930225" y="1156031"/>
            <a:ext cx="4802919"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fontAlgn="base">
              <a:spcBef>
                <a:spcPct val="0"/>
              </a:spcBef>
              <a:spcAft>
                <a:spcPct val="0"/>
              </a:spcAft>
            </a:pPr>
            <a:r>
              <a:rPr lang="en-US" altLang="zh-CN" sz="2000" b="1" dirty="0">
                <a:latin typeface="Agency FB" panose="020B0503020202020204" pitchFamily="34" charset="0"/>
                <a:ea typeface="宋体" pitchFamily="2" charset="-122"/>
                <a:cs typeface="Arial" pitchFamily="34" charset="0"/>
              </a:rPr>
              <a:t>Basic information of China ocean survey data</a:t>
            </a:r>
          </a:p>
        </p:txBody>
      </p:sp>
      <p:sp>
        <p:nvSpPr>
          <p:cNvPr id="12" name="矩形 11"/>
          <p:cNvSpPr/>
          <p:nvPr/>
        </p:nvSpPr>
        <p:spPr>
          <a:xfrm>
            <a:off x="6097587" y="4921361"/>
            <a:ext cx="6094413" cy="1323439"/>
          </a:xfrm>
          <a:prstGeom prst="rect">
            <a:avLst/>
          </a:prstGeom>
        </p:spPr>
        <p:txBody>
          <a:bodyPr>
            <a:spAutoFit/>
          </a:bodyPr>
          <a:lstStyle/>
          <a:p>
            <a:r>
              <a:rPr lang="en-US" altLang="zh-CN" sz="2000" dirty="0">
                <a:latin typeface="Agency FB" panose="020B0503020202020204" pitchFamily="34" charset="0"/>
                <a:ea typeface="宋体" pitchFamily="2" charset="-122"/>
                <a:cs typeface="Arial" pitchFamily="34" charset="0"/>
              </a:rPr>
              <a:t>In 2020, </a:t>
            </a:r>
            <a:r>
              <a:rPr lang="en-US" altLang="zh-CN" sz="2000" dirty="0" smtClean="0">
                <a:latin typeface="Agency FB" panose="020B0503020202020204" pitchFamily="34" charset="0"/>
                <a:ea typeface="宋体" pitchFamily="2" charset="-122"/>
                <a:cs typeface="Arial" pitchFamily="34" charset="0"/>
              </a:rPr>
              <a:t>China </a:t>
            </a:r>
            <a:r>
              <a:rPr lang="en-US" altLang="zh-CN" sz="2000" dirty="0">
                <a:latin typeface="Agency FB" panose="020B0503020202020204" pitchFamily="34" charset="0"/>
                <a:ea typeface="宋体" pitchFamily="2" charset="-122"/>
                <a:cs typeface="Arial" pitchFamily="34" charset="0"/>
              </a:rPr>
              <a:t>ocean survey data were released on CMOC/China website for the first time, including temperature and salinity data from 26 voyages, current data from 14 voyages, meteorological data from 11 voyages, time ranging from 1992 to 2017, totally 702,043 records.</a:t>
            </a:r>
            <a:endParaRPr lang="zh-CN" altLang="en-US" sz="2000" dirty="0">
              <a:latin typeface="Agency FB" panose="020B0503020202020204" pitchFamily="34" charset="0"/>
              <a:ea typeface="宋体" pitchFamily="2" charset="-122"/>
              <a:cs typeface="Arial" pitchFamily="34" charset="0"/>
            </a:endParaRPr>
          </a:p>
        </p:txBody>
      </p:sp>
      <p:sp>
        <p:nvSpPr>
          <p:cNvPr id="13"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14"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4" name="灯片编号占位符 3"/>
          <p:cNvSpPr>
            <a:spLocks noGrp="1"/>
          </p:cNvSpPr>
          <p:nvPr>
            <p:ph type="sldNum" sz="quarter" idx="12"/>
          </p:nvPr>
        </p:nvSpPr>
        <p:spPr/>
        <p:txBody>
          <a:bodyPr/>
          <a:lstStyle/>
          <a:p>
            <a:fld id="{BA69D2F6-784A-4635-AE5C-E31508AFB66E}" type="slidenum">
              <a:rPr lang="en-GB" smtClean="0"/>
              <a:t>11</a:t>
            </a:fld>
            <a:endParaRPr lang="en-GB"/>
          </a:p>
        </p:txBody>
      </p:sp>
    </p:spTree>
    <p:extLst>
      <p:ext uri="{BB962C8B-B14F-4D97-AF65-F5344CB8AC3E}">
        <p14:creationId xmlns:p14="http://schemas.microsoft.com/office/powerpoint/2010/main" val="3825244533"/>
      </p:ext>
    </p:extLst>
  </p:cSld>
  <p:clrMapOvr>
    <a:masterClrMapping/>
  </p:clrMapOvr>
  <mc:AlternateContent xmlns:mc="http://schemas.openxmlformats.org/markup-compatibility/2006" xmlns:p14="http://schemas.microsoft.com/office/powerpoint/2010/main">
    <mc:Choice Requires="p14">
      <p:transition p14:dur="0" advTm="63982"/>
    </mc:Choice>
    <mc:Fallback xmlns="">
      <p:transition advTm="6398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4306079"/>
              </p:ext>
            </p:extLst>
          </p:nvPr>
        </p:nvGraphicFramePr>
        <p:xfrm>
          <a:off x="689452" y="3563716"/>
          <a:ext cx="10380409" cy="2792634"/>
        </p:xfrm>
        <a:graphic>
          <a:graphicData uri="http://schemas.openxmlformats.org/drawingml/2006/table">
            <a:tbl>
              <a:tblPr firstRow="1" firstCol="1" bandRow="1">
                <a:tableStyleId>{5C22544A-7EE6-4342-B048-85BDC9FD1C3A}</a:tableStyleId>
              </a:tblPr>
              <a:tblGrid>
                <a:gridCol w="527941"/>
                <a:gridCol w="3701932"/>
                <a:gridCol w="2225942"/>
                <a:gridCol w="2053902"/>
                <a:gridCol w="1870692"/>
              </a:tblGrid>
              <a:tr h="387433">
                <a:tc>
                  <a:txBody>
                    <a:bodyPr/>
                    <a:lstStyle/>
                    <a:p>
                      <a:pPr algn="just">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No.</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Name of the dataset</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Temporal coverage</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a:solidFill>
                            <a:schemeClr val="bg2"/>
                          </a:solidFill>
                          <a:effectLst/>
                          <a:latin typeface="Times New Roman" panose="02020603050405020304" pitchFamily="18" charset="0"/>
                          <a:cs typeface="Times New Roman" panose="02020603050405020304" pitchFamily="18" charset="0"/>
                        </a:rPr>
                        <a:t>Data </a:t>
                      </a:r>
                      <a:r>
                        <a:rPr lang="en-US" sz="1800" kern="100" smtClean="0">
                          <a:solidFill>
                            <a:schemeClr val="bg2"/>
                          </a:solidFill>
                          <a:effectLst/>
                          <a:latin typeface="Times New Roman" panose="02020603050405020304" pitchFamily="18" charset="0"/>
                          <a:cs typeface="Times New Roman" panose="02020603050405020304" pitchFamily="18" charset="0"/>
                        </a:rPr>
                        <a:t>volume (</a:t>
                      </a:r>
                      <a:r>
                        <a:rPr lang="en-US" sz="1800" kern="100">
                          <a:solidFill>
                            <a:schemeClr val="bg2"/>
                          </a:solidFill>
                          <a:effectLst/>
                          <a:latin typeface="Times New Roman" panose="02020603050405020304" pitchFamily="18" charset="0"/>
                          <a:cs typeface="Times New Roman" panose="02020603050405020304" pitchFamily="18" charset="0"/>
                        </a:rPr>
                        <a:t>GB)</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a:solidFill>
                            <a:schemeClr val="bg2"/>
                          </a:solidFill>
                          <a:effectLst/>
                          <a:latin typeface="Times New Roman" panose="02020603050405020304" pitchFamily="18" charset="0"/>
                          <a:cs typeface="Times New Roman" panose="02020603050405020304" pitchFamily="18" charset="0"/>
                        </a:rPr>
                        <a:t>Number of files</a:t>
                      </a:r>
                      <a:endParaRPr lang="zh-CN" sz="1800" kern="10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387433">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1</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Integrated global ocean current data</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1994-2020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0.93</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146</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r>
              <a:tr h="581149">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2</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Integrated global temperature and salinity data</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1773-2020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73.7</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37,795</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r>
              <a:tr h="387433">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3</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Integrated global meteorological data</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1662-2020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102</a:t>
                      </a:r>
                      <a:endParaRPr lang="zh-CN" sz="1800" kern="10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83,570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r>
              <a:tr h="387433">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4</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Integrated global sea level data</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1984-2020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a:solidFill>
                            <a:schemeClr val="tx1"/>
                          </a:solidFill>
                          <a:effectLst/>
                          <a:latin typeface="Times New Roman" panose="02020603050405020304" pitchFamily="18" charset="0"/>
                          <a:cs typeface="Times New Roman" panose="02020603050405020304" pitchFamily="18" charset="0"/>
                        </a:rPr>
                        <a:t>2.10</a:t>
                      </a:r>
                      <a:endParaRPr lang="zh-CN" sz="1800" kern="10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31,440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387433">
                <a:tc>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5</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just">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Integrated global buoy data</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1979-2020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4.6</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25,036</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r>
              <a:tr h="228600">
                <a:tc gridSpan="2">
                  <a:txBody>
                    <a:bodyPr/>
                    <a:lstStyle/>
                    <a:p>
                      <a:pPr algn="ctr">
                        <a:lnSpc>
                          <a:spcPct val="100000"/>
                        </a:lnSpc>
                        <a:spcAft>
                          <a:spcPts val="0"/>
                        </a:spcAft>
                      </a:pPr>
                      <a:r>
                        <a:rPr lang="en-US" sz="1800" kern="100" dirty="0">
                          <a:solidFill>
                            <a:schemeClr val="bg2"/>
                          </a:solidFill>
                          <a:effectLst/>
                          <a:latin typeface="Times New Roman" panose="02020603050405020304" pitchFamily="18" charset="0"/>
                          <a:cs typeface="Times New Roman" panose="02020603050405020304" pitchFamily="18" charset="0"/>
                        </a:rPr>
                        <a:t>Total</a:t>
                      </a:r>
                      <a:endParaRPr lang="zh-CN" sz="1800" kern="100" dirty="0">
                        <a:solidFill>
                          <a:schemeClr val="bg2"/>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hMerge="1">
                  <a:txBody>
                    <a:bodyPr/>
                    <a:lstStyle/>
                    <a:p>
                      <a:endParaRPr lang="zh-CN" altLang="en-US"/>
                    </a:p>
                  </a:txBody>
                  <a:tcP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1662-2020</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nchor="ctr"/>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183.33</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c>
                  <a:txBody>
                    <a:bodyPr/>
                    <a:lstStyle/>
                    <a:p>
                      <a:pPr algn="ctr">
                        <a:lnSpc>
                          <a:spcPct val="100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177,987</a:t>
                      </a:r>
                      <a:endParaRPr lang="zh-CN" sz="18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34290" marR="34290" marT="0" marB="0"/>
                </a:tc>
              </a:tr>
            </a:tbl>
          </a:graphicData>
        </a:graphic>
      </p:graphicFrame>
      <p:sp>
        <p:nvSpPr>
          <p:cNvPr id="2" name="矩形 1"/>
          <p:cNvSpPr/>
          <p:nvPr/>
        </p:nvSpPr>
        <p:spPr>
          <a:xfrm>
            <a:off x="979813" y="1295664"/>
            <a:ext cx="11002390" cy="2031325"/>
          </a:xfrm>
          <a:prstGeom prst="rect">
            <a:avLst/>
          </a:prstGeom>
        </p:spPr>
        <p:txBody>
          <a:bodyPr wrap="square">
            <a:spAutoFit/>
          </a:bodyPr>
          <a:lstStyle/>
          <a:p>
            <a:pPr lvl="0"/>
            <a:r>
              <a:rPr lang="en-US" altLang="zh-CN" b="1" dirty="0">
                <a:latin typeface="Agency FB" panose="020B0503020202020204" pitchFamily="34" charset="0"/>
                <a:ea typeface="宋体" pitchFamily="2" charset="-122"/>
                <a:cs typeface="Arial" pitchFamily="34" charset="0"/>
              </a:rPr>
              <a:t>-</a:t>
            </a:r>
            <a:r>
              <a:rPr lang="en-US" altLang="zh-CN" b="1" dirty="0" smtClean="0">
                <a:latin typeface="Agency FB" panose="020B0503020202020204" pitchFamily="34" charset="0"/>
                <a:ea typeface="宋体" pitchFamily="2" charset="-122"/>
                <a:cs typeface="Arial" pitchFamily="34" charset="0"/>
              </a:rPr>
              <a:t>C</a:t>
            </a:r>
            <a:r>
              <a:rPr lang="en-GB" altLang="zh-CN" b="1" dirty="0" err="1" smtClean="0">
                <a:latin typeface="Agency FB" panose="020B0503020202020204" pitchFamily="34" charset="0"/>
                <a:ea typeface="宋体" pitchFamily="2" charset="-122"/>
                <a:cs typeface="Arial" pitchFamily="34" charset="0"/>
              </a:rPr>
              <a:t>onduct</a:t>
            </a:r>
            <a:r>
              <a:rPr lang="en-GB" altLang="zh-CN" b="1" dirty="0" smtClean="0">
                <a:latin typeface="Agency FB" panose="020B0503020202020204" pitchFamily="34" charset="0"/>
                <a:ea typeface="宋体" pitchFamily="2" charset="-122"/>
                <a:cs typeface="Arial" pitchFamily="34" charset="0"/>
              </a:rPr>
              <a:t> </a:t>
            </a:r>
            <a:r>
              <a:rPr lang="en-GB" altLang="zh-CN" b="1" dirty="0">
                <a:latin typeface="Agency FB" panose="020B0503020202020204" pitchFamily="34" charset="0"/>
                <a:ea typeface="宋体" pitchFamily="2" charset="-122"/>
                <a:cs typeface="Arial" pitchFamily="34" charset="0"/>
              </a:rPr>
              <a:t>the quality control and duplicate elimination of observation data of GLOSS and </a:t>
            </a:r>
            <a:r>
              <a:rPr lang="en-GB" altLang="zh-CN" b="1" dirty="0" smtClean="0">
                <a:latin typeface="Agency FB" panose="020B0503020202020204" pitchFamily="34" charset="0"/>
                <a:ea typeface="宋体" pitchFamily="2" charset="-122"/>
                <a:cs typeface="Arial" pitchFamily="34" charset="0"/>
              </a:rPr>
              <a:t>COSs, </a:t>
            </a:r>
            <a:r>
              <a:rPr lang="en-GB" altLang="zh-CN" b="1" dirty="0">
                <a:latin typeface="Agency FB" panose="020B0503020202020204" pitchFamily="34" charset="0"/>
                <a:ea typeface="宋体" pitchFamily="2" charset="-122"/>
                <a:cs typeface="Arial" pitchFamily="34" charset="0"/>
              </a:rPr>
              <a:t>and prepare and release the integrated global sea level dataset;</a:t>
            </a:r>
            <a:endParaRPr lang="zh-CN" altLang="zh-CN" b="1" dirty="0">
              <a:latin typeface="Agency FB" panose="020B0503020202020204" pitchFamily="34" charset="0"/>
              <a:ea typeface="宋体" pitchFamily="2" charset="-122"/>
              <a:cs typeface="Arial" pitchFamily="34" charset="0"/>
            </a:endParaRPr>
          </a:p>
          <a:p>
            <a:pPr lvl="0"/>
            <a:r>
              <a:rPr lang="en-GB" altLang="zh-CN" b="1" dirty="0">
                <a:latin typeface="Agency FB" panose="020B0503020202020204" pitchFamily="34" charset="0"/>
                <a:ea typeface="宋体" pitchFamily="2" charset="-122"/>
                <a:cs typeface="Arial" pitchFamily="34" charset="0"/>
              </a:rPr>
              <a:t>-Carry out the quality control and duplicate elimination of Argo and GTSPP data, and prepare and release the integrated global and regional T&amp;S datasets;</a:t>
            </a:r>
            <a:endParaRPr lang="zh-CN" altLang="zh-CN" b="1" dirty="0">
              <a:latin typeface="Agency FB" panose="020B0503020202020204" pitchFamily="34" charset="0"/>
              <a:ea typeface="宋体" pitchFamily="2" charset="-122"/>
              <a:cs typeface="Arial" pitchFamily="34" charset="0"/>
            </a:endParaRPr>
          </a:p>
          <a:p>
            <a:pPr lvl="0"/>
            <a:r>
              <a:rPr lang="en-GB" altLang="zh-CN" b="1" dirty="0">
                <a:latin typeface="Agency FB" panose="020B0503020202020204" pitchFamily="34" charset="0"/>
                <a:ea typeface="宋体" pitchFamily="2" charset="-122"/>
                <a:cs typeface="Arial" pitchFamily="34" charset="0"/>
              </a:rPr>
              <a:t>-Conduct the duplicate elimination of sea surface meteorological data in ICOADS, VOS, DBCP and GTS datasets, and prepare and release the integrated global sea surface meteorological dataset and China VOS dataset.</a:t>
            </a:r>
          </a:p>
          <a:p>
            <a:pPr lvl="0"/>
            <a:r>
              <a:rPr lang="en-GB" altLang="zh-CN" b="1" dirty="0">
                <a:latin typeface="Agency FB" panose="020B0503020202020204" pitchFamily="34" charset="0"/>
                <a:ea typeface="宋体" pitchFamily="2" charset="-122"/>
                <a:cs typeface="Arial" pitchFamily="34" charset="0"/>
              </a:rPr>
              <a:t>-Carry out </a:t>
            </a:r>
            <a:r>
              <a:rPr lang="en-US" altLang="zh-CN" b="1" dirty="0">
                <a:latin typeface="Agency FB" panose="020B0503020202020204" pitchFamily="34" charset="0"/>
                <a:ea typeface="宋体" pitchFamily="2" charset="-122"/>
                <a:cs typeface="Arial" pitchFamily="34" charset="0"/>
              </a:rPr>
              <a:t>DBCP drifter data and metadata integration</a:t>
            </a:r>
            <a:endParaRPr lang="en-GB" altLang="zh-CN" b="1" dirty="0">
              <a:latin typeface="Agency FB" panose="020B0503020202020204" pitchFamily="34" charset="0"/>
              <a:ea typeface="宋体" pitchFamily="2" charset="-122"/>
              <a:cs typeface="Arial" pitchFamily="34" charset="0"/>
            </a:endParaRPr>
          </a:p>
        </p:txBody>
      </p:sp>
      <p:sp>
        <p:nvSpPr>
          <p:cNvPr id="7" name="矩形 6"/>
          <p:cNvSpPr/>
          <p:nvPr/>
        </p:nvSpPr>
        <p:spPr>
          <a:xfrm>
            <a:off x="817053" y="787833"/>
            <a:ext cx="5062604" cy="461665"/>
          </a:xfrm>
          <a:prstGeom prst="rect">
            <a:avLst/>
          </a:prstGeom>
        </p:spPr>
        <p:txBody>
          <a:bodyPr wrap="none">
            <a:spAutoFit/>
          </a:bodyPr>
          <a:lstStyle/>
          <a:p>
            <a:r>
              <a:rPr lang="en-US" altLang="zh-CN" sz="2400" b="1" dirty="0">
                <a:latin typeface="Agency FB" panose="020B0503020202020204" pitchFamily="34" charset="0"/>
                <a:ea typeface="宋体" pitchFamily="2" charset="-122"/>
                <a:cs typeface="Arial" pitchFamily="34" charset="0"/>
              </a:rPr>
              <a:t>Global Oceanographic and Marine Climate Data</a:t>
            </a:r>
            <a:endParaRPr lang="zh-CN" altLang="en-US" sz="2400" b="1" dirty="0">
              <a:latin typeface="Agency FB" panose="020B0503020202020204" pitchFamily="34" charset="0"/>
              <a:ea typeface="宋体" pitchFamily="2" charset="-122"/>
              <a:cs typeface="Arial" pitchFamily="34" charset="0"/>
            </a:endParaRPr>
          </a:p>
        </p:txBody>
      </p:sp>
      <p:sp>
        <p:nvSpPr>
          <p:cNvPr id="5"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8"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4" name="灯片编号占位符 3"/>
          <p:cNvSpPr>
            <a:spLocks noGrp="1"/>
          </p:cNvSpPr>
          <p:nvPr>
            <p:ph type="sldNum" sz="quarter" idx="12"/>
          </p:nvPr>
        </p:nvSpPr>
        <p:spPr/>
        <p:txBody>
          <a:bodyPr/>
          <a:lstStyle/>
          <a:p>
            <a:fld id="{BA69D2F6-784A-4635-AE5C-E31508AFB66E}" type="slidenum">
              <a:rPr lang="en-GB" smtClean="0"/>
              <a:t>12</a:t>
            </a:fld>
            <a:endParaRPr lang="en-GB"/>
          </a:p>
        </p:txBody>
      </p:sp>
    </p:spTree>
    <p:extLst>
      <p:ext uri="{BB962C8B-B14F-4D97-AF65-F5344CB8AC3E}">
        <p14:creationId xmlns:p14="http://schemas.microsoft.com/office/powerpoint/2010/main" val="15607182"/>
      </p:ext>
    </p:extLst>
  </p:cSld>
  <p:clrMapOvr>
    <a:masterClrMapping/>
  </p:clrMapOvr>
  <mc:AlternateContent xmlns:mc="http://schemas.openxmlformats.org/markup-compatibility/2006" xmlns:p14="http://schemas.microsoft.com/office/powerpoint/2010/main">
    <mc:Choice Requires="p14">
      <p:transition p14:dur="0" advTm="47280"/>
    </mc:Choice>
    <mc:Fallback xmlns="">
      <p:transition advTm="4728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16540" y="143054"/>
            <a:ext cx="6527025" cy="646313"/>
          </a:xfrm>
          <a:prstGeom prst="rect">
            <a:avLst/>
          </a:prstGeom>
          <a:noFill/>
        </p:spPr>
        <p:txBody>
          <a:bodyPr wrap="square" lIns="91422" tIns="45711" rIns="91422" bIns="45711" rtlCol="0">
            <a:spAutoFit/>
          </a:bodyPr>
          <a:lstStyle/>
          <a:p>
            <a:pPr algn="ctr"/>
            <a:r>
              <a:rPr lang="en-US" altLang="zh-CN" sz="3600" b="1" dirty="0">
                <a:solidFill>
                  <a:schemeClr val="bg1"/>
                </a:solidFill>
                <a:latin typeface="Agency FB" panose="020B0503020202020204" pitchFamily="34" charset="0"/>
                <a:ea typeface="微软雅黑" panose="020B0503020204020204" pitchFamily="34" charset="-122"/>
              </a:rPr>
              <a:t>Climate Statistical Products</a:t>
            </a:r>
            <a:endParaRPr lang="zh-CN" altLang="en-US" sz="3600" b="1" dirty="0">
              <a:solidFill>
                <a:schemeClr val="bg1"/>
              </a:solidFill>
              <a:latin typeface="Agency FB" panose="020B0503020202020204" pitchFamily="34" charset="0"/>
              <a:ea typeface="微软雅黑" panose="020B0503020204020204" pitchFamily="34" charset="-122"/>
            </a:endParaRPr>
          </a:p>
        </p:txBody>
      </p:sp>
      <p:sp>
        <p:nvSpPr>
          <p:cNvPr id="35" name="矩形 34"/>
          <p:cNvSpPr/>
          <p:nvPr/>
        </p:nvSpPr>
        <p:spPr>
          <a:xfrm>
            <a:off x="322646" y="4411392"/>
            <a:ext cx="1943100" cy="1996700"/>
          </a:xfrm>
          <a:prstGeom prst="rect">
            <a:avLst/>
          </a:prstGeom>
        </p:spPr>
        <p:txBody>
          <a:bodyPr wrap="square">
            <a:spAutoFit/>
          </a:bodyPr>
          <a:lstStyle/>
          <a:p>
            <a:pPr>
              <a:lnSpc>
                <a:spcPct val="125000"/>
              </a:lnSpc>
            </a:pPr>
            <a:r>
              <a:rPr lang="en-US" altLang="zh-CN" sz="3300" b="1" dirty="0" smtClean="0">
                <a:latin typeface="Agency FB" panose="020B0503020202020204" pitchFamily="34" charset="0"/>
                <a:cs typeface="Bebas Neue Bold"/>
              </a:rPr>
              <a:t>Climate Statistical Products</a:t>
            </a:r>
            <a:endParaRPr lang="en-US" altLang="zh-CN" sz="3300" b="1" dirty="0">
              <a:latin typeface="Agency FB" panose="020B0503020202020204" pitchFamily="34" charset="0"/>
              <a:cs typeface="Bebas Neue Bold"/>
            </a:endParaRPr>
          </a:p>
        </p:txBody>
      </p:sp>
      <p:pic>
        <p:nvPicPr>
          <p:cNvPr id="30" name="图片 29"/>
          <p:cNvPicPr/>
          <p:nvPr/>
        </p:nvPicPr>
        <p:blipFill>
          <a:blip r:embed="rId3"/>
          <a:stretch>
            <a:fillRect/>
          </a:stretch>
        </p:blipFill>
        <p:spPr>
          <a:xfrm>
            <a:off x="2006658" y="936302"/>
            <a:ext cx="9239274" cy="2756923"/>
          </a:xfrm>
          <a:prstGeom prst="rect">
            <a:avLst/>
          </a:prstGeom>
        </p:spPr>
      </p:pic>
      <p:sp>
        <p:nvSpPr>
          <p:cNvPr id="10"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11"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grpSp>
        <p:nvGrpSpPr>
          <p:cNvPr id="12" name="组合 11"/>
          <p:cNvGrpSpPr/>
          <p:nvPr/>
        </p:nvGrpSpPr>
        <p:grpSpPr>
          <a:xfrm>
            <a:off x="2692698" y="4269517"/>
            <a:ext cx="4645293" cy="1368384"/>
            <a:chOff x="0" y="0"/>
            <a:chExt cx="7362146" cy="2652703"/>
          </a:xfrm>
          <a:effectLst/>
        </p:grpSpPr>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81320" cy="2639820"/>
            </a:xfrm>
            <a:prstGeom prst="rect">
              <a:avLst/>
            </a:prstGeom>
            <a:noFill/>
            <a:ln w="9525">
              <a:noFill/>
            </a:ln>
            <a:effectLst/>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1320" y="38492"/>
              <a:ext cx="1857223" cy="2614211"/>
            </a:xfrm>
            <a:prstGeom prst="rect">
              <a:avLst/>
            </a:prstGeom>
            <a:noFill/>
            <a:ln w="9525">
              <a:noFill/>
            </a:ln>
            <a:effectLst/>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8543" y="6330"/>
              <a:ext cx="1866380" cy="2627099"/>
            </a:xfrm>
            <a:prstGeom prst="rect">
              <a:avLst/>
            </a:prstGeom>
            <a:noFill/>
            <a:ln w="9525">
              <a:noFill/>
            </a:ln>
            <a:effectLst/>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6941" y="0"/>
              <a:ext cx="1855205" cy="2652703"/>
            </a:xfrm>
            <a:prstGeom prst="rect">
              <a:avLst/>
            </a:prstGeom>
            <a:noFill/>
            <a:ln w="9525">
              <a:noFill/>
            </a:ln>
            <a:effectLst/>
          </p:spPr>
        </p:pic>
      </p:grpSp>
      <p:pic>
        <p:nvPicPr>
          <p:cNvPr id="18" name="图片 17"/>
          <p:cNvPicPr/>
          <p:nvPr/>
        </p:nvPicPr>
        <p:blipFill>
          <a:blip r:embed="rId9">
            <a:extLst>
              <a:ext uri="{28A0092B-C50C-407E-A947-70E740481C1C}">
                <a14:useLocalDpi xmlns:a14="http://schemas.microsoft.com/office/drawing/2010/main" val="0"/>
              </a:ext>
            </a:extLst>
          </a:blip>
          <a:srcRect/>
          <a:stretch>
            <a:fillRect/>
          </a:stretch>
        </p:blipFill>
        <p:spPr bwMode="auto">
          <a:xfrm>
            <a:off x="7974026" y="4426519"/>
            <a:ext cx="1714720" cy="1262898"/>
          </a:xfrm>
          <a:prstGeom prst="rect">
            <a:avLst/>
          </a:prstGeom>
          <a:noFill/>
          <a:ln>
            <a:noFill/>
          </a:ln>
        </p:spPr>
      </p:pic>
      <p:pic>
        <p:nvPicPr>
          <p:cNvPr id="19" name="图片 18"/>
          <p:cNvPicPr/>
          <p:nvPr/>
        </p:nvPicPr>
        <p:blipFill>
          <a:blip r:embed="rId10">
            <a:extLst>
              <a:ext uri="{28A0092B-C50C-407E-A947-70E740481C1C}">
                <a14:useLocalDpi xmlns:a14="http://schemas.microsoft.com/office/drawing/2010/main" val="0"/>
              </a:ext>
            </a:extLst>
          </a:blip>
          <a:srcRect/>
          <a:stretch>
            <a:fillRect/>
          </a:stretch>
        </p:blipFill>
        <p:spPr bwMode="auto">
          <a:xfrm>
            <a:off x="9781708" y="4426519"/>
            <a:ext cx="1572092" cy="1286368"/>
          </a:xfrm>
          <a:prstGeom prst="rect">
            <a:avLst/>
          </a:prstGeom>
          <a:noFill/>
          <a:ln>
            <a:noFill/>
          </a:ln>
        </p:spPr>
      </p:pic>
      <p:sp>
        <p:nvSpPr>
          <p:cNvPr id="20" name="矩形 19"/>
          <p:cNvSpPr/>
          <p:nvPr/>
        </p:nvSpPr>
        <p:spPr>
          <a:xfrm>
            <a:off x="8013700" y="5974090"/>
            <a:ext cx="3556000" cy="523220"/>
          </a:xfrm>
          <a:prstGeom prst="rect">
            <a:avLst/>
          </a:prstGeom>
        </p:spPr>
        <p:txBody>
          <a:bodyPr wrap="square">
            <a:spAutoFit/>
          </a:bodyPr>
          <a:lstStyle/>
          <a:p>
            <a:pPr algn="ctr"/>
            <a:r>
              <a:rPr lang="en-US" altLang="zh-CN" sz="1400" b="1" dirty="0">
                <a:solidFill>
                  <a:schemeClr val="tx2"/>
                </a:solidFill>
                <a:latin typeface="Agency FB" panose="020B0503020202020204" pitchFamily="34" charset="0"/>
              </a:rPr>
              <a:t>Graphic products of temperature and salinity in Northwest Pacific</a:t>
            </a:r>
            <a:endParaRPr lang="zh-CN" altLang="en-US" sz="1400" b="1" dirty="0">
              <a:solidFill>
                <a:schemeClr val="tx2"/>
              </a:solidFill>
              <a:latin typeface="Agency FB" panose="020B0503020202020204" pitchFamily="34" charset="0"/>
            </a:endParaRPr>
          </a:p>
        </p:txBody>
      </p:sp>
      <p:sp>
        <p:nvSpPr>
          <p:cNvPr id="21" name="Text Box 20"/>
          <p:cNvSpPr txBox="1">
            <a:spLocks noChangeArrowheads="1"/>
          </p:cNvSpPr>
          <p:nvPr/>
        </p:nvSpPr>
        <p:spPr bwMode="gray">
          <a:xfrm>
            <a:off x="3155054" y="6017397"/>
            <a:ext cx="3823596" cy="307758"/>
          </a:xfrm>
          <a:prstGeom prst="rect">
            <a:avLst/>
          </a:prstGeom>
          <a:noFill/>
          <a:ln w="9525" algn="ctr">
            <a:noFill/>
            <a:miter lim="800000"/>
            <a:headEnd/>
            <a:tailEnd/>
          </a:ln>
        </p:spPr>
        <p:txBody>
          <a:bodyPr wrap="square" lIns="91422" tIns="45711" rIns="91422" bIns="45711">
            <a:spAutoFit/>
          </a:bodyPr>
          <a:lstStyle/>
          <a:p>
            <a:pPr>
              <a:spcBef>
                <a:spcPct val="50000"/>
              </a:spcBef>
            </a:pPr>
            <a:r>
              <a:rPr lang="en-US" altLang="zh-CN" sz="1400" b="1" dirty="0">
                <a:solidFill>
                  <a:schemeClr val="tx2"/>
                </a:solidFill>
                <a:latin typeface="Agency FB" panose="020B0503020202020204" pitchFamily="34" charset="0"/>
              </a:rPr>
              <a:t>Monthly Report of Sea Level and Climate Change of </a:t>
            </a:r>
            <a:r>
              <a:rPr lang="en-US" altLang="zh-CN" sz="1400" b="1" dirty="0" smtClean="0">
                <a:solidFill>
                  <a:schemeClr val="tx2"/>
                </a:solidFill>
                <a:latin typeface="Agency FB" panose="020B0503020202020204" pitchFamily="34" charset="0"/>
              </a:rPr>
              <a:t>China</a:t>
            </a:r>
            <a:endParaRPr lang="en-US" altLang="zh-CN" b="1" dirty="0">
              <a:solidFill>
                <a:schemeClr val="tx2"/>
              </a:solidFill>
              <a:latin typeface="Agency FB" panose="020B0503020202020204" pitchFamily="34" charset="0"/>
              <a:cs typeface="Lato Light"/>
            </a:endParaRPr>
          </a:p>
        </p:txBody>
      </p:sp>
      <p:sp>
        <p:nvSpPr>
          <p:cNvPr id="3" name="灯片编号占位符 2"/>
          <p:cNvSpPr>
            <a:spLocks noGrp="1"/>
          </p:cNvSpPr>
          <p:nvPr>
            <p:ph type="sldNum" sz="quarter" idx="12"/>
          </p:nvPr>
        </p:nvSpPr>
        <p:spPr/>
        <p:txBody>
          <a:bodyPr/>
          <a:lstStyle/>
          <a:p>
            <a:fld id="{BA69D2F6-784A-4635-AE5C-E31508AFB66E}" type="slidenum">
              <a:rPr lang="en-GB" smtClean="0"/>
              <a:t>13</a:t>
            </a:fld>
            <a:endParaRPr lang="en-GB"/>
          </a:p>
        </p:txBody>
      </p:sp>
    </p:spTree>
    <p:extLst>
      <p:ext uri="{BB962C8B-B14F-4D97-AF65-F5344CB8AC3E}">
        <p14:creationId xmlns:p14="http://schemas.microsoft.com/office/powerpoint/2010/main" val="4130337067"/>
      </p:ext>
    </p:extLst>
  </p:cSld>
  <p:clrMapOvr>
    <a:masterClrMapping/>
  </p:clrMapOvr>
  <mc:AlternateContent xmlns:mc="http://schemas.openxmlformats.org/markup-compatibility/2006" xmlns:p14="http://schemas.microsoft.com/office/powerpoint/2010/main">
    <mc:Choice Requires="p14">
      <p:transition p14:dur="0" advTm="75104"/>
    </mc:Choice>
    <mc:Fallback xmlns="">
      <p:transition advTm="7510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732" y="1154262"/>
            <a:ext cx="7174590" cy="4093410"/>
          </a:xfrm>
          <a:prstGeom prst="rect">
            <a:avLst/>
          </a:prstGeom>
        </p:spPr>
        <p:txBody>
          <a:bodyPr wrap="square" lIns="91422" tIns="45711" rIns="91422" bIns="45711">
            <a:spAutoFit/>
          </a:bodyPr>
          <a:lstStyle/>
          <a:p>
            <a:r>
              <a:rPr lang="en-US" altLang="zh-CN" sz="2500" b="1" dirty="0">
                <a:solidFill>
                  <a:schemeClr val="accent5">
                    <a:lumMod val="75000"/>
                  </a:schemeClr>
                </a:solidFill>
                <a:latin typeface="Agency FB" panose="020B0503020202020204" pitchFamily="34" charset="0"/>
                <a:cs typeface="Lato Light"/>
              </a:rPr>
              <a:t>Improve the reanalysis ocean dynamic model</a:t>
            </a:r>
          </a:p>
          <a:p>
            <a:pPr lvl="1">
              <a:buFont typeface="Arial" pitchFamily="34" charset="0"/>
              <a:buChar char="•"/>
            </a:pPr>
            <a:r>
              <a:rPr lang="en-US" altLang="zh-CN" sz="2000" b="1" dirty="0">
                <a:latin typeface="Agency FB" panose="020B0503020202020204" pitchFamily="34" charset="0"/>
                <a:cs typeface="Lato Light"/>
                <a:sym typeface="+mn-ea"/>
              </a:rPr>
              <a:t>turbulent mixing parameterization schemes </a:t>
            </a:r>
          </a:p>
          <a:p>
            <a:pPr lvl="1">
              <a:buFont typeface="Arial" pitchFamily="34" charset="0"/>
              <a:buChar char="•"/>
            </a:pPr>
            <a:r>
              <a:rPr lang="en-US" altLang="zh-CN" sz="2000" b="1" dirty="0">
                <a:latin typeface="Agency FB" panose="020B0503020202020204" pitchFamily="34" charset="0"/>
                <a:cs typeface="Lato Light"/>
                <a:sym typeface="+mn-ea"/>
              </a:rPr>
              <a:t>turbulent flux parameterization schemes at the air-sea interface</a:t>
            </a:r>
          </a:p>
          <a:p>
            <a:r>
              <a:rPr lang="en-US" altLang="zh-CN" sz="2500" b="1" dirty="0">
                <a:solidFill>
                  <a:schemeClr val="accent5">
                    <a:lumMod val="75000"/>
                  </a:schemeClr>
                </a:solidFill>
                <a:latin typeface="Agency FB" panose="020B0503020202020204" pitchFamily="34" charset="0"/>
                <a:cs typeface="Lato Light"/>
              </a:rPr>
              <a:t>Improve the ocean data assimilation algorithms</a:t>
            </a:r>
          </a:p>
          <a:p>
            <a:pPr lvl="1">
              <a:buFont typeface="Arial" pitchFamily="34" charset="0"/>
              <a:buChar char="•"/>
            </a:pPr>
            <a:r>
              <a:rPr lang="en-US" altLang="zh-CN" sz="2000" b="1" dirty="0">
                <a:latin typeface="Agency FB" panose="020B0503020202020204" pitchFamily="34" charset="0"/>
                <a:cs typeface="Lato Light"/>
                <a:sym typeface="+mn-ea"/>
              </a:rPr>
              <a:t>T-S relationship, </a:t>
            </a:r>
          </a:p>
          <a:p>
            <a:pPr lvl="1">
              <a:buFont typeface="Arial" pitchFamily="34" charset="0"/>
              <a:buChar char="•"/>
            </a:pPr>
            <a:r>
              <a:rPr lang="en-US" altLang="zh-CN" sz="2000" b="1" dirty="0">
                <a:latin typeface="Agency FB" panose="020B0503020202020204" pitchFamily="34" charset="0"/>
                <a:cs typeface="Lato Light"/>
                <a:sym typeface="+mn-ea"/>
              </a:rPr>
              <a:t>the water column adjustment algorithm</a:t>
            </a:r>
          </a:p>
          <a:p>
            <a:pPr lvl="1">
              <a:buFont typeface="Arial" pitchFamily="34" charset="0"/>
              <a:buChar char="•"/>
            </a:pPr>
            <a:r>
              <a:rPr lang="en-US" altLang="zh-CN" sz="2000" b="1" dirty="0">
                <a:latin typeface="Agency FB" panose="020B0503020202020204" pitchFamily="34" charset="0"/>
                <a:cs typeface="Lato Light"/>
                <a:sym typeface="+mn-ea"/>
              </a:rPr>
              <a:t>a fully conserved minimal adjustment algorithm with (T, S) coherency for stabilization of </a:t>
            </a:r>
            <a:r>
              <a:rPr lang="en-US" altLang="zh-CN" sz="2000" b="1" dirty="0" err="1">
                <a:latin typeface="Agency FB" panose="020B0503020202020204" pitchFamily="34" charset="0"/>
                <a:cs typeface="Lato Light"/>
                <a:sym typeface="+mn-ea"/>
              </a:rPr>
              <a:t>thermohaline</a:t>
            </a:r>
            <a:r>
              <a:rPr lang="en-US" altLang="zh-CN" sz="2000" b="1" dirty="0">
                <a:latin typeface="Agency FB" panose="020B0503020202020204" pitchFamily="34" charset="0"/>
                <a:cs typeface="Lato Light"/>
                <a:sym typeface="+mn-ea"/>
              </a:rPr>
              <a:t> profiles</a:t>
            </a:r>
          </a:p>
          <a:p>
            <a:r>
              <a:rPr lang="en-US" altLang="zh-CN" sz="2500" b="1" dirty="0">
                <a:solidFill>
                  <a:schemeClr val="accent5">
                    <a:lumMod val="75000"/>
                  </a:schemeClr>
                </a:solidFill>
                <a:latin typeface="Agency FB" panose="020B0503020202020204" pitchFamily="34" charset="0"/>
                <a:cs typeface="Lato Light"/>
              </a:rPr>
              <a:t>Regional and global ocean reanalysis datasets R&amp;D</a:t>
            </a:r>
          </a:p>
          <a:p>
            <a:pPr lvl="1">
              <a:buFont typeface="Arial" pitchFamily="34" charset="0"/>
              <a:buChar char="•"/>
            </a:pPr>
            <a:r>
              <a:rPr lang="en-US" altLang="zh-CN" sz="2000" b="1" dirty="0">
                <a:latin typeface="Agency FB" panose="020B0503020202020204" pitchFamily="34" charset="0"/>
                <a:cs typeface="Lato Light"/>
                <a:sym typeface="+mn-ea"/>
              </a:rPr>
              <a:t>Global ocean reanalysis datasets from 2008 to 2019</a:t>
            </a:r>
          </a:p>
          <a:p>
            <a:pPr lvl="1">
              <a:buFont typeface="Arial" pitchFamily="34" charset="0"/>
              <a:buChar char="•"/>
            </a:pPr>
            <a:r>
              <a:rPr lang="en-US" altLang="zh-CN" sz="2000" b="1" dirty="0">
                <a:latin typeface="Agency FB" panose="020B0503020202020204" pitchFamily="34" charset="0"/>
                <a:cs typeface="Lato Light"/>
                <a:sym typeface="+mn-ea"/>
              </a:rPr>
              <a:t>Regional ocean reanalysis datasets from 1958 to 2019 </a:t>
            </a:r>
          </a:p>
          <a:p>
            <a:r>
              <a:rPr lang="zh-CN" altLang="en-US" sz="2500" b="1" dirty="0">
                <a:solidFill>
                  <a:schemeClr val="accent5">
                    <a:lumMod val="75000"/>
                  </a:schemeClr>
                </a:solidFill>
                <a:latin typeface="Agency FB" panose="020B0503020202020204" pitchFamily="34" charset="0"/>
                <a:cs typeface="Lato Light"/>
                <a:sym typeface="Arial" charset="0"/>
              </a:rPr>
              <a:t>Evaluat</a:t>
            </a:r>
            <a:r>
              <a:rPr lang="en-US" altLang="zh-CN" sz="2500" b="1" dirty="0">
                <a:solidFill>
                  <a:schemeClr val="accent5">
                    <a:lumMod val="75000"/>
                  </a:schemeClr>
                </a:solidFill>
                <a:latin typeface="Agency FB" panose="020B0503020202020204" pitchFamily="34" charset="0"/>
                <a:cs typeface="Lato Light"/>
                <a:sym typeface="Arial" charset="0"/>
              </a:rPr>
              <a:t>ion of the regional and global ocean reanalysis dataset</a:t>
            </a:r>
            <a:endParaRPr lang="zh-CN" altLang="en-US" sz="2500" b="1" dirty="0">
              <a:solidFill>
                <a:schemeClr val="accent5">
                  <a:lumMod val="75000"/>
                </a:schemeClr>
              </a:solidFill>
              <a:latin typeface="Agency FB" panose="020B0503020202020204" pitchFamily="34" charset="0"/>
              <a:cs typeface="Lato Light"/>
            </a:endParaRPr>
          </a:p>
        </p:txBody>
      </p:sp>
      <p:sp>
        <p:nvSpPr>
          <p:cNvPr id="5" name="TextBox 4"/>
          <p:cNvSpPr txBox="1"/>
          <p:nvPr/>
        </p:nvSpPr>
        <p:spPr>
          <a:xfrm>
            <a:off x="1336070" y="5671055"/>
            <a:ext cx="6718997" cy="646313"/>
          </a:xfrm>
          <a:prstGeom prst="rect">
            <a:avLst/>
          </a:prstGeom>
          <a:noFill/>
        </p:spPr>
        <p:txBody>
          <a:bodyPr wrap="square" lIns="91422" tIns="45711" rIns="91422" bIns="45711" rtlCol="0">
            <a:spAutoFit/>
          </a:bodyPr>
          <a:lstStyle/>
          <a:p>
            <a:r>
              <a:rPr lang="en-US" altLang="zh-CN" sz="3600" b="1" dirty="0">
                <a:latin typeface="Agency FB" panose="020B0503020202020204" pitchFamily="34" charset="0"/>
                <a:ea typeface="微软雅黑" panose="020B0503020204020204" pitchFamily="34" charset="-122"/>
              </a:rPr>
              <a:t>Ocean Reanalysis Products</a:t>
            </a:r>
            <a:endParaRPr lang="zh-CN" altLang="en-US" sz="3600" b="1" dirty="0">
              <a:latin typeface="Agency FB" panose="020B0503020202020204" pitchFamily="34" charset="0"/>
              <a:ea typeface="微软雅黑" panose="020B0503020204020204" pitchFamily="34" charset="-122"/>
            </a:endParaRPr>
          </a:p>
        </p:txBody>
      </p:sp>
      <p:sp>
        <p:nvSpPr>
          <p:cNvPr id="14" name="Text Box 36"/>
          <p:cNvSpPr txBox="1">
            <a:spLocks noChangeArrowheads="1"/>
          </p:cNvSpPr>
          <p:nvPr/>
        </p:nvSpPr>
        <p:spPr bwMode="auto">
          <a:xfrm>
            <a:off x="8548146" y="5917277"/>
            <a:ext cx="2931197" cy="400091"/>
          </a:xfrm>
          <a:prstGeom prst="rect">
            <a:avLst/>
          </a:prstGeom>
          <a:noFill/>
          <a:ln w="9525" algn="ctr">
            <a:noFill/>
            <a:miter lim="800000"/>
            <a:headEnd/>
            <a:tailEnd/>
          </a:ln>
        </p:spPr>
        <p:txBody>
          <a:bodyPr wrap="square" lIns="91422" tIns="45711" rIns="91422" bIns="45711">
            <a:spAutoFit/>
          </a:bodyPr>
          <a:lstStyle/>
          <a:p>
            <a:pPr>
              <a:spcBef>
                <a:spcPct val="50000"/>
              </a:spcBef>
              <a:buFont typeface="Arial" charset="0"/>
              <a:buNone/>
            </a:pPr>
            <a:r>
              <a:rPr lang="en-US" altLang="zh-CN" sz="2000" b="1" dirty="0">
                <a:latin typeface="Agency FB" panose="020B0503020202020204" pitchFamily="34" charset="0"/>
                <a:cs typeface="Lato Light"/>
              </a:rPr>
              <a:t>Global reanalysis product</a:t>
            </a:r>
            <a:endParaRPr lang="zh-CN" altLang="en-US" sz="2000" b="1" dirty="0">
              <a:latin typeface="Agency FB" panose="020B0503020202020204" pitchFamily="34" charset="0"/>
              <a:cs typeface="Lato Light"/>
            </a:endParaRPr>
          </a:p>
        </p:txBody>
      </p:sp>
      <p:sp>
        <p:nvSpPr>
          <p:cNvPr id="18" name="Text Box 36"/>
          <p:cNvSpPr txBox="1">
            <a:spLocks noChangeArrowheads="1"/>
          </p:cNvSpPr>
          <p:nvPr/>
        </p:nvSpPr>
        <p:spPr bwMode="auto">
          <a:xfrm>
            <a:off x="8375409" y="3324974"/>
            <a:ext cx="2954792" cy="400091"/>
          </a:xfrm>
          <a:prstGeom prst="rect">
            <a:avLst/>
          </a:prstGeom>
          <a:noFill/>
          <a:ln w="9525" algn="ctr">
            <a:noFill/>
            <a:miter lim="800000"/>
            <a:headEnd/>
            <a:tailEnd/>
          </a:ln>
        </p:spPr>
        <p:txBody>
          <a:bodyPr wrap="square" lIns="91422" tIns="45711" rIns="91422" bIns="45711">
            <a:spAutoFit/>
          </a:bodyPr>
          <a:lstStyle/>
          <a:p>
            <a:pPr>
              <a:spcBef>
                <a:spcPct val="50000"/>
              </a:spcBef>
              <a:buFont typeface="Arial" charset="0"/>
              <a:buNone/>
            </a:pPr>
            <a:r>
              <a:rPr lang="en-US" altLang="zh-CN" sz="2000" b="1" dirty="0">
                <a:latin typeface="Agency FB" panose="020B0503020202020204" pitchFamily="34" charset="0"/>
                <a:cs typeface="Lato Light"/>
              </a:rPr>
              <a:t>Regional reanalysis product</a:t>
            </a:r>
            <a:endParaRPr lang="zh-CN" altLang="en-US" sz="2000" b="1" dirty="0">
              <a:latin typeface="Agency FB" panose="020B0503020202020204" pitchFamily="34" charset="0"/>
              <a:cs typeface="Lato Light"/>
            </a:endParaRPr>
          </a:p>
        </p:txBody>
      </p:sp>
      <p:pic>
        <p:nvPicPr>
          <p:cNvPr id="19" name="图片 18" descr="F:\globalocea-reanalysis_old\西北太平洋再分析系统\data\image.png"/>
          <p:cNvPicPr/>
          <p:nvPr/>
        </p:nvPicPr>
        <p:blipFill>
          <a:blip r:embed="rId3" cstate="email">
            <a:extLst>
              <a:ext uri="{28A0092B-C50C-407E-A947-70E740481C1C}">
                <a14:useLocalDpi xmlns:a14="http://schemas.microsoft.com/office/drawing/2010/main" val="0"/>
              </a:ext>
            </a:extLst>
          </a:blip>
          <a:srcRect l="26668" t="4267" r="26782" b="5483"/>
          <a:stretch>
            <a:fillRect/>
          </a:stretch>
        </p:blipFill>
        <p:spPr>
          <a:xfrm>
            <a:off x="8404061" y="926816"/>
            <a:ext cx="2523911" cy="2414993"/>
          </a:xfrm>
          <a:prstGeom prst="rect">
            <a:avLst/>
          </a:prstGeom>
          <a:noFill/>
          <a:ln>
            <a:noFill/>
          </a:ln>
        </p:spPr>
      </p:pic>
      <p:pic>
        <p:nvPicPr>
          <p:cNvPr id="20" name="图片 19" descr="F:\globalocea-reanalysis_old\全球再分析系统\image-t.png"/>
          <p:cNvPicPr/>
          <p:nvPr/>
        </p:nvPicPr>
        <p:blipFill>
          <a:blip r:embed="rId4" cstate="email">
            <a:extLst>
              <a:ext uri="{28A0092B-C50C-407E-A947-70E740481C1C}">
                <a14:useLocalDpi xmlns:a14="http://schemas.microsoft.com/office/drawing/2010/main" val="0"/>
              </a:ext>
            </a:extLst>
          </a:blip>
          <a:srcRect l="6014" t="16064" r="6224" b="15801"/>
          <a:stretch>
            <a:fillRect/>
          </a:stretch>
        </p:blipFill>
        <p:spPr>
          <a:xfrm>
            <a:off x="7443247" y="3939702"/>
            <a:ext cx="4445541" cy="1948392"/>
          </a:xfrm>
          <a:prstGeom prst="rect">
            <a:avLst/>
          </a:prstGeom>
          <a:noFill/>
          <a:ln>
            <a:noFill/>
          </a:ln>
        </p:spPr>
      </p:pic>
      <p:sp>
        <p:nvSpPr>
          <p:cNvPr id="8"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9"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4" name="灯片编号占位符 3"/>
          <p:cNvSpPr>
            <a:spLocks noGrp="1"/>
          </p:cNvSpPr>
          <p:nvPr>
            <p:ph type="sldNum" sz="quarter" idx="12"/>
          </p:nvPr>
        </p:nvSpPr>
        <p:spPr/>
        <p:txBody>
          <a:bodyPr/>
          <a:lstStyle/>
          <a:p>
            <a:fld id="{BA69D2F6-784A-4635-AE5C-E31508AFB66E}" type="slidenum">
              <a:rPr lang="en-GB" smtClean="0"/>
              <a:t>14</a:t>
            </a:fld>
            <a:endParaRPr lang="en-GB"/>
          </a:p>
        </p:txBody>
      </p:sp>
    </p:spTree>
    <p:extLst>
      <p:ext uri="{BB962C8B-B14F-4D97-AF65-F5344CB8AC3E}">
        <p14:creationId xmlns:p14="http://schemas.microsoft.com/office/powerpoint/2010/main" val="4139250076"/>
      </p:ext>
    </p:extLst>
  </p:cSld>
  <p:clrMapOvr>
    <a:masterClrMapping/>
  </p:clrMapOvr>
  <mc:AlternateContent xmlns:mc="http://schemas.openxmlformats.org/markup-compatibility/2006" xmlns:p14="http://schemas.microsoft.com/office/powerpoint/2010/main">
    <mc:Choice Requires="p14">
      <p:transition p14:dur="0" advTm="39553"/>
    </mc:Choice>
    <mc:Fallback xmlns="">
      <p:transition advTm="3955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0"/>
          <p:cNvSpPr txBox="1">
            <a:spLocks noChangeArrowheads="1"/>
          </p:cNvSpPr>
          <p:nvPr/>
        </p:nvSpPr>
        <p:spPr bwMode="gray">
          <a:xfrm>
            <a:off x="7890010" y="3261588"/>
            <a:ext cx="3493037" cy="369314"/>
          </a:xfrm>
          <a:prstGeom prst="rect">
            <a:avLst/>
          </a:prstGeom>
          <a:noFill/>
          <a:ln w="9525" algn="ctr">
            <a:noFill/>
            <a:miter lim="800000"/>
            <a:headEnd/>
            <a:tailEnd/>
          </a:ln>
        </p:spPr>
        <p:txBody>
          <a:bodyPr wrap="square" lIns="91422" tIns="45711" rIns="91422" bIns="45711">
            <a:spAutoFit/>
          </a:bodyPr>
          <a:lstStyle/>
          <a:p>
            <a:pPr>
              <a:spcBef>
                <a:spcPct val="50000"/>
              </a:spcBef>
            </a:pPr>
            <a:r>
              <a:rPr lang="en-US" altLang="zh-CN" b="1" dirty="0">
                <a:latin typeface="Agency FB" panose="020B0503020202020204" pitchFamily="34" charset="0"/>
              </a:rPr>
              <a:t>Real-time analysis data</a:t>
            </a:r>
            <a:endParaRPr lang="en-US" altLang="zh-CN" sz="1400" b="1" dirty="0">
              <a:solidFill>
                <a:srgbClr val="1C2835"/>
              </a:solidFill>
              <a:latin typeface="Agency FB" panose="020B0503020202020204" pitchFamily="34" charset="0"/>
              <a:cs typeface="Lato Light"/>
            </a:endParaRPr>
          </a:p>
        </p:txBody>
      </p:sp>
      <p:grpSp>
        <p:nvGrpSpPr>
          <p:cNvPr id="32" name="Group 13"/>
          <p:cNvGrpSpPr/>
          <p:nvPr/>
        </p:nvGrpSpPr>
        <p:grpSpPr>
          <a:xfrm>
            <a:off x="1589" y="1854141"/>
            <a:ext cx="2119312" cy="3947668"/>
            <a:chOff x="0" y="3715521"/>
            <a:chExt cx="8846820" cy="7613969"/>
          </a:xfrm>
        </p:grpSpPr>
        <p:sp>
          <p:nvSpPr>
            <p:cNvPr id="33" name="Rectangle 15"/>
            <p:cNvSpPr/>
            <p:nvPr/>
          </p:nvSpPr>
          <p:spPr>
            <a:xfrm>
              <a:off x="8644169" y="3715521"/>
              <a:ext cx="202651" cy="761396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Rectangle 3"/>
            <p:cNvSpPr/>
            <p:nvPr/>
          </p:nvSpPr>
          <p:spPr>
            <a:xfrm>
              <a:off x="0" y="3715521"/>
              <a:ext cx="8644169" cy="7613969"/>
            </a:xfrm>
            <a:prstGeom prst="rect">
              <a:avLst/>
            </a:prstGeom>
            <a:solidFill>
              <a:schemeClr val="accent1">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sp>
        <p:nvSpPr>
          <p:cNvPr id="35" name="矩形 34"/>
          <p:cNvSpPr/>
          <p:nvPr/>
        </p:nvSpPr>
        <p:spPr>
          <a:xfrm>
            <a:off x="268288" y="2540542"/>
            <a:ext cx="1943100" cy="1361911"/>
          </a:xfrm>
          <a:prstGeom prst="rect">
            <a:avLst/>
          </a:prstGeom>
        </p:spPr>
        <p:txBody>
          <a:bodyPr wrap="square">
            <a:spAutoFit/>
          </a:bodyPr>
          <a:lstStyle/>
          <a:p>
            <a:pPr>
              <a:lnSpc>
                <a:spcPct val="125000"/>
              </a:lnSpc>
            </a:pPr>
            <a:r>
              <a:rPr lang="en-US" altLang="zh-CN" sz="3300" b="1" dirty="0">
                <a:latin typeface="Agency FB" panose="020B0503020202020204" pitchFamily="34" charset="0"/>
                <a:cs typeface="Bebas Neue Bold"/>
              </a:rPr>
              <a:t>PRODUCTS</a:t>
            </a:r>
          </a:p>
          <a:p>
            <a:pPr>
              <a:lnSpc>
                <a:spcPct val="125000"/>
              </a:lnSpc>
            </a:pPr>
            <a:r>
              <a:rPr lang="en-US" altLang="zh-CN" sz="3300" b="1" dirty="0">
                <a:latin typeface="Agency FB" panose="020B0503020202020204" pitchFamily="34" charset="0"/>
                <a:cs typeface="Bebas Neue Bold"/>
              </a:rPr>
              <a:t>SERVICE</a:t>
            </a:r>
          </a:p>
        </p:txBody>
      </p:sp>
      <p:sp>
        <p:nvSpPr>
          <p:cNvPr id="16" name="矩形 15"/>
          <p:cNvSpPr/>
          <p:nvPr/>
        </p:nvSpPr>
        <p:spPr>
          <a:xfrm>
            <a:off x="2469208" y="3239680"/>
            <a:ext cx="4747924" cy="369332"/>
          </a:xfrm>
          <a:prstGeom prst="rect">
            <a:avLst/>
          </a:prstGeom>
        </p:spPr>
        <p:txBody>
          <a:bodyPr wrap="square">
            <a:spAutoFit/>
          </a:bodyPr>
          <a:lstStyle/>
          <a:p>
            <a:r>
              <a:rPr lang="en-US" altLang="zh-CN" b="1" dirty="0">
                <a:latin typeface="Agency FB" panose="020B0503020202020204" pitchFamily="34" charset="0"/>
              </a:rPr>
              <a:t>Sea surface current fusion products in August 2018</a:t>
            </a:r>
            <a:endParaRPr lang="zh-CN" altLang="en-US" b="1" dirty="0">
              <a:latin typeface="Agency FB" panose="020B0503020202020204" pitchFamily="34" charset="0"/>
            </a:endParaRPr>
          </a:p>
        </p:txBody>
      </p:sp>
      <p:sp>
        <p:nvSpPr>
          <p:cNvPr id="18" name="等腰三角形 17"/>
          <p:cNvSpPr/>
          <p:nvPr/>
        </p:nvSpPr>
        <p:spPr>
          <a:xfrm>
            <a:off x="4211092" y="3057144"/>
            <a:ext cx="342900" cy="170382"/>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800"/>
          </a:p>
        </p:txBody>
      </p:sp>
      <p:sp>
        <p:nvSpPr>
          <p:cNvPr id="39" name="等腰三角形 38"/>
          <p:cNvSpPr/>
          <p:nvPr/>
        </p:nvSpPr>
        <p:spPr>
          <a:xfrm>
            <a:off x="8870015" y="2938053"/>
            <a:ext cx="342900" cy="170382"/>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a:p>
        </p:txBody>
      </p:sp>
      <p:pic>
        <p:nvPicPr>
          <p:cNvPr id="23" name="图片 22"/>
          <p:cNvPicPr/>
          <p:nvPr/>
        </p:nvPicPr>
        <p:blipFill>
          <a:blip r:embed="rId3" cstate="print">
            <a:extLst>
              <a:ext uri="{28A0092B-C50C-407E-A947-70E740481C1C}">
                <a14:useLocalDpi xmlns:a14="http://schemas.microsoft.com/office/drawing/2010/main" val="0"/>
              </a:ext>
            </a:extLst>
          </a:blip>
          <a:srcRect/>
          <a:stretch>
            <a:fillRect/>
          </a:stretch>
        </p:blipFill>
        <p:spPr>
          <a:xfrm>
            <a:off x="2424846" y="682448"/>
            <a:ext cx="4082767" cy="2276273"/>
          </a:xfrm>
          <a:prstGeom prst="rect">
            <a:avLst/>
          </a:prstGeom>
          <a:noFill/>
          <a:ln>
            <a:noFill/>
          </a:ln>
        </p:spPr>
      </p:pic>
      <p:grpSp>
        <p:nvGrpSpPr>
          <p:cNvPr id="24" name="组合 23"/>
          <p:cNvGrpSpPr>
            <a:grpSpLocks/>
          </p:cNvGrpSpPr>
          <p:nvPr/>
        </p:nvGrpSpPr>
        <p:grpSpPr bwMode="auto">
          <a:xfrm>
            <a:off x="6750830" y="704923"/>
            <a:ext cx="4989061" cy="2362700"/>
            <a:chOff x="1752" y="-73"/>
            <a:chExt cx="45720" cy="32344"/>
          </a:xfrm>
        </p:grpSpPr>
        <p:pic>
          <p:nvPicPr>
            <p:cNvPr id="27" name="图片 26" descr="20200709-density-100"/>
            <p:cNvPicPr>
              <a:picLocks noChangeAspect="1" noChangeArrowheads="1"/>
            </p:cNvPicPr>
            <p:nvPr/>
          </p:nvPicPr>
          <p:blipFill>
            <a:blip r:embed="rId4">
              <a:extLst>
                <a:ext uri="{28A0092B-C50C-407E-A947-70E740481C1C}">
                  <a14:useLocalDpi xmlns:a14="http://schemas.microsoft.com/office/drawing/2010/main" val="0"/>
                </a:ext>
              </a:extLst>
            </a:blip>
            <a:srcRect l="9451" t="3500" r="6732" b="4977"/>
            <a:stretch>
              <a:fillRect/>
            </a:stretch>
          </p:blipFill>
          <p:spPr bwMode="auto">
            <a:xfrm>
              <a:off x="1752" y="0"/>
              <a:ext cx="20879" cy="25498"/>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descr="20200709-sound-100"/>
            <p:cNvPicPr>
              <a:picLocks noChangeAspect="1" noChangeArrowheads="1"/>
            </p:cNvPicPr>
            <p:nvPr/>
          </p:nvPicPr>
          <p:blipFill>
            <a:blip r:embed="rId5">
              <a:extLst>
                <a:ext uri="{28A0092B-C50C-407E-A947-70E740481C1C}">
                  <a14:useLocalDpi xmlns:a14="http://schemas.microsoft.com/office/drawing/2010/main" val="0"/>
                </a:ext>
              </a:extLst>
            </a:blip>
            <a:srcRect l="10419" t="5486" r="6352" b="4980"/>
            <a:stretch>
              <a:fillRect/>
            </a:stretch>
          </p:blipFill>
          <p:spPr bwMode="auto">
            <a:xfrm>
              <a:off x="25245" y="-73"/>
              <a:ext cx="21516" cy="25326"/>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a:spLocks noChangeArrowheads="1"/>
            </p:cNvSpPr>
            <p:nvPr/>
          </p:nvSpPr>
          <p:spPr bwMode="auto">
            <a:xfrm>
              <a:off x="2618" y="27177"/>
              <a:ext cx="23041" cy="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45720" tIns="22860" rIns="45720" bIns="22860" anchor="t" anchorCtr="0" upright="1">
              <a:noAutofit/>
            </a:bodyPr>
            <a:lstStyle/>
            <a:p>
              <a:pPr algn="just">
                <a:lnSpc>
                  <a:spcPts val="1000"/>
                </a:lnSpc>
              </a:pPr>
              <a:r>
                <a:rPr lang="en-US" sz="1200" kern="0" dirty="0">
                  <a:latin typeface="Times New Roman" panose="02020603050405020304" pitchFamily="18" charset="0"/>
                  <a:ea typeface="黑体" panose="02010609060101010101" pitchFamily="49" charset="-122"/>
                  <a:cs typeface="宋体" panose="02010600030101010101" pitchFamily="2" charset="-122"/>
                </a:rPr>
                <a:t>Real-time analysis on density             </a:t>
              </a:r>
              <a:endParaRPr lang="zh-CN" altLang="en-US" sz="12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1000"/>
                </a:lnSpc>
              </a:pPr>
              <a:r>
                <a:rPr lang="en-US" sz="1200" kern="0" dirty="0">
                  <a:latin typeface="Times New Roman" panose="02020603050405020304" pitchFamily="18" charset="0"/>
                  <a:ea typeface="黑体" panose="02010609060101010101" pitchFamily="49" charset="-122"/>
                  <a:cs typeface="宋体" panose="02010600030101010101" pitchFamily="2" charset="-122"/>
                </a:rPr>
                <a:t>at the depth of 100m</a:t>
              </a:r>
              <a:r>
                <a:rPr lang="en-US" sz="12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en-US" sz="12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7" name="矩形 36"/>
            <p:cNvSpPr>
              <a:spLocks noChangeArrowheads="1"/>
            </p:cNvSpPr>
            <p:nvPr/>
          </p:nvSpPr>
          <p:spPr bwMode="auto">
            <a:xfrm>
              <a:off x="26738" y="26917"/>
              <a:ext cx="20734" cy="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45720" tIns="22860" rIns="45720" bIns="22860" anchor="t" anchorCtr="0" upright="1">
              <a:noAutofit/>
            </a:bodyPr>
            <a:lstStyle/>
            <a:p>
              <a:pPr>
                <a:lnSpc>
                  <a:spcPts val="1000"/>
                </a:lnSpc>
              </a:pPr>
              <a:r>
                <a:rPr lang="en-US" sz="1200" dirty="0">
                  <a:latin typeface="Times New Roman" panose="02020603050405020304" pitchFamily="18" charset="0"/>
                  <a:ea typeface="黑体" panose="02010609060101010101" pitchFamily="49" charset="-122"/>
                  <a:cs typeface="宋体" panose="02010600030101010101" pitchFamily="2" charset="-122"/>
                </a:rPr>
                <a:t>Real-time analysis on sound velocity at the depth of 100m</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p:txBody>
        </p:sp>
      </p:grpSp>
      <p:sp>
        <p:nvSpPr>
          <p:cNvPr id="17"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19"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20" name="矩形 19"/>
          <p:cNvSpPr/>
          <p:nvPr/>
        </p:nvSpPr>
        <p:spPr>
          <a:xfrm>
            <a:off x="2778020" y="6004372"/>
            <a:ext cx="3556000" cy="646331"/>
          </a:xfrm>
          <a:prstGeom prst="rect">
            <a:avLst/>
          </a:prstGeom>
        </p:spPr>
        <p:txBody>
          <a:bodyPr wrap="square">
            <a:spAutoFit/>
          </a:bodyPr>
          <a:lstStyle/>
          <a:p>
            <a:r>
              <a:rPr lang="en-US" altLang="zh-CN" b="1" dirty="0">
                <a:latin typeface="Agency FB" panose="020B0503020202020204" pitchFamily="34" charset="0"/>
              </a:rPr>
              <a:t>Argo trajectory inversion of global ocean surface current </a:t>
            </a:r>
            <a:endParaRPr lang="zh-CN" altLang="zh-CN" b="1" dirty="0">
              <a:latin typeface="Agency FB" panose="020B0503020202020204" pitchFamily="34" charset="0"/>
            </a:endParaRPr>
          </a:p>
        </p:txBody>
      </p:sp>
      <p:sp>
        <p:nvSpPr>
          <p:cNvPr id="21" name="等腰三角形 20"/>
          <p:cNvSpPr/>
          <p:nvPr/>
        </p:nvSpPr>
        <p:spPr>
          <a:xfrm>
            <a:off x="4306115" y="5801809"/>
            <a:ext cx="253185" cy="174663"/>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a:p>
        </p:txBody>
      </p:sp>
      <p:pic>
        <p:nvPicPr>
          <p:cNvPr id="22" name="图片 21"/>
          <p:cNvPicPr/>
          <p:nvPr/>
        </p:nvPicPr>
        <p:blipFill>
          <a:blip r:embed="rId7" cstate="print">
            <a:extLst>
              <a:ext uri="{28A0092B-C50C-407E-A947-70E740481C1C}">
                <a14:useLocalDpi xmlns:a14="http://schemas.microsoft.com/office/drawing/2010/main" val="0"/>
              </a:ext>
            </a:extLst>
          </a:blip>
          <a:srcRect t="4005" r="-3"/>
          <a:stretch>
            <a:fillRect/>
          </a:stretch>
        </p:blipFill>
        <p:spPr>
          <a:xfrm>
            <a:off x="2498985" y="3744409"/>
            <a:ext cx="3947255" cy="2057400"/>
          </a:xfrm>
          <a:prstGeom prst="rect">
            <a:avLst/>
          </a:prstGeom>
          <a:ln>
            <a:noFill/>
          </a:ln>
        </p:spPr>
      </p:pic>
      <p:pic>
        <p:nvPicPr>
          <p:cNvPr id="25" name="图片 24" descr="G:\doc\潮汐表站位图4.png"/>
          <p:cNvPicPr/>
          <p:nvPr/>
        </p:nvPicPr>
        <p:blipFill>
          <a:blip r:embed="rId8" cstate="print">
            <a:extLst>
              <a:ext uri="{28A0092B-C50C-407E-A947-70E740481C1C}">
                <a14:useLocalDpi xmlns:a14="http://schemas.microsoft.com/office/drawing/2010/main" val="0"/>
              </a:ext>
            </a:extLst>
          </a:blip>
          <a:srcRect l="4539" t="11578" r="4539" b="24316"/>
          <a:stretch>
            <a:fillRect/>
          </a:stretch>
        </p:blipFill>
        <p:spPr>
          <a:xfrm>
            <a:off x="6824324" y="3684987"/>
            <a:ext cx="4837981" cy="2116822"/>
          </a:xfrm>
          <a:prstGeom prst="rect">
            <a:avLst/>
          </a:prstGeom>
          <a:noFill/>
          <a:ln>
            <a:noFill/>
          </a:ln>
        </p:spPr>
      </p:pic>
      <p:sp>
        <p:nvSpPr>
          <p:cNvPr id="29" name="Text Box 20"/>
          <p:cNvSpPr txBox="1">
            <a:spLocks noChangeArrowheads="1"/>
          </p:cNvSpPr>
          <p:nvPr/>
        </p:nvSpPr>
        <p:spPr bwMode="gray">
          <a:xfrm>
            <a:off x="7448445" y="6111230"/>
            <a:ext cx="4075889" cy="369314"/>
          </a:xfrm>
          <a:prstGeom prst="rect">
            <a:avLst/>
          </a:prstGeom>
          <a:noFill/>
          <a:ln w="9525" algn="ctr">
            <a:noFill/>
            <a:miter lim="800000"/>
            <a:headEnd/>
            <a:tailEnd/>
          </a:ln>
        </p:spPr>
        <p:txBody>
          <a:bodyPr wrap="square" lIns="91422" tIns="45711" rIns="91422" bIns="45711">
            <a:spAutoFit/>
          </a:bodyPr>
          <a:lstStyle/>
          <a:p>
            <a:r>
              <a:rPr lang="en-US" altLang="zh-CN" b="1" dirty="0">
                <a:latin typeface="Agency FB" panose="020B0503020202020204" pitchFamily="34" charset="0"/>
              </a:rPr>
              <a:t>Global tidal forecasting stations in 2020</a:t>
            </a:r>
            <a:endParaRPr lang="zh-CN" altLang="zh-CN" b="1" dirty="0">
              <a:latin typeface="Agency FB" panose="020B0503020202020204" pitchFamily="34" charset="0"/>
            </a:endParaRPr>
          </a:p>
        </p:txBody>
      </p:sp>
      <p:sp>
        <p:nvSpPr>
          <p:cNvPr id="30" name="等腰三角形 29"/>
          <p:cNvSpPr/>
          <p:nvPr/>
        </p:nvSpPr>
        <p:spPr>
          <a:xfrm>
            <a:off x="8721818" y="5925151"/>
            <a:ext cx="342900" cy="170382"/>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800"/>
          </a:p>
        </p:txBody>
      </p:sp>
      <p:sp>
        <p:nvSpPr>
          <p:cNvPr id="3" name="灯片编号占位符 2"/>
          <p:cNvSpPr>
            <a:spLocks noGrp="1"/>
          </p:cNvSpPr>
          <p:nvPr>
            <p:ph type="sldNum" sz="quarter" idx="12"/>
          </p:nvPr>
        </p:nvSpPr>
        <p:spPr/>
        <p:txBody>
          <a:bodyPr/>
          <a:lstStyle/>
          <a:p>
            <a:fld id="{BA69D2F6-784A-4635-AE5C-E31508AFB66E}" type="slidenum">
              <a:rPr lang="en-GB" smtClean="0"/>
              <a:t>15</a:t>
            </a:fld>
            <a:endParaRPr lang="en-GB"/>
          </a:p>
        </p:txBody>
      </p:sp>
    </p:spTree>
    <p:extLst>
      <p:ext uri="{BB962C8B-B14F-4D97-AF65-F5344CB8AC3E}">
        <p14:creationId xmlns:p14="http://schemas.microsoft.com/office/powerpoint/2010/main" val="2587087418"/>
      </p:ext>
    </p:extLst>
  </p:cSld>
  <p:clrMapOvr>
    <a:masterClrMapping/>
  </p:clrMapOvr>
  <mc:AlternateContent xmlns:mc="http://schemas.openxmlformats.org/markup-compatibility/2006" xmlns:p14="http://schemas.microsoft.com/office/powerpoint/2010/main">
    <mc:Choice Requires="p14">
      <p:transition p14:dur="0" advTm="17878"/>
    </mc:Choice>
    <mc:Fallback xmlns="">
      <p:transition advTm="1787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13"/>
          <p:cNvGrpSpPr/>
          <p:nvPr/>
        </p:nvGrpSpPr>
        <p:grpSpPr>
          <a:xfrm>
            <a:off x="1588" y="1968499"/>
            <a:ext cx="2223435" cy="3833309"/>
            <a:chOff x="0" y="3715521"/>
            <a:chExt cx="8846820" cy="7613969"/>
          </a:xfrm>
        </p:grpSpPr>
        <p:sp>
          <p:nvSpPr>
            <p:cNvPr id="33" name="Rectangle 15"/>
            <p:cNvSpPr/>
            <p:nvPr/>
          </p:nvSpPr>
          <p:spPr>
            <a:xfrm>
              <a:off x="8644169" y="3715521"/>
              <a:ext cx="202651" cy="761396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Rectangle 3"/>
            <p:cNvSpPr/>
            <p:nvPr/>
          </p:nvSpPr>
          <p:spPr>
            <a:xfrm>
              <a:off x="0" y="3715521"/>
              <a:ext cx="8644169" cy="7613969"/>
            </a:xfrm>
            <a:prstGeom prst="rect">
              <a:avLst/>
            </a:prstGeom>
            <a:solidFill>
              <a:schemeClr val="accent1">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sp>
        <p:nvSpPr>
          <p:cNvPr id="35" name="矩形 34"/>
          <p:cNvSpPr/>
          <p:nvPr/>
        </p:nvSpPr>
        <p:spPr>
          <a:xfrm>
            <a:off x="268288" y="2540542"/>
            <a:ext cx="1943100" cy="1361911"/>
          </a:xfrm>
          <a:prstGeom prst="rect">
            <a:avLst/>
          </a:prstGeom>
        </p:spPr>
        <p:txBody>
          <a:bodyPr wrap="square">
            <a:spAutoFit/>
          </a:bodyPr>
          <a:lstStyle/>
          <a:p>
            <a:pPr>
              <a:lnSpc>
                <a:spcPct val="125000"/>
              </a:lnSpc>
            </a:pPr>
            <a:r>
              <a:rPr lang="en-US" altLang="zh-CN" sz="3300" b="1" dirty="0">
                <a:latin typeface="Agency FB" panose="020B0503020202020204" pitchFamily="34" charset="0"/>
                <a:cs typeface="Bebas Neue Bold"/>
              </a:rPr>
              <a:t>Capacity </a:t>
            </a:r>
          </a:p>
          <a:p>
            <a:pPr>
              <a:lnSpc>
                <a:spcPct val="125000"/>
              </a:lnSpc>
            </a:pPr>
            <a:r>
              <a:rPr lang="en-US" altLang="zh-CN" sz="3300" b="1" dirty="0">
                <a:latin typeface="Agency FB" panose="020B0503020202020204" pitchFamily="34" charset="0"/>
                <a:cs typeface="Bebas Neue Bold"/>
              </a:rPr>
              <a:t>Building</a:t>
            </a:r>
          </a:p>
        </p:txBody>
      </p:sp>
      <p:sp>
        <p:nvSpPr>
          <p:cNvPr id="18" name="等腰三角形 17"/>
          <p:cNvSpPr/>
          <p:nvPr/>
        </p:nvSpPr>
        <p:spPr>
          <a:xfrm rot="5400000">
            <a:off x="6837227" y="1548663"/>
            <a:ext cx="342900" cy="170382"/>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a:p>
        </p:txBody>
      </p:sp>
      <p:sp>
        <p:nvSpPr>
          <p:cNvPr id="39" name="等腰三角形 38"/>
          <p:cNvSpPr/>
          <p:nvPr/>
        </p:nvSpPr>
        <p:spPr>
          <a:xfrm rot="16200000">
            <a:off x="6753149" y="3799962"/>
            <a:ext cx="342900" cy="170382"/>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a:p>
        </p:txBody>
      </p:sp>
      <p:sp>
        <p:nvSpPr>
          <p:cNvPr id="2" name="矩形 1"/>
          <p:cNvSpPr/>
          <p:nvPr/>
        </p:nvSpPr>
        <p:spPr>
          <a:xfrm>
            <a:off x="2930738" y="1025335"/>
            <a:ext cx="4077939" cy="1107996"/>
          </a:xfrm>
          <a:prstGeom prst="rect">
            <a:avLst/>
          </a:prstGeom>
        </p:spPr>
        <p:txBody>
          <a:bodyPr wrap="square">
            <a:spAutoFit/>
          </a:bodyPr>
          <a:lstStyle/>
          <a:p>
            <a:r>
              <a:rPr lang="en-GB" altLang="zh-CN" sz="2200" b="1" dirty="0">
                <a:latin typeface="Agency FB" panose="020B0503020202020204" pitchFamily="34" charset="0"/>
              </a:rPr>
              <a:t>Training Course for China-ASEAN Countries on Marine information Technologies </a:t>
            </a:r>
            <a:endParaRPr lang="zh-CN" altLang="en-US" sz="2200" b="1" dirty="0">
              <a:latin typeface="Agency FB" panose="020B0503020202020204" pitchFamily="34" charset="0"/>
            </a:endParaRPr>
          </a:p>
        </p:txBody>
      </p:sp>
      <p:pic>
        <p:nvPicPr>
          <p:cNvPr id="13" name="图片 12"/>
          <p:cNvPicPr/>
          <p:nvPr/>
        </p:nvPicPr>
        <p:blipFill rotWithShape="1">
          <a:blip r:embed="rId3" cstate="email">
            <a:extLst>
              <a:ext uri="{28A0092B-C50C-407E-A947-70E740481C1C}">
                <a14:useLocalDpi xmlns:a14="http://schemas.microsoft.com/office/drawing/2010/main" val="0"/>
              </a:ext>
            </a:extLst>
          </a:blip>
          <a:srcRect t="8114" r="833"/>
          <a:stretch/>
        </p:blipFill>
        <p:spPr bwMode="auto">
          <a:xfrm>
            <a:off x="7236383" y="783357"/>
            <a:ext cx="3530752" cy="1941491"/>
          </a:xfrm>
          <a:prstGeom prst="rect">
            <a:avLst/>
          </a:prstGeom>
          <a:ln>
            <a:noFill/>
          </a:ln>
          <a:extLst>
            <a:ext uri="{53640926-AAD7-44D8-BBD7-CCE9431645EC}">
              <a14:shadowObscured xmlns:a14="http://schemas.microsoft.com/office/drawing/2010/main"/>
            </a:ext>
          </a:extLst>
        </p:spPr>
      </p:pic>
      <p:pic>
        <p:nvPicPr>
          <p:cNvPr id="14" name="图片 13" descr="E:\海洋数据管理\中国-东盟大数据服务平台\2018年培训班--z中马\照片\中国-东盟大数据处理管理技术培训班---照片\集体照.jpg"/>
          <p:cNvPicPr/>
          <p:nvPr/>
        </p:nvPicPr>
        <p:blipFill>
          <a:blip r:embed="rId4" cstate="print"/>
          <a:srcRect/>
          <a:stretch>
            <a:fillRect/>
          </a:stretch>
        </p:blipFill>
        <p:spPr>
          <a:xfrm>
            <a:off x="3056473" y="2621743"/>
            <a:ext cx="3386316" cy="2196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矩形 2"/>
          <p:cNvSpPr/>
          <p:nvPr/>
        </p:nvSpPr>
        <p:spPr>
          <a:xfrm>
            <a:off x="7236383" y="3221497"/>
            <a:ext cx="4216907" cy="1107996"/>
          </a:xfrm>
          <a:prstGeom prst="rect">
            <a:avLst/>
          </a:prstGeom>
        </p:spPr>
        <p:txBody>
          <a:bodyPr wrap="square">
            <a:spAutoFit/>
          </a:bodyPr>
          <a:lstStyle/>
          <a:p>
            <a:r>
              <a:rPr lang="en-GB" altLang="zh-CN" sz="2200" b="1" dirty="0">
                <a:latin typeface="Agency FB" panose="020B0503020202020204" pitchFamily="34" charset="0"/>
              </a:rPr>
              <a:t>Training Course for China-ASEAN Countries on Marine Data Processing and Management Technologies </a:t>
            </a:r>
            <a:endParaRPr lang="zh-CN" altLang="en-US" sz="2200" b="1" dirty="0">
              <a:latin typeface="Agency FB" panose="020B0503020202020204" pitchFamily="34" charset="0"/>
            </a:endParaRPr>
          </a:p>
        </p:txBody>
      </p:sp>
      <p:sp>
        <p:nvSpPr>
          <p:cNvPr id="4" name="矩形 3"/>
          <p:cNvSpPr/>
          <p:nvPr/>
        </p:nvSpPr>
        <p:spPr>
          <a:xfrm>
            <a:off x="7569761" y="2822642"/>
            <a:ext cx="2460930" cy="307777"/>
          </a:xfrm>
          <a:prstGeom prst="rect">
            <a:avLst/>
          </a:prstGeom>
        </p:spPr>
        <p:txBody>
          <a:bodyPr wrap="none">
            <a:spAutoFit/>
          </a:bodyPr>
          <a:lstStyle/>
          <a:p>
            <a:r>
              <a:rPr lang="en-GB" altLang="zh-CN" sz="1400" b="1" dirty="0">
                <a:latin typeface="Agency FB" panose="020B0503020202020204" pitchFamily="34" charset="0"/>
              </a:rPr>
              <a:t>Tianjin, China, May 27 – June 14, 2019</a:t>
            </a:r>
            <a:endParaRPr lang="zh-CN" altLang="en-US" sz="1400" dirty="0"/>
          </a:p>
        </p:txBody>
      </p:sp>
      <p:sp>
        <p:nvSpPr>
          <p:cNvPr id="5" name="矩形 4"/>
          <p:cNvSpPr/>
          <p:nvPr/>
        </p:nvSpPr>
        <p:spPr>
          <a:xfrm>
            <a:off x="3443817" y="4909825"/>
            <a:ext cx="2422458" cy="307777"/>
          </a:xfrm>
          <a:prstGeom prst="rect">
            <a:avLst/>
          </a:prstGeom>
        </p:spPr>
        <p:txBody>
          <a:bodyPr wrap="none">
            <a:spAutoFit/>
          </a:bodyPr>
          <a:lstStyle/>
          <a:p>
            <a:r>
              <a:rPr lang="en-GB" altLang="zh-CN" sz="1400" b="1" dirty="0">
                <a:latin typeface="Agency FB" panose="020B0503020202020204" pitchFamily="34" charset="0"/>
              </a:rPr>
              <a:t>Tianjin, China, June 25 - July 6, 2018</a:t>
            </a:r>
            <a:endParaRPr lang="zh-CN" altLang="en-US" sz="1400" b="1" dirty="0">
              <a:latin typeface="Agency FB" panose="020B0503020202020204" pitchFamily="34" charset="0"/>
            </a:endParaRPr>
          </a:p>
        </p:txBody>
      </p:sp>
      <p:sp>
        <p:nvSpPr>
          <p:cNvPr id="15"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16"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pic>
        <p:nvPicPr>
          <p:cNvPr id="17" name="Picture 3" descr="D:\2018\2018出访来访\出访\马来西亚10月底\照片\20181030马来西亚签约-5.jpg"/>
          <p:cNvPicPr>
            <a:picLocks noChangeAspect="1" noChangeArrowheads="1"/>
          </p:cNvPicPr>
          <p:nvPr/>
        </p:nvPicPr>
        <p:blipFill>
          <a:blip r:embed="rId6" cstate="screen"/>
          <a:srcRect/>
          <a:stretch>
            <a:fillRect/>
          </a:stretch>
        </p:blipFill>
        <p:spPr bwMode="auto">
          <a:xfrm>
            <a:off x="7472012" y="4707337"/>
            <a:ext cx="3295123" cy="1971422"/>
          </a:xfrm>
          <a:prstGeom prst="rect">
            <a:avLst/>
          </a:prstGeom>
          <a:noFill/>
        </p:spPr>
      </p:pic>
      <p:sp>
        <p:nvSpPr>
          <p:cNvPr id="19" name="矩形 18"/>
          <p:cNvSpPr/>
          <p:nvPr/>
        </p:nvSpPr>
        <p:spPr>
          <a:xfrm>
            <a:off x="3173117" y="5539104"/>
            <a:ext cx="3593180" cy="707886"/>
          </a:xfrm>
          <a:prstGeom prst="rect">
            <a:avLst/>
          </a:prstGeom>
        </p:spPr>
        <p:txBody>
          <a:bodyPr wrap="square">
            <a:spAutoFit/>
          </a:bodyPr>
          <a:lstStyle/>
          <a:p>
            <a:pPr>
              <a:defRPr/>
            </a:pPr>
            <a:r>
              <a:rPr lang="en-US" altLang="zh-CN" sz="2000" b="1" dirty="0">
                <a:latin typeface="Agency FB" panose="020B0503020202020204" pitchFamily="34" charset="0"/>
                <a:cs typeface="Arial" pitchFamily="34" charset="0"/>
              </a:rPr>
              <a:t>Signing of </a:t>
            </a:r>
            <a:r>
              <a:rPr lang="en-US" altLang="zh-CN" sz="2000" b="1" dirty="0" smtClean="0">
                <a:latin typeface="Agency FB" panose="020B0503020202020204" pitchFamily="34" charset="0"/>
                <a:cs typeface="Arial" pitchFamily="34" charset="0"/>
              </a:rPr>
              <a:t>MOU between </a:t>
            </a:r>
            <a:r>
              <a:rPr lang="en-US" altLang="zh-CN" sz="2000" b="1" dirty="0">
                <a:latin typeface="Agency FB" panose="020B0503020202020204" pitchFamily="34" charset="0"/>
                <a:cs typeface="Arial" pitchFamily="34" charset="0"/>
              </a:rPr>
              <a:t>NMDIS/China  and </a:t>
            </a:r>
            <a:r>
              <a:rPr lang="en-US" altLang="zh-CN" sz="2000" b="1" dirty="0" smtClean="0">
                <a:latin typeface="Agency FB" panose="020B0503020202020204" pitchFamily="34" charset="0"/>
                <a:cs typeface="Arial" pitchFamily="34" charset="0"/>
              </a:rPr>
              <a:t>UMT /Malaysia </a:t>
            </a:r>
            <a:r>
              <a:rPr lang="en-US" altLang="zh-CN" sz="2000" b="1" dirty="0">
                <a:latin typeface="Agency FB" panose="020B0503020202020204" pitchFamily="34" charset="0"/>
                <a:cs typeface="Arial" pitchFamily="34" charset="0"/>
              </a:rPr>
              <a:t>in </a:t>
            </a:r>
            <a:r>
              <a:rPr lang="en-US" altLang="zh-CN" sz="2000" b="1" dirty="0" smtClean="0">
                <a:latin typeface="Agency FB" panose="020B0503020202020204" pitchFamily="34" charset="0"/>
                <a:cs typeface="Arial" pitchFamily="34" charset="0"/>
              </a:rPr>
              <a:t>October 2018</a:t>
            </a:r>
            <a:endParaRPr lang="zh-CN" altLang="en-US" sz="2000" b="1" dirty="0">
              <a:latin typeface="Agency FB" panose="020B0503020202020204" pitchFamily="34" charset="0"/>
              <a:cs typeface="Arial" pitchFamily="34" charset="0"/>
            </a:endParaRPr>
          </a:p>
        </p:txBody>
      </p:sp>
      <p:sp>
        <p:nvSpPr>
          <p:cNvPr id="20" name="等腰三角形 19"/>
          <p:cNvSpPr/>
          <p:nvPr/>
        </p:nvSpPr>
        <p:spPr>
          <a:xfrm rot="5400000">
            <a:off x="6824527" y="5625363"/>
            <a:ext cx="342900" cy="170382"/>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a:p>
        </p:txBody>
      </p:sp>
      <p:sp>
        <p:nvSpPr>
          <p:cNvPr id="7" name="灯片编号占位符 6"/>
          <p:cNvSpPr>
            <a:spLocks noGrp="1"/>
          </p:cNvSpPr>
          <p:nvPr>
            <p:ph type="sldNum" sz="quarter" idx="12"/>
          </p:nvPr>
        </p:nvSpPr>
        <p:spPr/>
        <p:txBody>
          <a:bodyPr/>
          <a:lstStyle/>
          <a:p>
            <a:fld id="{BA69D2F6-784A-4635-AE5C-E31508AFB66E}" type="slidenum">
              <a:rPr lang="en-GB" smtClean="0"/>
              <a:t>16</a:t>
            </a:fld>
            <a:endParaRPr lang="en-GB"/>
          </a:p>
        </p:txBody>
      </p:sp>
    </p:spTree>
    <p:extLst>
      <p:ext uri="{BB962C8B-B14F-4D97-AF65-F5344CB8AC3E}">
        <p14:creationId xmlns:p14="http://schemas.microsoft.com/office/powerpoint/2010/main" val="1838759123"/>
      </p:ext>
    </p:extLst>
  </p:cSld>
  <p:clrMapOvr>
    <a:masterClrMapping/>
  </p:clrMapOvr>
  <mc:AlternateContent xmlns:mc="http://schemas.openxmlformats.org/markup-compatibility/2006" xmlns:p14="http://schemas.microsoft.com/office/powerpoint/2010/main">
    <mc:Choice Requires="p14">
      <p:transition p14:dur="10" advTm="100897"/>
    </mc:Choice>
    <mc:Fallback xmlns="">
      <p:transition advTm="10089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59113" y="2934643"/>
            <a:ext cx="6407488" cy="830997"/>
          </a:xfrm>
          <a:prstGeom prst="rect">
            <a:avLst/>
          </a:prstGeom>
          <a:noFill/>
        </p:spPr>
        <p:txBody>
          <a:bodyPr wrap="square" rtlCol="0">
            <a:spAutoFit/>
          </a:bodyPr>
          <a:lstStyle/>
          <a:p>
            <a:r>
              <a:rPr lang="en-US" altLang="zh-CN" sz="4800" b="1" dirty="0">
                <a:latin typeface="Agency FB" panose="020B0503020202020204" pitchFamily="34" charset="0"/>
                <a:cs typeface="Bebas Neue Bold"/>
              </a:rPr>
              <a:t>Thank you for your attention!</a:t>
            </a:r>
            <a:endParaRPr lang="zh-CN" altLang="en-US" sz="4800" b="1" dirty="0">
              <a:latin typeface="Agency FB" panose="020B0503020202020204" pitchFamily="34" charset="0"/>
              <a:cs typeface="Bebas Neue Bold"/>
            </a:endParaRPr>
          </a:p>
        </p:txBody>
      </p:sp>
      <p:sp>
        <p:nvSpPr>
          <p:cNvPr id="3" name="Footer Placeholder 3">
            <a:extLst>
              <a:ext uri="{FF2B5EF4-FFF2-40B4-BE49-F238E27FC236}">
                <a16:creationId xmlns="" xmlns:a16="http://schemas.microsoft.com/office/drawing/2014/main" id="{855B684F-D239-414D-9E36-58766ECF906F}"/>
              </a:ext>
            </a:extLst>
          </p:cNvPr>
          <p:cNvSpPr txBox="1">
            <a:spLocks/>
          </p:cNvSpPr>
          <p:nvPr/>
        </p:nvSpPr>
        <p:spPr>
          <a:xfrm>
            <a:off x="0" y="20205"/>
            <a:ext cx="10030691" cy="9496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i="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GB" b="1" i="1" smtClean="0">
                <a:solidFill>
                  <a:schemeClr val="bg1">
                    <a:lumMod val="50000"/>
                  </a:schemeClr>
                </a:solidFill>
                <a:latin typeface="Times New Roman" panose="02020603050405020304" pitchFamily="18" charset="0"/>
                <a:ea typeface="SimSun" panose="02010600030101010101" pitchFamily="2" charset="-122"/>
                <a:cs typeface="Times New Roman" panose="02020603050405020304" pitchFamily="18" charset="0"/>
              </a:rPr>
              <a:t>Fifth </a:t>
            </a:r>
            <a:r>
              <a:rPr lang="en-US" b="1" i="1" smtClean="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lang="en-US" b="1" i="1" smtClean="0">
                <a:solidFill>
                  <a:schemeClr val="bg1">
                    <a:lumMod val="50000"/>
                  </a:schemeClr>
                </a:solidFill>
                <a:latin typeface="Times New Roman" panose="02020603050405020304" pitchFamily="18" charset="0"/>
                <a:ea typeface="Times New Roman" panose="02020603050405020304" pitchFamily="18" charset="0"/>
              </a:rPr>
              <a:t>Ocean Observations and Data Applications (PI-</a:t>
            </a:r>
            <a:r>
              <a:rPr lang="en-US" b="1" i="1" smtClean="0">
                <a:solidFill>
                  <a:schemeClr val="bg1">
                    <a:lumMod val="50000"/>
                  </a:schemeClr>
                </a:solidFill>
                <a:latin typeface="Times New Roman" panose="02020603050405020304" pitchFamily="18" charset="0"/>
                <a:ea typeface="SimSun" panose="02010600030101010101" pitchFamily="2" charset="-122"/>
              </a:rPr>
              <a:t>5</a:t>
            </a:r>
            <a:r>
              <a:rPr lang="en-US" b="1" i="1" smtClean="0">
                <a:solidFill>
                  <a:schemeClr val="bg1">
                    <a:lumMod val="50000"/>
                  </a:schemeClr>
                </a:solidFill>
                <a:latin typeface="Times New Roman" panose="02020603050405020304" pitchFamily="18" charset="0"/>
                <a:ea typeface="Times New Roman" panose="02020603050405020304" pitchFamily="18" charset="0"/>
              </a:rPr>
              <a:t>)</a:t>
            </a:r>
          </a:p>
          <a:p>
            <a:endParaRPr lang="en-GB" dirty="0"/>
          </a:p>
        </p:txBody>
      </p:sp>
      <p:pic>
        <p:nvPicPr>
          <p:cNvPr id="4"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Tree>
    <p:extLst>
      <p:ext uri="{BB962C8B-B14F-4D97-AF65-F5344CB8AC3E}">
        <p14:creationId xmlns:p14="http://schemas.microsoft.com/office/powerpoint/2010/main" val="1813542053"/>
      </p:ext>
    </p:extLst>
  </p:cSld>
  <p:clrMapOvr>
    <a:masterClrMapping/>
  </p:clrMapOvr>
  <mc:AlternateContent xmlns:mc="http://schemas.openxmlformats.org/markup-compatibility/2006" xmlns:p14="http://schemas.microsoft.com/office/powerpoint/2010/main">
    <mc:Choice Requires="p14">
      <p:transition p14:dur="0" advTm="14985"/>
    </mc:Choice>
    <mc:Fallback xmlns="">
      <p:transition advTm="1498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6" name="矩形 5"/>
          <p:cNvSpPr/>
          <p:nvPr/>
        </p:nvSpPr>
        <p:spPr>
          <a:xfrm>
            <a:off x="8331530" y="1378354"/>
            <a:ext cx="3860470" cy="4401205"/>
          </a:xfrm>
          <a:prstGeom prst="rect">
            <a:avLst/>
          </a:prstGeom>
        </p:spPr>
        <p:txBody>
          <a:bodyPr wrap="square">
            <a:spAutoFit/>
          </a:bodyPr>
          <a:lstStyle/>
          <a:p>
            <a:r>
              <a:rPr lang="en-US" altLang="zh-CN" sz="2000" b="1" dirty="0" smtClean="0">
                <a:latin typeface="Agency FB" panose="020B0503020202020204" pitchFamily="34" charset="0"/>
                <a:cs typeface="Lato Light"/>
              </a:rPr>
              <a:t>The Commission agreed that a limited number (less than ten) of WMO-IOC </a:t>
            </a:r>
            <a:r>
              <a:rPr lang="en-US" altLang="zh-CN" sz="2000" b="1" dirty="0" err="1" smtClean="0">
                <a:latin typeface="Agency FB" panose="020B0503020202020204" pitchFamily="34" charset="0"/>
                <a:cs typeface="Lato Light"/>
              </a:rPr>
              <a:t>Centres</a:t>
            </a:r>
            <a:r>
              <a:rPr lang="en-US" altLang="zh-CN" sz="2000" b="1" dirty="0" smtClean="0">
                <a:latin typeface="Agency FB" panose="020B0503020202020204" pitchFamily="34" charset="0"/>
                <a:cs typeface="Lato Light"/>
              </a:rPr>
              <a:t> for Marine Meteorological and Oceanographic Climate Data (CMOCs) covering specific JCOMM data domains, will form a key component of the Marine Climate Data System (MCDS), and will further facilitate interoperability with, and seek to internationally formalize the International Comprehensive Ocean-Atmosphere Data Set (ICOADS) and eventual similar existing domain-specific international archives, within the remit of JCOMM.</a:t>
            </a:r>
          </a:p>
        </p:txBody>
      </p:sp>
      <p:pic>
        <p:nvPicPr>
          <p:cNvPr id="8" name="Picture 5" descr="wmo stationery logo small"/>
          <p:cNvPicPr>
            <a:picLocks noChangeAspect="1" noChangeArrowheads="1"/>
          </p:cNvPicPr>
          <p:nvPr/>
        </p:nvPicPr>
        <p:blipFill>
          <a:blip r:embed="rId4" cstate="print"/>
          <a:srcRect/>
          <a:stretch>
            <a:fillRect/>
          </a:stretch>
        </p:blipFill>
        <p:spPr bwMode="auto">
          <a:xfrm>
            <a:off x="6066824" y="808008"/>
            <a:ext cx="1433395" cy="1472754"/>
          </a:xfrm>
          <a:prstGeom prst="rect">
            <a:avLst/>
          </a:prstGeom>
          <a:noFill/>
          <a:ln w="9525">
            <a:noFill/>
            <a:miter lim="800000"/>
            <a:headEnd/>
            <a:tailEnd/>
          </a:ln>
        </p:spPr>
      </p:pic>
      <p:pic>
        <p:nvPicPr>
          <p:cNvPr id="9" name="Picture 9" descr="jcomm"/>
          <p:cNvPicPr>
            <a:picLocks noChangeAspect="1" noChangeArrowheads="1"/>
          </p:cNvPicPr>
          <p:nvPr/>
        </p:nvPicPr>
        <p:blipFill>
          <a:blip r:embed="rId5" cstate="print"/>
          <a:srcRect/>
          <a:stretch>
            <a:fillRect/>
          </a:stretch>
        </p:blipFill>
        <p:spPr bwMode="auto">
          <a:xfrm>
            <a:off x="4737860" y="2408708"/>
            <a:ext cx="1661466" cy="894524"/>
          </a:xfrm>
          <a:prstGeom prst="rect">
            <a:avLst/>
          </a:prstGeom>
          <a:noFill/>
          <a:ln w="9525">
            <a:noFill/>
            <a:miter lim="800000"/>
            <a:headEnd/>
            <a:tailEnd/>
          </a:ln>
        </p:spPr>
      </p:pic>
      <p:pic>
        <p:nvPicPr>
          <p:cNvPr id="10" name="Picture 11" descr="Picture1"/>
          <p:cNvPicPr>
            <a:picLocks noChangeAspect="1" noChangeArrowheads="1"/>
          </p:cNvPicPr>
          <p:nvPr/>
        </p:nvPicPr>
        <p:blipFill>
          <a:blip r:embed="rId6" cstate="print"/>
          <a:srcRect/>
          <a:stretch>
            <a:fillRect/>
          </a:stretch>
        </p:blipFill>
        <p:spPr bwMode="auto">
          <a:xfrm>
            <a:off x="3434641" y="786018"/>
            <a:ext cx="1661467" cy="1582336"/>
          </a:xfrm>
          <a:prstGeom prst="rect">
            <a:avLst/>
          </a:prstGeom>
          <a:noFill/>
          <a:ln w="9525">
            <a:noFill/>
            <a:miter lim="800000"/>
            <a:headEnd/>
            <a:tailEnd/>
          </a:ln>
        </p:spPr>
      </p:pic>
      <p:sp>
        <p:nvSpPr>
          <p:cNvPr id="11" name="下箭头 10"/>
          <p:cNvSpPr/>
          <p:nvPr/>
        </p:nvSpPr>
        <p:spPr>
          <a:xfrm>
            <a:off x="5044506" y="3287411"/>
            <a:ext cx="1062359" cy="908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368897" y="4933270"/>
            <a:ext cx="4670533" cy="1619930"/>
            <a:chOff x="1220702" y="5713175"/>
            <a:chExt cx="8053533" cy="2419519"/>
          </a:xfrm>
        </p:grpSpPr>
        <p:sp>
          <p:nvSpPr>
            <p:cNvPr id="12" name="TextBox 21"/>
            <p:cNvSpPr txBox="1"/>
            <p:nvPr/>
          </p:nvSpPr>
          <p:spPr>
            <a:xfrm>
              <a:off x="1874310" y="6366306"/>
              <a:ext cx="1558188" cy="508736"/>
            </a:xfrm>
            <a:prstGeom prst="rect">
              <a:avLst/>
            </a:prstGeom>
            <a:noFill/>
            <a:ln>
              <a:solidFill>
                <a:schemeClr val="tx1"/>
              </a:solidFill>
            </a:ln>
          </p:spPr>
          <p:txBody>
            <a:bodyPr wrap="square" rtlCol="0">
              <a:spAutoFit/>
            </a:bodyPr>
            <a:lstStyle/>
            <a:p>
              <a:r>
                <a:rPr lang="en-US" altLang="zh-CN" sz="1600" dirty="0" smtClean="0"/>
                <a:t>CMOC a</a:t>
              </a:r>
              <a:endParaRPr lang="zh-CN" altLang="en-US" sz="1600" dirty="0"/>
            </a:p>
          </p:txBody>
        </p:sp>
        <p:sp>
          <p:nvSpPr>
            <p:cNvPr id="13" name="TextBox 23"/>
            <p:cNvSpPr txBox="1"/>
            <p:nvPr/>
          </p:nvSpPr>
          <p:spPr>
            <a:xfrm>
              <a:off x="3893102" y="6443484"/>
              <a:ext cx="1487646" cy="505663"/>
            </a:xfrm>
            <a:prstGeom prst="rect">
              <a:avLst/>
            </a:prstGeom>
            <a:noFill/>
            <a:ln>
              <a:solidFill>
                <a:schemeClr val="tx1"/>
              </a:solidFill>
            </a:ln>
          </p:spPr>
          <p:txBody>
            <a:bodyPr wrap="square" rtlCol="0">
              <a:spAutoFit/>
            </a:bodyPr>
            <a:lstStyle/>
            <a:p>
              <a:r>
                <a:rPr lang="en-US" altLang="zh-CN" sz="1600" dirty="0" smtClean="0"/>
                <a:t>CMOC b</a:t>
              </a:r>
              <a:endParaRPr lang="zh-CN" altLang="en-US" sz="1600" dirty="0"/>
            </a:p>
          </p:txBody>
        </p:sp>
        <p:sp>
          <p:nvSpPr>
            <p:cNvPr id="14" name="TextBox 24"/>
            <p:cNvSpPr txBox="1"/>
            <p:nvPr/>
          </p:nvSpPr>
          <p:spPr>
            <a:xfrm>
              <a:off x="5139337" y="7229885"/>
              <a:ext cx="1465348" cy="505663"/>
            </a:xfrm>
            <a:prstGeom prst="rect">
              <a:avLst/>
            </a:prstGeom>
            <a:noFill/>
            <a:ln>
              <a:solidFill>
                <a:schemeClr val="tx1"/>
              </a:solidFill>
            </a:ln>
          </p:spPr>
          <p:txBody>
            <a:bodyPr wrap="square" rtlCol="0">
              <a:spAutoFit/>
            </a:bodyPr>
            <a:lstStyle/>
            <a:p>
              <a:r>
                <a:rPr lang="en-US" altLang="zh-CN" sz="1600" dirty="0" smtClean="0"/>
                <a:t>CMOC c</a:t>
              </a:r>
              <a:endParaRPr lang="zh-CN" altLang="en-US" sz="1600" dirty="0"/>
            </a:p>
          </p:txBody>
        </p:sp>
        <p:sp>
          <p:nvSpPr>
            <p:cNvPr id="15" name="TextBox 25"/>
            <p:cNvSpPr txBox="1"/>
            <p:nvPr/>
          </p:nvSpPr>
          <p:spPr>
            <a:xfrm>
              <a:off x="6985631" y="6369380"/>
              <a:ext cx="1524491" cy="505663"/>
            </a:xfrm>
            <a:prstGeom prst="rect">
              <a:avLst/>
            </a:prstGeom>
            <a:noFill/>
            <a:ln>
              <a:solidFill>
                <a:schemeClr val="tx1"/>
              </a:solidFill>
            </a:ln>
          </p:spPr>
          <p:txBody>
            <a:bodyPr wrap="square" rtlCol="0">
              <a:spAutoFit/>
            </a:bodyPr>
            <a:lstStyle/>
            <a:p>
              <a:r>
                <a:rPr lang="en-US" altLang="zh-CN" sz="1600" dirty="0" smtClean="0"/>
                <a:t>CMOC …</a:t>
              </a:r>
              <a:endParaRPr lang="zh-CN" altLang="en-US" sz="1600" dirty="0"/>
            </a:p>
          </p:txBody>
        </p:sp>
        <p:sp>
          <p:nvSpPr>
            <p:cNvPr id="16" name="图文框 15"/>
            <p:cNvSpPr/>
            <p:nvPr/>
          </p:nvSpPr>
          <p:spPr>
            <a:xfrm>
              <a:off x="1220702" y="5713175"/>
              <a:ext cx="8053533" cy="2419519"/>
            </a:xfrm>
            <a:prstGeom prst="fram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a:solidFill>
                  <a:schemeClr val="tx1"/>
                </a:solidFill>
              </a:endParaRPr>
            </a:p>
          </p:txBody>
        </p:sp>
      </p:grpSp>
      <p:sp>
        <p:nvSpPr>
          <p:cNvPr id="17" name="矩形 16"/>
          <p:cNvSpPr/>
          <p:nvPr/>
        </p:nvSpPr>
        <p:spPr>
          <a:xfrm>
            <a:off x="4798357" y="4009940"/>
            <a:ext cx="16081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MCDS</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8" name="Group 13"/>
          <p:cNvGrpSpPr/>
          <p:nvPr/>
        </p:nvGrpSpPr>
        <p:grpSpPr>
          <a:xfrm>
            <a:off x="58185" y="1739901"/>
            <a:ext cx="2553310" cy="3771900"/>
            <a:chOff x="0" y="3715521"/>
            <a:chExt cx="8846820" cy="7613969"/>
          </a:xfrm>
        </p:grpSpPr>
        <p:sp>
          <p:nvSpPr>
            <p:cNvPr id="19" name="Rectangle 15"/>
            <p:cNvSpPr/>
            <p:nvPr/>
          </p:nvSpPr>
          <p:spPr>
            <a:xfrm>
              <a:off x="8644169" y="3715521"/>
              <a:ext cx="202651" cy="761396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3"/>
            <p:cNvSpPr/>
            <p:nvPr/>
          </p:nvSpPr>
          <p:spPr>
            <a:xfrm>
              <a:off x="0" y="3715521"/>
              <a:ext cx="8644169" cy="7613969"/>
            </a:xfrm>
            <a:prstGeom prst="rect">
              <a:avLst/>
            </a:prstGeom>
            <a:solidFill>
              <a:schemeClr val="accent1">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10"/>
          <p:cNvSpPr txBox="1"/>
          <p:nvPr/>
        </p:nvSpPr>
        <p:spPr>
          <a:xfrm>
            <a:off x="326564" y="2800844"/>
            <a:ext cx="2167476" cy="638573"/>
          </a:xfrm>
          <a:prstGeom prst="rect">
            <a:avLst/>
          </a:prstGeom>
          <a:noFill/>
        </p:spPr>
        <p:txBody>
          <a:bodyPr wrap="square" rtlCol="0">
            <a:spAutoFit/>
          </a:bodyPr>
          <a:lstStyle/>
          <a:p>
            <a:pPr>
              <a:lnSpc>
                <a:spcPct val="125000"/>
              </a:lnSpc>
            </a:pPr>
            <a:r>
              <a:rPr lang="en-US" sz="3200" b="1" dirty="0" smtClean="0">
                <a:latin typeface="Agency FB" panose="020B0503020202020204" pitchFamily="34" charset="0"/>
                <a:cs typeface="Bebas Neue Bold"/>
              </a:rPr>
              <a:t>BACKGROUND</a:t>
            </a:r>
            <a:endParaRPr lang="en-US" sz="3200" b="1" dirty="0">
              <a:latin typeface="Agency FB" panose="020B0503020202020204" pitchFamily="34" charset="0"/>
              <a:cs typeface="Bebas Neue Bold"/>
            </a:endParaRPr>
          </a:p>
        </p:txBody>
      </p:sp>
      <p:sp>
        <p:nvSpPr>
          <p:cNvPr id="7" name="灯片编号占位符 6"/>
          <p:cNvSpPr>
            <a:spLocks noGrp="1"/>
          </p:cNvSpPr>
          <p:nvPr>
            <p:ph type="sldNum" sz="quarter" idx="12"/>
          </p:nvPr>
        </p:nvSpPr>
        <p:spPr/>
        <p:txBody>
          <a:bodyPr/>
          <a:lstStyle/>
          <a:p>
            <a:fld id="{BA69D2F6-784A-4635-AE5C-E31508AFB66E}" type="slidenum">
              <a:rPr lang="en-GB" smtClean="0"/>
              <a:t>2</a:t>
            </a:fld>
            <a:endParaRPr lang="en-GB"/>
          </a:p>
        </p:txBody>
      </p:sp>
    </p:spTree>
    <p:extLst>
      <p:ext uri="{BB962C8B-B14F-4D97-AF65-F5344CB8AC3E}">
        <p14:creationId xmlns:p14="http://schemas.microsoft.com/office/powerpoint/2010/main" val="1364037716"/>
      </p:ext>
    </p:extLst>
  </p:cSld>
  <p:clrMapOvr>
    <a:masterClrMapping/>
  </p:clrMapOvr>
  <mc:AlternateContent xmlns:mc="http://schemas.openxmlformats.org/markup-compatibility/2006" xmlns:p14="http://schemas.microsoft.com/office/powerpoint/2010/main">
    <mc:Choice Requires="p14">
      <p:transition spd="slow" p14:dur="2000" advTm="63891"/>
    </mc:Choice>
    <mc:Fallback xmlns="">
      <p:transition spd="slow" advTm="638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grpSp>
        <p:nvGrpSpPr>
          <p:cNvPr id="2" name="Group 55"/>
          <p:cNvGrpSpPr/>
          <p:nvPr/>
        </p:nvGrpSpPr>
        <p:grpSpPr>
          <a:xfrm>
            <a:off x="4824845" y="578345"/>
            <a:ext cx="5792639" cy="6095476"/>
            <a:chOff x="3013929" y="432664"/>
            <a:chExt cx="5825547" cy="6095476"/>
          </a:xfrm>
        </p:grpSpPr>
        <p:sp>
          <p:nvSpPr>
            <p:cNvPr id="16" name="Oval 15"/>
            <p:cNvSpPr>
              <a:spLocks noChangeAspect="1"/>
            </p:cNvSpPr>
            <p:nvPr/>
          </p:nvSpPr>
          <p:spPr>
            <a:xfrm>
              <a:off x="7576887" y="2940135"/>
              <a:ext cx="1262589" cy="1029733"/>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rgbClr val="002060"/>
                  </a:solidFill>
                </a:rPr>
                <a:t>CMOC</a:t>
              </a:r>
            </a:p>
          </p:txBody>
        </p:sp>
        <p:sp>
          <p:nvSpPr>
            <p:cNvPr id="17" name="Right Arrow 16"/>
            <p:cNvSpPr/>
            <p:nvPr/>
          </p:nvSpPr>
          <p:spPr>
            <a:xfrm>
              <a:off x="7170608" y="3343148"/>
              <a:ext cx="38160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 name="Straight Connector 18"/>
            <p:cNvCxnSpPr/>
            <p:nvPr/>
          </p:nvCxnSpPr>
          <p:spPr>
            <a:xfrm flipH="1">
              <a:off x="7105317" y="1507524"/>
              <a:ext cx="1293" cy="388961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6473280" y="1398342"/>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ight Arrow 22"/>
            <p:cNvSpPr/>
            <p:nvPr/>
          </p:nvSpPr>
          <p:spPr>
            <a:xfrm>
              <a:off x="6473280" y="5287954"/>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p:cNvSpPr>
              <a:spLocks noChangeAspect="1"/>
            </p:cNvSpPr>
            <p:nvPr/>
          </p:nvSpPr>
          <p:spPr>
            <a:xfrm>
              <a:off x="5266670" y="913164"/>
              <a:ext cx="1103488" cy="1097280"/>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GDAC</a:t>
              </a:r>
            </a:p>
          </p:txBody>
        </p:sp>
        <p:grpSp>
          <p:nvGrpSpPr>
            <p:cNvPr id="3" name="Group 27"/>
            <p:cNvGrpSpPr>
              <a:grpSpLocks noChangeAspect="1"/>
            </p:cNvGrpSpPr>
            <p:nvPr/>
          </p:nvGrpSpPr>
          <p:grpSpPr>
            <a:xfrm>
              <a:off x="5284560" y="2885948"/>
              <a:ext cx="1802869" cy="1097280"/>
              <a:chOff x="5284561" y="2653383"/>
              <a:chExt cx="1802869" cy="1097280"/>
            </a:xfrm>
          </p:grpSpPr>
          <p:sp>
            <p:nvSpPr>
              <p:cNvPr id="22" name="Right Arrow 21"/>
              <p:cNvSpPr/>
              <p:nvPr/>
            </p:nvSpPr>
            <p:spPr>
              <a:xfrm>
                <a:off x="6473281" y="3110583"/>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p:cNvSpPr>
                <a:spLocks noChangeAspect="1"/>
              </p:cNvSpPr>
              <p:nvPr/>
            </p:nvSpPr>
            <p:spPr>
              <a:xfrm>
                <a:off x="5284561" y="2653383"/>
                <a:ext cx="1097280" cy="1097280"/>
              </a:xfrm>
              <a:prstGeom prst="ellipse">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GDAC</a:t>
                </a:r>
              </a:p>
            </p:txBody>
          </p:sp>
        </p:grpSp>
        <p:sp>
          <p:nvSpPr>
            <p:cNvPr id="27" name="Oval 26"/>
            <p:cNvSpPr>
              <a:spLocks noChangeAspect="1"/>
            </p:cNvSpPr>
            <p:nvPr/>
          </p:nvSpPr>
          <p:spPr>
            <a:xfrm>
              <a:off x="5312002" y="4848496"/>
              <a:ext cx="1097280" cy="1097280"/>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GDAC</a:t>
              </a:r>
            </a:p>
          </p:txBody>
        </p:sp>
        <p:grpSp>
          <p:nvGrpSpPr>
            <p:cNvPr id="4" name="Group 40"/>
            <p:cNvGrpSpPr/>
            <p:nvPr/>
          </p:nvGrpSpPr>
          <p:grpSpPr>
            <a:xfrm>
              <a:off x="3013929" y="432664"/>
              <a:ext cx="2234855" cy="1914170"/>
              <a:chOff x="3385189" y="419427"/>
              <a:chExt cx="2234855" cy="1914170"/>
            </a:xfrm>
          </p:grpSpPr>
          <p:sp>
            <p:nvSpPr>
              <p:cNvPr id="29" name="Right Arrow 28"/>
              <p:cNvSpPr/>
              <p:nvPr/>
            </p:nvSpPr>
            <p:spPr>
              <a:xfrm>
                <a:off x="4383126" y="706391"/>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p:cNvSpPr>
                <a:spLocks noChangeAspect="1"/>
              </p:cNvSpPr>
              <p:nvPr/>
            </p:nvSpPr>
            <p:spPr>
              <a:xfrm>
                <a:off x="3385189" y="419427"/>
                <a:ext cx="900001" cy="900000"/>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DAC</a:t>
                </a:r>
              </a:p>
            </p:txBody>
          </p:sp>
          <p:sp>
            <p:nvSpPr>
              <p:cNvPr id="31" name="Oval 30"/>
              <p:cNvSpPr>
                <a:spLocks noChangeAspect="1"/>
              </p:cNvSpPr>
              <p:nvPr/>
            </p:nvSpPr>
            <p:spPr>
              <a:xfrm>
                <a:off x="3385189" y="1435002"/>
                <a:ext cx="898594" cy="898595"/>
              </a:xfrm>
              <a:prstGeom prst="ellipse">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DAC</a:t>
                </a:r>
              </a:p>
            </p:txBody>
          </p:sp>
          <p:sp>
            <p:nvSpPr>
              <p:cNvPr id="36" name="Right Arrow 35"/>
              <p:cNvSpPr/>
              <p:nvPr/>
            </p:nvSpPr>
            <p:spPr>
              <a:xfrm>
                <a:off x="4401014" y="1819906"/>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7" name="Straight Connector 36"/>
              <p:cNvCxnSpPr>
                <a:stCxn id="29" idx="3"/>
              </p:cNvCxnSpPr>
              <p:nvPr/>
            </p:nvCxnSpPr>
            <p:spPr>
              <a:xfrm>
                <a:off x="4997275" y="815573"/>
                <a:ext cx="17241" cy="12053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5005895" y="1243440"/>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 name="Group 41"/>
            <p:cNvGrpSpPr/>
            <p:nvPr/>
          </p:nvGrpSpPr>
          <p:grpSpPr>
            <a:xfrm>
              <a:off x="3042091" y="2528750"/>
              <a:ext cx="2210470" cy="1904478"/>
              <a:chOff x="3409574" y="232772"/>
              <a:chExt cx="2210470" cy="1904478"/>
            </a:xfrm>
          </p:grpSpPr>
          <p:sp>
            <p:nvSpPr>
              <p:cNvPr id="43" name="Right Arrow 42"/>
              <p:cNvSpPr/>
              <p:nvPr/>
            </p:nvSpPr>
            <p:spPr>
              <a:xfrm>
                <a:off x="4383126" y="553991"/>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Oval 43"/>
              <p:cNvSpPr>
                <a:spLocks noChangeAspect="1"/>
              </p:cNvSpPr>
              <p:nvPr/>
            </p:nvSpPr>
            <p:spPr>
              <a:xfrm>
                <a:off x="3416183" y="232772"/>
                <a:ext cx="900001" cy="900000"/>
              </a:xfrm>
              <a:prstGeom prst="ellipse">
                <a:avLst/>
              </a:prstGeom>
              <a:solidFill>
                <a:schemeClr val="accent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DAC</a:t>
                </a:r>
              </a:p>
            </p:txBody>
          </p:sp>
          <p:sp>
            <p:nvSpPr>
              <p:cNvPr id="45" name="Oval 44"/>
              <p:cNvSpPr>
                <a:spLocks noChangeAspect="1"/>
              </p:cNvSpPr>
              <p:nvPr/>
            </p:nvSpPr>
            <p:spPr>
              <a:xfrm>
                <a:off x="3409574" y="1237250"/>
                <a:ext cx="900000" cy="900000"/>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DAC</a:t>
                </a:r>
              </a:p>
            </p:txBody>
          </p:sp>
          <p:sp>
            <p:nvSpPr>
              <p:cNvPr id="46" name="Right Arrow 45"/>
              <p:cNvSpPr/>
              <p:nvPr/>
            </p:nvSpPr>
            <p:spPr>
              <a:xfrm>
                <a:off x="4401014" y="1616706"/>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7" name="Straight Connector 46"/>
              <p:cNvCxnSpPr/>
              <p:nvPr/>
            </p:nvCxnSpPr>
            <p:spPr>
              <a:xfrm>
                <a:off x="4997275" y="548873"/>
                <a:ext cx="17241" cy="12053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8" name="Right Arrow 47"/>
              <p:cNvSpPr/>
              <p:nvPr/>
            </p:nvSpPr>
            <p:spPr>
              <a:xfrm>
                <a:off x="5005895" y="994850"/>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6" name="Group 48"/>
            <p:cNvGrpSpPr/>
            <p:nvPr/>
          </p:nvGrpSpPr>
          <p:grpSpPr>
            <a:xfrm>
              <a:off x="3039063" y="4617214"/>
              <a:ext cx="2236230" cy="1910926"/>
              <a:chOff x="3410323" y="64439"/>
              <a:chExt cx="2236230" cy="1910926"/>
            </a:xfrm>
          </p:grpSpPr>
          <p:sp>
            <p:nvSpPr>
              <p:cNvPr id="50" name="Right Arrow 49"/>
              <p:cNvSpPr/>
              <p:nvPr/>
            </p:nvSpPr>
            <p:spPr>
              <a:xfrm>
                <a:off x="4383126" y="363491"/>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Oval 50"/>
              <p:cNvSpPr>
                <a:spLocks noChangeAspect="1"/>
              </p:cNvSpPr>
              <p:nvPr/>
            </p:nvSpPr>
            <p:spPr>
              <a:xfrm>
                <a:off x="3410323" y="64439"/>
                <a:ext cx="900000" cy="900000"/>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DAC</a:t>
                </a:r>
              </a:p>
            </p:txBody>
          </p:sp>
          <p:sp>
            <p:nvSpPr>
              <p:cNvPr id="52" name="Oval 51"/>
              <p:cNvSpPr>
                <a:spLocks noChangeAspect="1"/>
              </p:cNvSpPr>
              <p:nvPr/>
            </p:nvSpPr>
            <p:spPr>
              <a:xfrm>
                <a:off x="3450114" y="1075365"/>
                <a:ext cx="900000" cy="900000"/>
              </a:xfrm>
              <a:prstGeom prst="ellips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DAC</a:t>
                </a:r>
              </a:p>
            </p:txBody>
          </p:sp>
          <p:sp>
            <p:nvSpPr>
              <p:cNvPr id="53" name="Right Arrow 52"/>
              <p:cNvSpPr/>
              <p:nvPr/>
            </p:nvSpPr>
            <p:spPr>
              <a:xfrm>
                <a:off x="4401014" y="1413506"/>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4" name="Straight Connector 53"/>
              <p:cNvCxnSpPr/>
              <p:nvPr/>
            </p:nvCxnSpPr>
            <p:spPr>
              <a:xfrm>
                <a:off x="4997275" y="371073"/>
                <a:ext cx="17241" cy="12053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5032404" y="777432"/>
                <a:ext cx="614149" cy="21836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57" name="TextBox 56"/>
          <p:cNvSpPr txBox="1"/>
          <p:nvPr/>
        </p:nvSpPr>
        <p:spPr>
          <a:xfrm>
            <a:off x="614765" y="927793"/>
            <a:ext cx="3441932" cy="523202"/>
          </a:xfrm>
          <a:prstGeom prst="rect">
            <a:avLst/>
          </a:prstGeom>
          <a:noFill/>
        </p:spPr>
        <p:txBody>
          <a:bodyPr wrap="none" lIns="91422" tIns="45711" rIns="91422" bIns="45711" rtlCol="0">
            <a:spAutoFit/>
          </a:bodyPr>
          <a:lstStyle/>
          <a:p>
            <a:r>
              <a:rPr lang="en-US" sz="2800" b="1" dirty="0">
                <a:latin typeface="Agency FB" panose="020B0503020202020204" pitchFamily="34" charset="0"/>
              </a:rPr>
              <a:t>Simplified MCDS Structure</a:t>
            </a:r>
          </a:p>
        </p:txBody>
      </p:sp>
      <p:sp>
        <p:nvSpPr>
          <p:cNvPr id="58" name="TextBox 57"/>
          <p:cNvSpPr txBox="1"/>
          <p:nvPr/>
        </p:nvSpPr>
        <p:spPr>
          <a:xfrm>
            <a:off x="168210" y="1820459"/>
            <a:ext cx="4311570" cy="4832074"/>
          </a:xfrm>
          <a:prstGeom prst="rect">
            <a:avLst/>
          </a:prstGeom>
          <a:solidFill>
            <a:schemeClr val="bg1">
              <a:lumMod val="95000"/>
            </a:schemeClr>
          </a:solidFill>
        </p:spPr>
        <p:txBody>
          <a:bodyPr wrap="square" lIns="91422" tIns="45711" rIns="91422" bIns="45711" rtlCol="0">
            <a:spAutoFit/>
          </a:bodyPr>
          <a:lstStyle/>
          <a:p>
            <a:r>
              <a:rPr lang="en-US" altLang="zh-CN" sz="2200" b="1" dirty="0">
                <a:solidFill>
                  <a:srgbClr val="1C2835"/>
                </a:solidFill>
                <a:latin typeface="Agency FB" panose="020B0503020202020204" pitchFamily="34" charset="0"/>
                <a:cs typeface="Lato Light"/>
              </a:rPr>
              <a:t>Three main components</a:t>
            </a:r>
          </a:p>
          <a:p>
            <a:endParaRPr lang="en-US" altLang="zh-CN" sz="2200" b="1" dirty="0">
              <a:solidFill>
                <a:srgbClr val="1C2835"/>
              </a:solidFill>
              <a:latin typeface="Agency FB" panose="020B0503020202020204" pitchFamily="34" charset="0"/>
              <a:cs typeface="Lato Light"/>
            </a:endParaRPr>
          </a:p>
          <a:p>
            <a:r>
              <a:rPr lang="en-US" altLang="zh-CN" sz="2200" b="1" dirty="0">
                <a:solidFill>
                  <a:srgbClr val="1C2835"/>
                </a:solidFill>
                <a:latin typeface="Agency FB" panose="020B0503020202020204" pitchFamily="34" charset="0"/>
                <a:cs typeface="Lato Light"/>
              </a:rPr>
              <a:t>Data Acquisition Center (DAC): first line data receiver – directly from measurement source</a:t>
            </a:r>
          </a:p>
          <a:p>
            <a:endParaRPr lang="en-US" altLang="zh-CN" sz="2200" b="1" dirty="0">
              <a:solidFill>
                <a:srgbClr val="1C2835"/>
              </a:solidFill>
              <a:latin typeface="Agency FB" panose="020B0503020202020204" pitchFamily="34" charset="0"/>
              <a:cs typeface="Lato Light"/>
            </a:endParaRPr>
          </a:p>
          <a:p>
            <a:r>
              <a:rPr lang="en-US" altLang="zh-CN" sz="2200" b="1" dirty="0">
                <a:solidFill>
                  <a:srgbClr val="1C2835"/>
                </a:solidFill>
                <a:latin typeface="Agency FB" panose="020B0503020202020204" pitchFamily="34" charset="0"/>
                <a:cs typeface="Lato Light"/>
              </a:rPr>
              <a:t>Global Data Assembly Center (GDAC): world-wide aggregation for specific observation system</a:t>
            </a:r>
          </a:p>
          <a:p>
            <a:endParaRPr lang="en-US" altLang="zh-CN" sz="2200" b="1" dirty="0">
              <a:solidFill>
                <a:srgbClr val="1C2835"/>
              </a:solidFill>
              <a:latin typeface="Agency FB" panose="020B0503020202020204" pitchFamily="34" charset="0"/>
              <a:cs typeface="Lato Light"/>
            </a:endParaRPr>
          </a:p>
          <a:p>
            <a:r>
              <a:rPr lang="en-US" altLang="zh-CN" sz="2200" b="1" dirty="0">
                <a:solidFill>
                  <a:srgbClr val="1C2835"/>
                </a:solidFill>
                <a:latin typeface="Agency FB" panose="020B0503020202020204" pitchFamily="34" charset="0"/>
                <a:cs typeface="Lato Light"/>
              </a:rPr>
              <a:t>Center for Marine Meteorology and Oceanographic Climate Data (CMOC): Aggregates all relevant data types for a specific set of environmental variables</a:t>
            </a:r>
          </a:p>
        </p:txBody>
      </p:sp>
      <p:sp>
        <p:nvSpPr>
          <p:cNvPr id="89" name="Right Arrow 42"/>
          <p:cNvSpPr/>
          <p:nvPr/>
        </p:nvSpPr>
        <p:spPr>
          <a:xfrm>
            <a:off x="10634754" y="3471087"/>
            <a:ext cx="388445" cy="23610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90" name="Oval 24"/>
          <p:cNvSpPr>
            <a:spLocks noChangeAspect="1"/>
          </p:cNvSpPr>
          <p:nvPr/>
        </p:nvSpPr>
        <p:spPr>
          <a:xfrm>
            <a:off x="11083723" y="3137814"/>
            <a:ext cx="1006677" cy="977735"/>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1422" tIns="45711" rIns="91422" bIns="45711" rtlCol="0" anchor="ctr"/>
          <a:lstStyle/>
          <a:p>
            <a:pPr algn="ctr"/>
            <a:r>
              <a:rPr lang="en-US" b="1" dirty="0">
                <a:solidFill>
                  <a:srgbClr val="002060"/>
                </a:solidFill>
              </a:rPr>
              <a:t>Users</a:t>
            </a:r>
          </a:p>
        </p:txBody>
      </p:sp>
      <p:pic>
        <p:nvPicPr>
          <p:cNvPr id="41"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8" name="灯片编号占位符 7"/>
          <p:cNvSpPr>
            <a:spLocks noGrp="1"/>
          </p:cNvSpPr>
          <p:nvPr>
            <p:ph type="sldNum" sz="quarter" idx="12"/>
          </p:nvPr>
        </p:nvSpPr>
        <p:spPr/>
        <p:txBody>
          <a:bodyPr/>
          <a:lstStyle/>
          <a:p>
            <a:fld id="{BA69D2F6-784A-4635-AE5C-E31508AFB66E}" type="slidenum">
              <a:rPr lang="en-GB" smtClean="0"/>
              <a:t>3</a:t>
            </a:fld>
            <a:endParaRPr lang="en-GB"/>
          </a:p>
        </p:txBody>
      </p:sp>
    </p:spTree>
    <p:extLst>
      <p:ext uri="{BB962C8B-B14F-4D97-AF65-F5344CB8AC3E}">
        <p14:creationId xmlns:p14="http://schemas.microsoft.com/office/powerpoint/2010/main" val="2603231162"/>
      </p:ext>
    </p:extLst>
  </p:cSld>
  <p:clrMapOvr>
    <a:masterClrMapping/>
  </p:clrMapOvr>
  <mc:AlternateContent xmlns:mc="http://schemas.openxmlformats.org/markup-compatibility/2006" xmlns:p14="http://schemas.microsoft.com/office/powerpoint/2010/main">
    <mc:Choice Requires="p14">
      <p:transition p14:dur="0" advTm="60256"/>
    </mc:Choice>
    <mc:Fallback xmlns="">
      <p:transition advTm="602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6"/>
          <p:cNvSpPr>
            <a:spLocks/>
          </p:cNvSpPr>
          <p:nvPr/>
        </p:nvSpPr>
        <p:spPr bwMode="auto">
          <a:xfrm>
            <a:off x="9575307" y="3385269"/>
            <a:ext cx="1549303" cy="149805"/>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3" name="AutoShape 6"/>
          <p:cNvSpPr>
            <a:spLocks/>
          </p:cNvSpPr>
          <p:nvPr/>
        </p:nvSpPr>
        <p:spPr bwMode="auto">
          <a:xfrm>
            <a:off x="8191596" y="3368094"/>
            <a:ext cx="1549303" cy="149805"/>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4" name="AutoShape 7"/>
          <p:cNvSpPr>
            <a:spLocks/>
          </p:cNvSpPr>
          <p:nvPr/>
        </p:nvSpPr>
        <p:spPr bwMode="auto">
          <a:xfrm>
            <a:off x="6819560" y="3368095"/>
            <a:ext cx="1507733" cy="147638"/>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5" name="AutoShape 8"/>
          <p:cNvSpPr>
            <a:spLocks/>
          </p:cNvSpPr>
          <p:nvPr/>
        </p:nvSpPr>
        <p:spPr bwMode="auto">
          <a:xfrm>
            <a:off x="5453079" y="3368095"/>
            <a:ext cx="1508526" cy="147638"/>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6" name="AutoShape 9"/>
          <p:cNvSpPr>
            <a:spLocks/>
          </p:cNvSpPr>
          <p:nvPr/>
        </p:nvSpPr>
        <p:spPr bwMode="auto">
          <a:xfrm>
            <a:off x="4092945" y="3368095"/>
            <a:ext cx="1508526" cy="147638"/>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7" name="AutoShape 10"/>
          <p:cNvSpPr>
            <a:spLocks/>
          </p:cNvSpPr>
          <p:nvPr/>
        </p:nvSpPr>
        <p:spPr bwMode="auto">
          <a:xfrm>
            <a:off x="2727258" y="3368095"/>
            <a:ext cx="1507733" cy="147638"/>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8" name="AutoShape 11"/>
          <p:cNvSpPr>
            <a:spLocks/>
          </p:cNvSpPr>
          <p:nvPr/>
        </p:nvSpPr>
        <p:spPr bwMode="auto">
          <a:xfrm>
            <a:off x="1336970" y="3368095"/>
            <a:ext cx="1508526" cy="147638"/>
          </a:xfrm>
          <a:prstGeom prst="roundRect">
            <a:avLst>
              <a:gd name="adj" fmla="val 50000"/>
            </a:avLst>
          </a:prstGeom>
          <a:solidFill>
            <a:schemeClr val="bg1">
              <a:lumMod val="8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9" name="AutoShape 13"/>
          <p:cNvSpPr>
            <a:spLocks/>
          </p:cNvSpPr>
          <p:nvPr/>
        </p:nvSpPr>
        <p:spPr bwMode="auto">
          <a:xfrm>
            <a:off x="1225874" y="3274434"/>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0" name="AutoShape 16"/>
          <p:cNvSpPr>
            <a:spLocks/>
          </p:cNvSpPr>
          <p:nvPr/>
        </p:nvSpPr>
        <p:spPr bwMode="auto">
          <a:xfrm>
            <a:off x="5360234" y="3274434"/>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1" name="AutoShape 19"/>
          <p:cNvSpPr>
            <a:spLocks/>
          </p:cNvSpPr>
          <p:nvPr/>
        </p:nvSpPr>
        <p:spPr bwMode="auto">
          <a:xfrm>
            <a:off x="2632033" y="3274434"/>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2" name="AutoShape 22"/>
          <p:cNvSpPr>
            <a:spLocks/>
          </p:cNvSpPr>
          <p:nvPr/>
        </p:nvSpPr>
        <p:spPr bwMode="auto">
          <a:xfrm>
            <a:off x="8094785" y="3274434"/>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3" name="AutoShape 25"/>
          <p:cNvSpPr>
            <a:spLocks/>
          </p:cNvSpPr>
          <p:nvPr/>
        </p:nvSpPr>
        <p:spPr bwMode="auto">
          <a:xfrm>
            <a:off x="9465234" y="3274434"/>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4" name="AutoShape 28"/>
          <p:cNvSpPr>
            <a:spLocks/>
          </p:cNvSpPr>
          <p:nvPr/>
        </p:nvSpPr>
        <p:spPr bwMode="auto">
          <a:xfrm>
            <a:off x="3998514" y="3274434"/>
            <a:ext cx="334082"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5" name="AutoShape 31"/>
          <p:cNvSpPr>
            <a:spLocks/>
          </p:cNvSpPr>
          <p:nvPr/>
        </p:nvSpPr>
        <p:spPr bwMode="auto">
          <a:xfrm>
            <a:off x="6725922" y="3274434"/>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grpSp>
        <p:nvGrpSpPr>
          <p:cNvPr id="16" name="Group 2"/>
          <p:cNvGrpSpPr/>
          <p:nvPr/>
        </p:nvGrpSpPr>
        <p:grpSpPr>
          <a:xfrm>
            <a:off x="1321099" y="3369683"/>
            <a:ext cx="8383785" cy="144462"/>
            <a:chOff x="1904207" y="3369683"/>
            <a:chExt cx="8385969" cy="144462"/>
          </a:xfrm>
        </p:grpSpPr>
        <p:sp>
          <p:nvSpPr>
            <p:cNvPr id="17" name="AutoShape 14"/>
            <p:cNvSpPr>
              <a:spLocks/>
            </p:cNvSpPr>
            <p:nvPr/>
          </p:nvSpPr>
          <p:spPr bwMode="auto">
            <a:xfrm>
              <a:off x="1904207" y="3369683"/>
              <a:ext cx="144463"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8" name="AutoShape 17"/>
            <p:cNvSpPr>
              <a:spLocks/>
            </p:cNvSpPr>
            <p:nvPr/>
          </p:nvSpPr>
          <p:spPr bwMode="auto">
            <a:xfrm>
              <a:off x="6039644" y="3369683"/>
              <a:ext cx="144463"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19" name="AutoShape 20"/>
            <p:cNvSpPr>
              <a:spLocks/>
            </p:cNvSpPr>
            <p:nvPr/>
          </p:nvSpPr>
          <p:spPr bwMode="auto">
            <a:xfrm>
              <a:off x="3310732" y="3369683"/>
              <a:ext cx="144463"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20" name="AutoShape 23"/>
            <p:cNvSpPr>
              <a:spLocks/>
            </p:cNvSpPr>
            <p:nvPr/>
          </p:nvSpPr>
          <p:spPr bwMode="auto">
            <a:xfrm>
              <a:off x="8774907" y="3369683"/>
              <a:ext cx="144463"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21" name="AutoShape 26"/>
            <p:cNvSpPr>
              <a:spLocks/>
            </p:cNvSpPr>
            <p:nvPr/>
          </p:nvSpPr>
          <p:spPr bwMode="auto">
            <a:xfrm>
              <a:off x="10145713" y="3369683"/>
              <a:ext cx="144463"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22" name="AutoShape 29"/>
            <p:cNvSpPr>
              <a:spLocks/>
            </p:cNvSpPr>
            <p:nvPr/>
          </p:nvSpPr>
          <p:spPr bwMode="auto">
            <a:xfrm>
              <a:off x="4676775" y="3369683"/>
              <a:ext cx="145257"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23" name="AutoShape 32"/>
            <p:cNvSpPr>
              <a:spLocks/>
            </p:cNvSpPr>
            <p:nvPr/>
          </p:nvSpPr>
          <p:spPr bwMode="auto">
            <a:xfrm>
              <a:off x="7405688" y="3369683"/>
              <a:ext cx="144463"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grpSp>
      <p:sp>
        <p:nvSpPr>
          <p:cNvPr id="24" name="AutoShape 54"/>
          <p:cNvSpPr>
            <a:spLocks/>
          </p:cNvSpPr>
          <p:nvPr/>
        </p:nvSpPr>
        <p:spPr bwMode="auto">
          <a:xfrm rot="21599989">
            <a:off x="1262376" y="2981539"/>
            <a:ext cx="249173"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sp>
        <p:nvSpPr>
          <p:cNvPr id="25" name="AutoShape 55"/>
          <p:cNvSpPr>
            <a:spLocks/>
          </p:cNvSpPr>
          <p:nvPr/>
        </p:nvSpPr>
        <p:spPr bwMode="auto">
          <a:xfrm rot="21599989">
            <a:off x="4038984" y="2981539"/>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3"/>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sp>
        <p:nvSpPr>
          <p:cNvPr id="26" name="AutoShape 56"/>
          <p:cNvSpPr>
            <a:spLocks/>
          </p:cNvSpPr>
          <p:nvPr/>
        </p:nvSpPr>
        <p:spPr bwMode="auto">
          <a:xfrm rot="21599989">
            <a:off x="6768773" y="2981539"/>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5"/>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sp>
        <p:nvSpPr>
          <p:cNvPr id="27" name="AutoShape 57"/>
          <p:cNvSpPr>
            <a:spLocks/>
          </p:cNvSpPr>
          <p:nvPr/>
        </p:nvSpPr>
        <p:spPr bwMode="auto">
          <a:xfrm rot="21599989">
            <a:off x="9504118" y="2981539"/>
            <a:ext cx="249966"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sp>
        <p:nvSpPr>
          <p:cNvPr id="28" name="AutoShape 58"/>
          <p:cNvSpPr>
            <a:spLocks/>
          </p:cNvSpPr>
          <p:nvPr/>
        </p:nvSpPr>
        <p:spPr bwMode="auto">
          <a:xfrm rot="10799989">
            <a:off x="8142397" y="3754652"/>
            <a:ext cx="249966"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sp>
        <p:nvSpPr>
          <p:cNvPr id="29" name="AutoShape 59"/>
          <p:cNvSpPr>
            <a:spLocks/>
          </p:cNvSpPr>
          <p:nvPr/>
        </p:nvSpPr>
        <p:spPr bwMode="auto">
          <a:xfrm rot="10799989">
            <a:off x="5400704" y="3754652"/>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4"/>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sp>
        <p:nvSpPr>
          <p:cNvPr id="30" name="AutoShape 60"/>
          <p:cNvSpPr>
            <a:spLocks/>
          </p:cNvSpPr>
          <p:nvPr/>
        </p:nvSpPr>
        <p:spPr bwMode="auto">
          <a:xfrm rot="10799989">
            <a:off x="2677264" y="3754652"/>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a:extLst/>
        </p:spPr>
        <p:txBody>
          <a:bodyPr lIns="19046" tIns="19046" rIns="19046" bIns="19046" anchor="ctr"/>
          <a:lstStyle/>
          <a:p>
            <a:pPr defTabSz="228555">
              <a:defRPr/>
            </a:pPr>
            <a:endParaRPr lang="es-ES" sz="1600">
              <a:effectLst>
                <a:outerShdw blurRad="38100" dist="38100" dir="2700000" algn="tl">
                  <a:srgbClr val="000000"/>
                </a:outerShdw>
              </a:effectLst>
              <a:latin typeface="Gill Sans" charset="0"/>
              <a:cs typeface="Gill Sans" charset="0"/>
              <a:sym typeface="Gill Sans" charset="0"/>
            </a:endParaRPr>
          </a:p>
        </p:txBody>
      </p:sp>
      <p:grpSp>
        <p:nvGrpSpPr>
          <p:cNvPr id="42" name="组合 19"/>
          <p:cNvGrpSpPr>
            <a:grpSpLocks/>
          </p:cNvGrpSpPr>
          <p:nvPr/>
        </p:nvGrpSpPr>
        <p:grpSpPr bwMode="auto">
          <a:xfrm>
            <a:off x="515468" y="1854614"/>
            <a:ext cx="1590351" cy="1063822"/>
            <a:chOff x="6705600" y="5410199"/>
            <a:chExt cx="2438400" cy="1370341"/>
          </a:xfrm>
        </p:grpSpPr>
        <p:pic>
          <p:nvPicPr>
            <p:cNvPr id="43" name="图片 17" descr="DSC01074.JPG"/>
            <p:cNvPicPr>
              <a:picLocks noChangeAspect="1"/>
            </p:cNvPicPr>
            <p:nvPr/>
          </p:nvPicPr>
          <p:blipFill>
            <a:blip r:embed="rId2" cstate="screen"/>
            <a:srcRect/>
            <a:stretch>
              <a:fillRect/>
            </a:stretch>
          </p:blipFill>
          <p:spPr bwMode="auto">
            <a:xfrm>
              <a:off x="6705600" y="5410199"/>
              <a:ext cx="2438400" cy="1370341"/>
            </a:xfrm>
            <a:prstGeom prst="rect">
              <a:avLst/>
            </a:prstGeom>
            <a:noFill/>
            <a:ln w="9525">
              <a:noFill/>
              <a:miter lim="800000"/>
              <a:headEnd/>
              <a:tailEnd/>
            </a:ln>
          </p:spPr>
        </p:pic>
        <p:sp>
          <p:nvSpPr>
            <p:cNvPr id="44" name="TextBox 19"/>
            <p:cNvSpPr txBox="1">
              <a:spLocks noChangeArrowheads="1"/>
            </p:cNvSpPr>
            <p:nvPr/>
          </p:nvSpPr>
          <p:spPr bwMode="auto">
            <a:xfrm>
              <a:off x="7063023" y="5410203"/>
              <a:ext cx="2025399" cy="237874"/>
            </a:xfrm>
            <a:prstGeom prst="rect">
              <a:avLst/>
            </a:prstGeom>
            <a:noFill/>
            <a:ln w="9525">
              <a:noFill/>
              <a:miter lim="800000"/>
              <a:headEnd/>
              <a:tailEnd/>
            </a:ln>
          </p:spPr>
          <p:txBody>
            <a:bodyPr wrap="square">
              <a:spAutoFit/>
            </a:bodyPr>
            <a:lstStyle/>
            <a:p>
              <a:r>
                <a:rPr lang="en-US" altLang="zh-CN" sz="600" dirty="0"/>
                <a:t>MCDS workshop</a:t>
              </a:r>
              <a:endParaRPr lang="zh-CN" altLang="en-US" sz="600" dirty="0"/>
            </a:p>
          </p:txBody>
        </p:sp>
      </p:grpSp>
      <p:sp>
        <p:nvSpPr>
          <p:cNvPr id="45" name="矩形 44"/>
          <p:cNvSpPr/>
          <p:nvPr/>
        </p:nvSpPr>
        <p:spPr>
          <a:xfrm>
            <a:off x="631510" y="1388849"/>
            <a:ext cx="1236979" cy="451406"/>
          </a:xfrm>
          <a:prstGeom prst="rect">
            <a:avLst/>
          </a:prstGeom>
        </p:spPr>
        <p:txBody>
          <a:bodyPr wrap="square">
            <a:spAutoFit/>
          </a:bodyPr>
          <a:lstStyle/>
          <a:p>
            <a:pPr eaLnBrk="0" hangingPunct="0">
              <a:lnSpc>
                <a:spcPts val="1400"/>
              </a:lnSpc>
            </a:pPr>
            <a:r>
              <a:rPr lang="en-US" altLang="zh-CN" sz="1600" b="1" dirty="0">
                <a:latin typeface="Agency FB" panose="020B0503020202020204" pitchFamily="34" charset="0"/>
                <a:ea typeface="黑体" pitchFamily="49" charset="-122"/>
              </a:rPr>
              <a:t>2011.11   MCDS1</a:t>
            </a:r>
          </a:p>
          <a:p>
            <a:pPr eaLnBrk="0" hangingPunct="0">
              <a:lnSpc>
                <a:spcPts val="1400"/>
              </a:lnSpc>
            </a:pPr>
            <a:r>
              <a:rPr lang="en-US" altLang="zh-CN" sz="1600" b="1" dirty="0">
                <a:latin typeface="Agency FB" panose="020B0503020202020204" pitchFamily="34" charset="0"/>
                <a:ea typeface="黑体" pitchFamily="49" charset="-122"/>
              </a:rPr>
              <a:t>raise intention</a:t>
            </a:r>
          </a:p>
        </p:txBody>
      </p:sp>
      <p:grpSp>
        <p:nvGrpSpPr>
          <p:cNvPr id="46" name="组合 40"/>
          <p:cNvGrpSpPr>
            <a:grpSpLocks/>
          </p:cNvGrpSpPr>
          <p:nvPr/>
        </p:nvGrpSpPr>
        <p:grpSpPr bwMode="auto">
          <a:xfrm>
            <a:off x="1977056" y="3965393"/>
            <a:ext cx="1644829" cy="1326147"/>
            <a:chOff x="971600" y="5805264"/>
            <a:chExt cx="1513359" cy="936104"/>
          </a:xfrm>
        </p:grpSpPr>
        <p:pic>
          <p:nvPicPr>
            <p:cNvPr id="47" name="Picture 2"/>
            <p:cNvPicPr>
              <a:picLocks noChangeAspect="1" noChangeArrowheads="1"/>
            </p:cNvPicPr>
            <p:nvPr/>
          </p:nvPicPr>
          <p:blipFill>
            <a:blip r:embed="rId3" cstate="screen"/>
            <a:srcRect/>
            <a:stretch>
              <a:fillRect/>
            </a:stretch>
          </p:blipFill>
          <p:spPr bwMode="auto">
            <a:xfrm>
              <a:off x="971600" y="5805264"/>
              <a:ext cx="1513359" cy="936104"/>
            </a:xfrm>
            <a:prstGeom prst="ellipse">
              <a:avLst/>
            </a:prstGeom>
            <a:ln w="63500" cap="rnd">
              <a:solidFill>
                <a:schemeClr val="bg2">
                  <a:lumMod val="9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8" name="TextBox 34"/>
            <p:cNvSpPr txBox="1">
              <a:spLocks noChangeArrowheads="1"/>
            </p:cNvSpPr>
            <p:nvPr/>
          </p:nvSpPr>
          <p:spPr bwMode="auto">
            <a:xfrm>
              <a:off x="1475656" y="5805264"/>
              <a:ext cx="792088" cy="130353"/>
            </a:xfrm>
            <a:prstGeom prst="rect">
              <a:avLst/>
            </a:prstGeom>
            <a:noFill/>
            <a:ln w="9525">
              <a:solidFill>
                <a:schemeClr val="bg2">
                  <a:lumMod val="90000"/>
                </a:schemeClr>
              </a:solidFill>
              <a:miter lim="800000"/>
              <a:headEnd/>
              <a:tailEnd/>
            </a:ln>
          </p:spPr>
          <p:txBody>
            <a:bodyPr>
              <a:spAutoFit/>
            </a:bodyPr>
            <a:lstStyle/>
            <a:p>
              <a:r>
                <a:rPr lang="en-US" altLang="zh-CN" sz="600"/>
                <a:t>ETMC-4</a:t>
              </a:r>
              <a:endParaRPr lang="zh-CN" altLang="en-US" sz="600"/>
            </a:p>
          </p:txBody>
        </p:sp>
      </p:grpSp>
      <p:sp>
        <p:nvSpPr>
          <p:cNvPr id="49" name="矩形 48"/>
          <p:cNvSpPr/>
          <p:nvPr/>
        </p:nvSpPr>
        <p:spPr>
          <a:xfrm>
            <a:off x="1868488" y="5446497"/>
            <a:ext cx="2130026" cy="990015"/>
          </a:xfrm>
          <a:prstGeom prst="rect">
            <a:avLst/>
          </a:prstGeom>
        </p:spPr>
        <p:txBody>
          <a:bodyPr wrap="square">
            <a:spAutoFit/>
          </a:bodyPr>
          <a:lstStyle/>
          <a:p>
            <a:pPr eaLnBrk="0" hangingPunct="0">
              <a:lnSpc>
                <a:spcPts val="1400"/>
              </a:lnSpc>
            </a:pPr>
            <a:r>
              <a:rPr lang="en-US" altLang="zh-CN" sz="1600" b="1" dirty="0">
                <a:latin typeface="Agency FB" panose="020B0503020202020204" pitchFamily="34" charset="0"/>
                <a:ea typeface="PMingLiU" panose="02020500000000000000" pitchFamily="18" charset="-120"/>
              </a:rPr>
              <a:t>2012.02   Submit Statement</a:t>
            </a:r>
          </a:p>
          <a:p>
            <a:pPr eaLnBrk="0" hangingPunct="0">
              <a:lnSpc>
                <a:spcPts val="1400"/>
              </a:lnSpc>
            </a:pPr>
            <a:r>
              <a:rPr lang="en-US" altLang="zh-CN" sz="1600" b="1" dirty="0">
                <a:latin typeface="Agency FB" panose="020B0503020202020204" pitchFamily="34" charset="0"/>
                <a:ea typeface="PMingLiU" panose="02020500000000000000" pitchFamily="18" charset="-120"/>
              </a:rPr>
              <a:t>                of  Commitment</a:t>
            </a:r>
          </a:p>
          <a:p>
            <a:pPr eaLnBrk="0" hangingPunct="0">
              <a:lnSpc>
                <a:spcPts val="1400"/>
              </a:lnSpc>
            </a:pPr>
            <a:r>
              <a:rPr lang="en-US" altLang="zh-CN" sz="1600" b="1" dirty="0">
                <a:latin typeface="Agency FB" panose="020B0503020202020204" pitchFamily="34" charset="0"/>
                <a:ea typeface="PMingLiU" panose="02020500000000000000" pitchFamily="18" charset="-120"/>
              </a:rPr>
              <a:t>2012.05   JCOMM-4 </a:t>
            </a:r>
          </a:p>
          <a:p>
            <a:pPr eaLnBrk="0" hangingPunct="0">
              <a:lnSpc>
                <a:spcPts val="1400"/>
              </a:lnSpc>
            </a:pPr>
            <a:r>
              <a:rPr lang="en-US" altLang="zh-CN" sz="1600" b="1" dirty="0">
                <a:latin typeface="Agency FB" panose="020B0503020202020204" pitchFamily="34" charset="0"/>
                <a:ea typeface="PMingLiU" panose="02020500000000000000" pitchFamily="18" charset="-120"/>
              </a:rPr>
              <a:t>                 operate on a trail</a:t>
            </a:r>
          </a:p>
          <a:p>
            <a:pPr eaLnBrk="0" hangingPunct="0">
              <a:lnSpc>
                <a:spcPts val="1400"/>
              </a:lnSpc>
            </a:pPr>
            <a:r>
              <a:rPr lang="en-US" altLang="zh-CN" sz="1600" b="1" dirty="0">
                <a:latin typeface="Agency FB" panose="020B0503020202020204" pitchFamily="34" charset="0"/>
                <a:ea typeface="PMingLiU" panose="02020500000000000000" pitchFamily="18" charset="-120"/>
              </a:rPr>
              <a:t>                 basis</a:t>
            </a:r>
          </a:p>
        </p:txBody>
      </p:sp>
      <p:sp>
        <p:nvSpPr>
          <p:cNvPr id="50" name="TextBox 57"/>
          <p:cNvSpPr txBox="1"/>
          <p:nvPr/>
        </p:nvSpPr>
        <p:spPr>
          <a:xfrm>
            <a:off x="3755524" y="389715"/>
            <a:ext cx="2188910" cy="1169533"/>
          </a:xfrm>
          <a:prstGeom prst="rect">
            <a:avLst/>
          </a:prstGeom>
          <a:noFill/>
        </p:spPr>
        <p:txBody>
          <a:bodyPr wrap="square" lIns="91422" tIns="45711" rIns="91422" bIns="45711" rtlCol="0">
            <a:spAutoFit/>
          </a:bodyPr>
          <a:lstStyle>
            <a:defPPr>
              <a:defRPr lang="en-US"/>
            </a:defPPr>
            <a:lvl1pPr eaLnBrk="0" hangingPunct="0">
              <a:defRPr sz="2400" b="1">
                <a:solidFill>
                  <a:schemeClr val="bg1"/>
                </a:solidFill>
                <a:latin typeface="PMingLiU" panose="02020500000000000000" pitchFamily="18" charset="-120"/>
                <a:ea typeface="PMingLiU" panose="02020500000000000000" pitchFamily="18" charset="-120"/>
              </a:defRPr>
            </a:lvl1pPr>
          </a:lstStyle>
          <a:p>
            <a:pPr>
              <a:lnSpc>
                <a:spcPts val="1400"/>
              </a:lnSpc>
            </a:pPr>
            <a:r>
              <a:rPr lang="en-US" altLang="zh-CN" sz="1400" dirty="0">
                <a:latin typeface="Agency FB" panose="020B0503020202020204" pitchFamily="34" charset="0"/>
              </a:rPr>
              <a:t>2013.03   IODE-22</a:t>
            </a:r>
          </a:p>
          <a:p>
            <a:pPr>
              <a:lnSpc>
                <a:spcPts val="1400"/>
              </a:lnSpc>
            </a:pPr>
            <a:r>
              <a:rPr lang="en-US" altLang="zh-CN" sz="1400" dirty="0">
                <a:latin typeface="Agency FB" panose="020B0503020202020204" pitchFamily="34" charset="0"/>
              </a:rPr>
              <a:t>                submit progress </a:t>
            </a:r>
          </a:p>
          <a:p>
            <a:pPr>
              <a:lnSpc>
                <a:spcPts val="1400"/>
              </a:lnSpc>
            </a:pPr>
            <a:r>
              <a:rPr lang="en-US" altLang="zh-CN" sz="1400" dirty="0">
                <a:latin typeface="Agency FB" panose="020B0503020202020204" pitchFamily="34" charset="0"/>
              </a:rPr>
              <a:t>                report</a:t>
            </a:r>
          </a:p>
          <a:p>
            <a:pPr>
              <a:lnSpc>
                <a:spcPts val="1400"/>
              </a:lnSpc>
            </a:pPr>
            <a:r>
              <a:rPr lang="en-US" altLang="zh-CN" sz="1400" dirty="0">
                <a:latin typeface="Agency FB" panose="020B0503020202020204" pitchFamily="34" charset="0"/>
              </a:rPr>
              <a:t>2013.06   submit feedback </a:t>
            </a:r>
          </a:p>
          <a:p>
            <a:pPr>
              <a:lnSpc>
                <a:spcPts val="1400"/>
              </a:lnSpc>
            </a:pPr>
            <a:r>
              <a:rPr lang="en-US" altLang="zh-CN" sz="1400" dirty="0">
                <a:latin typeface="Agency FB" panose="020B0503020202020204" pitchFamily="34" charset="0"/>
              </a:rPr>
              <a:t>                on accreditation</a:t>
            </a:r>
          </a:p>
          <a:p>
            <a:pPr>
              <a:lnSpc>
                <a:spcPts val="1400"/>
              </a:lnSpc>
            </a:pPr>
            <a:r>
              <a:rPr lang="en-US" altLang="zh-CN" sz="1400" dirty="0">
                <a:latin typeface="Agency FB" panose="020B0503020202020204" pitchFamily="34" charset="0"/>
              </a:rPr>
              <a:t>                criteria</a:t>
            </a:r>
          </a:p>
        </p:txBody>
      </p:sp>
      <p:pic>
        <p:nvPicPr>
          <p:cNvPr id="51" name="Picture 2"/>
          <p:cNvPicPr>
            <a:picLocks noChangeAspect="1" noChangeArrowheads="1"/>
          </p:cNvPicPr>
          <p:nvPr/>
        </p:nvPicPr>
        <p:blipFill>
          <a:blip r:embed="rId4" cstate="screen"/>
          <a:srcRect/>
          <a:stretch>
            <a:fillRect/>
          </a:stretch>
        </p:blipFill>
        <p:spPr bwMode="auto">
          <a:xfrm rot="20795728">
            <a:off x="3483896" y="1739785"/>
            <a:ext cx="945176" cy="1268875"/>
          </a:xfrm>
          <a:prstGeom prst="rect">
            <a:avLst/>
          </a:prstGeom>
          <a:noFill/>
          <a:ln w="9525">
            <a:solidFill>
              <a:schemeClr val="accent1"/>
            </a:solidFill>
            <a:miter lim="800000"/>
            <a:headEnd/>
            <a:tailEnd/>
          </a:ln>
        </p:spPr>
      </p:pic>
      <p:pic>
        <p:nvPicPr>
          <p:cNvPr id="52" name="Picture 3"/>
          <p:cNvPicPr>
            <a:picLocks noChangeAspect="1" noChangeArrowheads="1"/>
          </p:cNvPicPr>
          <p:nvPr/>
        </p:nvPicPr>
        <p:blipFill>
          <a:blip r:embed="rId5" cstate="screen"/>
          <a:srcRect/>
          <a:stretch>
            <a:fillRect/>
          </a:stretch>
        </p:blipFill>
        <p:spPr bwMode="auto">
          <a:xfrm rot="686755">
            <a:off x="3883886" y="1761263"/>
            <a:ext cx="920520" cy="1238356"/>
          </a:xfrm>
          <a:prstGeom prst="rect">
            <a:avLst/>
          </a:prstGeom>
          <a:noFill/>
          <a:ln w="9525">
            <a:solidFill>
              <a:schemeClr val="accent1"/>
            </a:solidFill>
            <a:miter lim="800000"/>
            <a:headEnd/>
            <a:tailEnd/>
          </a:ln>
        </p:spPr>
      </p:pic>
      <p:pic>
        <p:nvPicPr>
          <p:cNvPr id="53" name="Picture 3" descr="E:\photo\14年11月3-5日CMOC来访\IMG_0002.JPG"/>
          <p:cNvPicPr>
            <a:picLocks noChangeAspect="1" noChangeArrowheads="1"/>
          </p:cNvPicPr>
          <p:nvPr/>
        </p:nvPicPr>
        <p:blipFill>
          <a:blip r:embed="rId6" cstate="screen"/>
          <a:srcRect/>
          <a:stretch>
            <a:fillRect/>
          </a:stretch>
        </p:blipFill>
        <p:spPr bwMode="auto">
          <a:xfrm>
            <a:off x="4847208" y="3992832"/>
            <a:ext cx="1448275" cy="1000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 name="TextBox 54"/>
          <p:cNvSpPr txBox="1"/>
          <p:nvPr/>
        </p:nvSpPr>
        <p:spPr>
          <a:xfrm>
            <a:off x="4719414" y="5305695"/>
            <a:ext cx="2795812" cy="1569642"/>
          </a:xfrm>
          <a:prstGeom prst="rect">
            <a:avLst/>
          </a:prstGeom>
          <a:noFill/>
        </p:spPr>
        <p:txBody>
          <a:bodyPr wrap="square" lIns="91422" tIns="45711" rIns="91422" bIns="45711" rtlCol="0">
            <a:spAutoFit/>
          </a:bodyPr>
          <a:lstStyle/>
          <a:p>
            <a:pPr eaLnBrk="0" hangingPunct="0"/>
            <a:r>
              <a:rPr lang="en-US" altLang="zh-CN" sz="1600" b="1" dirty="0">
                <a:latin typeface="Agency FB" panose="020B0503020202020204" pitchFamily="34" charset="0"/>
                <a:ea typeface="PMingLiU" panose="02020500000000000000" pitchFamily="18" charset="-120"/>
              </a:rPr>
              <a:t>2014.01   DMCG-5</a:t>
            </a:r>
          </a:p>
          <a:p>
            <a:pPr eaLnBrk="0" hangingPunct="0"/>
            <a:r>
              <a:rPr lang="en-US" altLang="zh-CN" sz="1600" b="1" dirty="0">
                <a:latin typeface="Agency FB" panose="020B0503020202020204" pitchFamily="34" charset="0"/>
                <a:ea typeface="PMingLiU" panose="02020500000000000000" pitchFamily="18" charset="-120"/>
              </a:rPr>
              <a:t>2014.02   </a:t>
            </a:r>
            <a:r>
              <a:rPr lang="en-US" altLang="zh-CN" sz="1600" b="1" dirty="0" smtClean="0">
                <a:latin typeface="Agency FB" panose="020B0503020202020204" pitchFamily="34" charset="0"/>
                <a:ea typeface="PMingLiU" panose="02020500000000000000" pitchFamily="18" charset="-120"/>
              </a:rPr>
              <a:t>Submit </a:t>
            </a:r>
            <a:r>
              <a:rPr lang="en-US" altLang="zh-CN" sz="1600" b="1" dirty="0">
                <a:latin typeface="Agency FB" panose="020B0503020202020204" pitchFamily="34" charset="0"/>
                <a:ea typeface="PMingLiU" panose="02020500000000000000" pitchFamily="18" charset="-120"/>
              </a:rPr>
              <a:t>self-evaluation              </a:t>
            </a:r>
          </a:p>
          <a:p>
            <a:pPr eaLnBrk="0" hangingPunct="0"/>
            <a:r>
              <a:rPr lang="en-US" altLang="zh-CN" sz="1600" b="1" dirty="0">
                <a:latin typeface="Agency FB" panose="020B0503020202020204" pitchFamily="34" charset="0"/>
                <a:ea typeface="PMingLiU" panose="02020500000000000000" pitchFamily="18" charset="-120"/>
              </a:rPr>
              <a:t>2014.03   1st  ODINWESTPAC</a:t>
            </a:r>
            <a:r>
              <a:rPr lang="zh-CN" altLang="en-US" sz="1600" b="1" dirty="0">
                <a:latin typeface="Agency FB" panose="020B0503020202020204" pitchFamily="34" charset="0"/>
                <a:ea typeface="PMingLiU" panose="02020500000000000000" pitchFamily="18" charset="-120"/>
              </a:rPr>
              <a:t> </a:t>
            </a:r>
            <a:r>
              <a:rPr lang="en-US" altLang="zh-CN" sz="1600" b="1" dirty="0">
                <a:latin typeface="Agency FB" panose="020B0503020202020204" pitchFamily="34" charset="0"/>
                <a:ea typeface="PMingLiU" panose="02020500000000000000" pitchFamily="18" charset="-120"/>
              </a:rPr>
              <a:t>planning </a:t>
            </a:r>
          </a:p>
          <a:p>
            <a:pPr eaLnBrk="0" hangingPunct="0"/>
            <a:r>
              <a:rPr lang="en-US" altLang="zh-CN" sz="1600" b="1" dirty="0">
                <a:latin typeface="Agency FB" panose="020B0503020202020204" pitchFamily="34" charset="0"/>
                <a:ea typeface="PMingLiU" panose="02020500000000000000" pitchFamily="18" charset="-120"/>
              </a:rPr>
              <a:t>                workshop</a:t>
            </a:r>
          </a:p>
          <a:p>
            <a:pPr marL="673100" indent="-673100" eaLnBrk="0" hangingPunct="0"/>
            <a:r>
              <a:rPr lang="en-US" altLang="zh-CN" sz="1600" b="1" dirty="0">
                <a:latin typeface="Agency FB" panose="020B0503020202020204" pitchFamily="34" charset="0"/>
                <a:ea typeface="PMingLiU" panose="02020500000000000000" pitchFamily="18" charset="-120"/>
              </a:rPr>
              <a:t>2014.06   JCOMM expert group </a:t>
            </a:r>
            <a:r>
              <a:rPr lang="en-US" altLang="zh-CN" sz="1600" b="1" dirty="0" smtClean="0">
                <a:latin typeface="Agency FB" panose="020B0503020202020204" pitchFamily="34" charset="0"/>
                <a:ea typeface="PMingLiU" panose="02020500000000000000" pitchFamily="18" charset="-120"/>
              </a:rPr>
              <a:t>visiting </a:t>
            </a:r>
            <a:r>
              <a:rPr lang="en-US" altLang="zh-CN" sz="1600" b="1" dirty="0">
                <a:latin typeface="Agency FB" panose="020B0503020202020204" pitchFamily="34" charset="0"/>
                <a:ea typeface="PMingLiU" panose="02020500000000000000" pitchFamily="18" charset="-120"/>
              </a:rPr>
              <a:t>NMDIS</a:t>
            </a:r>
            <a:endParaRPr lang="zh-CN" altLang="en-US" sz="1600" b="1" dirty="0">
              <a:latin typeface="Agency FB" panose="020B0503020202020204" pitchFamily="34" charset="0"/>
              <a:ea typeface="PMingLiU" panose="02020500000000000000" pitchFamily="18" charset="-120"/>
              <a:sym typeface="Arial" pitchFamily="34" charset="0"/>
            </a:endParaRPr>
          </a:p>
        </p:txBody>
      </p:sp>
      <p:sp>
        <p:nvSpPr>
          <p:cNvPr id="55" name="TextBox 58"/>
          <p:cNvSpPr txBox="1"/>
          <p:nvPr/>
        </p:nvSpPr>
        <p:spPr>
          <a:xfrm>
            <a:off x="6130347" y="1686421"/>
            <a:ext cx="1929524" cy="1323421"/>
          </a:xfrm>
          <a:prstGeom prst="rect">
            <a:avLst/>
          </a:prstGeom>
          <a:noFill/>
        </p:spPr>
        <p:txBody>
          <a:bodyPr wrap="square" lIns="91422" tIns="45711" rIns="91422" bIns="45711" rtlCol="0">
            <a:spAutoFit/>
          </a:bodyPr>
          <a:lstStyle/>
          <a:p>
            <a:pPr eaLnBrk="0" hangingPunct="0">
              <a:defRPr/>
            </a:pPr>
            <a:r>
              <a:rPr lang="en-US" altLang="zh-CN" sz="1600" b="1" dirty="0">
                <a:latin typeface="Agency FB" panose="020B0503020202020204" pitchFamily="34" charset="0"/>
                <a:ea typeface="PMingLiU" panose="02020500000000000000" pitchFamily="18" charset="-120"/>
              </a:rPr>
              <a:t>2015.01  Complete</a:t>
            </a:r>
          </a:p>
          <a:p>
            <a:pPr eaLnBrk="0" hangingPunct="0">
              <a:defRPr/>
            </a:pPr>
            <a:r>
              <a:rPr lang="en-US" altLang="zh-CN" sz="1600" b="1" dirty="0">
                <a:latin typeface="Agency FB" panose="020B0503020202020204" pitchFamily="34" charset="0"/>
                <a:ea typeface="PMingLiU" panose="02020500000000000000" pitchFamily="18" charset="-120"/>
              </a:rPr>
              <a:t>               work plan  for  </a:t>
            </a:r>
          </a:p>
          <a:p>
            <a:pPr eaLnBrk="0" hangingPunct="0">
              <a:defRPr/>
            </a:pPr>
            <a:r>
              <a:rPr lang="en-US" altLang="zh-CN" sz="1600" b="1" dirty="0">
                <a:latin typeface="Agency FB" panose="020B0503020202020204" pitchFamily="34" charset="0"/>
                <a:ea typeface="PMingLiU" panose="02020500000000000000" pitchFamily="18" charset="-120"/>
              </a:rPr>
              <a:t>               2015-2016</a:t>
            </a:r>
          </a:p>
          <a:p>
            <a:pPr eaLnBrk="0" hangingPunct="0">
              <a:defRPr/>
            </a:pPr>
            <a:r>
              <a:rPr lang="en-US" altLang="zh-CN" sz="1600" b="1" dirty="0">
                <a:latin typeface="Agency FB" panose="020B0503020202020204" pitchFamily="34" charset="0"/>
                <a:ea typeface="PMingLiU" panose="02020500000000000000" pitchFamily="18" charset="-120"/>
              </a:rPr>
              <a:t>2015.05</a:t>
            </a:r>
            <a:r>
              <a:rPr lang="zh-CN" altLang="en-US" sz="1600" b="1" dirty="0">
                <a:latin typeface="Agency FB" panose="020B0503020202020204" pitchFamily="34" charset="0"/>
                <a:ea typeface="PMingLiU" panose="02020500000000000000" pitchFamily="18" charset="-120"/>
              </a:rPr>
              <a:t>  </a:t>
            </a:r>
            <a:r>
              <a:rPr lang="en-US" altLang="zh-CN" sz="1600" b="1" dirty="0">
                <a:latin typeface="Agency FB" panose="020B0503020202020204" pitchFamily="34" charset="0"/>
                <a:ea typeface="PMingLiU" panose="02020500000000000000" pitchFamily="18" charset="-120"/>
              </a:rPr>
              <a:t>WMO</a:t>
            </a:r>
            <a:r>
              <a:rPr lang="zh-CN" altLang="en-US" sz="1600" b="1" dirty="0">
                <a:latin typeface="Agency FB" panose="020B0503020202020204" pitchFamily="34" charset="0"/>
                <a:ea typeface="PMingLiU" panose="02020500000000000000" pitchFamily="18" charset="-120"/>
              </a:rPr>
              <a:t> </a:t>
            </a:r>
            <a:r>
              <a:rPr lang="en-US" altLang="zh-CN" sz="1600" b="1" dirty="0">
                <a:latin typeface="Agency FB" panose="020B0503020202020204" pitchFamily="34" charset="0"/>
                <a:ea typeface="PMingLiU" panose="02020500000000000000" pitchFamily="18" charset="-120"/>
              </a:rPr>
              <a:t>cg-17                               2015.06   IOC-XXVI</a:t>
            </a:r>
            <a:endParaRPr lang="zh-CN" altLang="en-US" sz="1600" b="1" dirty="0">
              <a:latin typeface="Agency FB" panose="020B0503020202020204" pitchFamily="34" charset="0"/>
              <a:ea typeface="PMingLiU" panose="02020500000000000000" pitchFamily="18" charset="-120"/>
              <a:sym typeface="Arial" pitchFamily="34" charset="0"/>
            </a:endParaRPr>
          </a:p>
        </p:txBody>
      </p:sp>
      <p:pic>
        <p:nvPicPr>
          <p:cNvPr id="56" name="图片 55"/>
          <p:cNvPicPr/>
          <p:nvPr/>
        </p:nvPicPr>
        <p:blipFill>
          <a:blip r:embed="rId7"/>
          <a:srcRect l="6657" t="9396" r="18289"/>
          <a:stretch>
            <a:fillRect/>
          </a:stretch>
        </p:blipFill>
        <p:spPr>
          <a:xfrm>
            <a:off x="8892284" y="1559248"/>
            <a:ext cx="1501464" cy="1275657"/>
          </a:xfrm>
          <a:prstGeom prst="ellipse">
            <a:avLst/>
          </a:prstGeom>
          <a:ln w="63500" cap="rnd">
            <a:solidFill>
              <a:schemeClr val="bg2">
                <a:lumMod val="9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7" name="矩形 56"/>
          <p:cNvSpPr/>
          <p:nvPr/>
        </p:nvSpPr>
        <p:spPr>
          <a:xfrm>
            <a:off x="10535921" y="1591126"/>
            <a:ext cx="1766176" cy="1323421"/>
          </a:xfrm>
          <a:prstGeom prst="rect">
            <a:avLst/>
          </a:prstGeom>
        </p:spPr>
        <p:txBody>
          <a:bodyPr wrap="square" lIns="91422" tIns="45711" rIns="91422" bIns="45711">
            <a:spAutoFit/>
          </a:bodyPr>
          <a:lstStyle/>
          <a:p>
            <a:pPr eaLnBrk="0" hangingPunct="0"/>
            <a:r>
              <a:rPr lang="en-US" altLang="zh-CN" sz="1600" b="1" dirty="0">
                <a:latin typeface="Agency FB" panose="020B0503020202020204" pitchFamily="34" charset="0"/>
                <a:ea typeface="PMingLiU" panose="02020500000000000000" pitchFamily="18" charset="-120"/>
              </a:rPr>
              <a:t>2017.10</a:t>
            </a:r>
          </a:p>
          <a:p>
            <a:pPr eaLnBrk="0" hangingPunct="0"/>
            <a:r>
              <a:rPr lang="en-US" altLang="zh-CN" sz="1600" b="1" dirty="0">
                <a:latin typeface="Agency FB" panose="020B0503020202020204" pitchFamily="34" charset="0"/>
                <a:ea typeface="PMingLiU" panose="02020500000000000000" pitchFamily="18" charset="-120"/>
              </a:rPr>
              <a:t>JCOMM-5</a:t>
            </a:r>
          </a:p>
          <a:p>
            <a:pPr eaLnBrk="0" hangingPunct="0"/>
            <a:r>
              <a:rPr lang="en-US" altLang="zh-CN" sz="1600" b="1" dirty="0">
                <a:latin typeface="Agency FB" panose="020B0503020202020204" pitchFamily="34" charset="0"/>
                <a:ea typeface="PMingLiU" panose="02020500000000000000" pitchFamily="18" charset="-120"/>
              </a:rPr>
              <a:t>awarded CMOC Certificate of Recognition to NMDIS</a:t>
            </a:r>
          </a:p>
        </p:txBody>
      </p:sp>
      <p:sp>
        <p:nvSpPr>
          <p:cNvPr id="58" name="矩形 57"/>
          <p:cNvSpPr/>
          <p:nvPr/>
        </p:nvSpPr>
        <p:spPr>
          <a:xfrm>
            <a:off x="10535921" y="3903195"/>
            <a:ext cx="1236979" cy="630942"/>
          </a:xfrm>
          <a:prstGeom prst="rect">
            <a:avLst/>
          </a:prstGeom>
        </p:spPr>
        <p:txBody>
          <a:bodyPr wrap="square">
            <a:spAutoFit/>
          </a:bodyPr>
          <a:lstStyle/>
          <a:p>
            <a:pPr eaLnBrk="0" hangingPunct="0">
              <a:lnSpc>
                <a:spcPts val="1400"/>
              </a:lnSpc>
            </a:pPr>
            <a:r>
              <a:rPr lang="en-US" altLang="zh-CN" sz="1600" b="1" dirty="0">
                <a:latin typeface="Agency FB" panose="020B0503020202020204" pitchFamily="34" charset="0"/>
                <a:ea typeface="黑体" pitchFamily="49" charset="-122"/>
              </a:rPr>
              <a:t>2019.05 </a:t>
            </a:r>
            <a:r>
              <a:rPr lang="en-US" altLang="zh-CN" sz="1600" b="1" dirty="0" smtClean="0">
                <a:latin typeface="Agency FB" panose="020B0503020202020204" pitchFamily="34" charset="0"/>
                <a:ea typeface="黑体" pitchFamily="49" charset="-122"/>
              </a:rPr>
              <a:t>Participate in </a:t>
            </a:r>
            <a:r>
              <a:rPr lang="en-US" altLang="zh-CN" sz="1600" b="1" dirty="0">
                <a:latin typeface="Agency FB" panose="020B0503020202020204" pitchFamily="34" charset="0"/>
                <a:ea typeface="黑体" pitchFamily="49" charset="-122"/>
              </a:rPr>
              <a:t>ETMC-7</a:t>
            </a:r>
          </a:p>
        </p:txBody>
      </p:sp>
      <p:sp>
        <p:nvSpPr>
          <p:cNvPr id="59" name="文本框 58"/>
          <p:cNvSpPr txBox="1"/>
          <p:nvPr/>
        </p:nvSpPr>
        <p:spPr>
          <a:xfrm>
            <a:off x="92588" y="3627652"/>
            <a:ext cx="1972013" cy="1077218"/>
          </a:xfrm>
          <a:prstGeom prst="rect">
            <a:avLst/>
          </a:prstGeom>
          <a:noFill/>
        </p:spPr>
        <p:txBody>
          <a:bodyPr wrap="square" rtlCol="0">
            <a:spAutoFit/>
          </a:bodyPr>
          <a:lstStyle/>
          <a:p>
            <a:pPr eaLnBrk="0" hangingPunct="0"/>
            <a:r>
              <a:rPr lang="en-US" altLang="zh-CN" sz="3200" b="1" dirty="0" smtClean="0">
                <a:latin typeface="Agency FB" panose="020B0503020202020204" pitchFamily="34" charset="0"/>
                <a:ea typeface="PMingLiU" panose="02020500000000000000" pitchFamily="18" charset="-120"/>
              </a:rPr>
              <a:t>CMOC/China History</a:t>
            </a:r>
          </a:p>
        </p:txBody>
      </p:sp>
      <p:sp>
        <p:nvSpPr>
          <p:cNvPr id="60"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61"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64" name="AutoShape 22"/>
          <p:cNvSpPr>
            <a:spLocks/>
          </p:cNvSpPr>
          <p:nvPr/>
        </p:nvSpPr>
        <p:spPr bwMode="auto">
          <a:xfrm>
            <a:off x="10900638" y="3292689"/>
            <a:ext cx="334876" cy="334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65" name="AutoShape 23"/>
          <p:cNvSpPr>
            <a:spLocks/>
          </p:cNvSpPr>
          <p:nvPr/>
        </p:nvSpPr>
        <p:spPr bwMode="auto">
          <a:xfrm>
            <a:off x="11009410" y="3382383"/>
            <a:ext cx="144425" cy="1444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lumMod val="65000"/>
            </a:schemeClr>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3200">
              <a:effectLst>
                <a:outerShdw blurRad="38100" dist="38100" dir="2700000" algn="tl">
                  <a:srgbClr val="000000"/>
                </a:outerShdw>
              </a:effectLst>
              <a:latin typeface="Gill Sans" charset="0"/>
              <a:cs typeface="Gill Sans" charset="0"/>
              <a:sym typeface="Gill Sans" charset="0"/>
            </a:endParaRPr>
          </a:p>
        </p:txBody>
      </p:sp>
      <p:sp>
        <p:nvSpPr>
          <p:cNvPr id="31" name="灯片编号占位符 30"/>
          <p:cNvSpPr>
            <a:spLocks noGrp="1"/>
          </p:cNvSpPr>
          <p:nvPr>
            <p:ph type="sldNum" sz="quarter" idx="12"/>
          </p:nvPr>
        </p:nvSpPr>
        <p:spPr/>
        <p:txBody>
          <a:bodyPr/>
          <a:lstStyle/>
          <a:p>
            <a:fld id="{BA69D2F6-784A-4635-AE5C-E31508AFB66E}" type="slidenum">
              <a:rPr lang="en-GB" smtClean="0"/>
              <a:t>4</a:t>
            </a:fld>
            <a:endParaRPr lang="en-GB"/>
          </a:p>
        </p:txBody>
      </p:sp>
      <p:sp>
        <p:nvSpPr>
          <p:cNvPr id="63" name="矩形 62"/>
          <p:cNvSpPr/>
          <p:nvPr/>
        </p:nvSpPr>
        <p:spPr>
          <a:xfrm>
            <a:off x="7992110" y="4188907"/>
            <a:ext cx="1236979" cy="810478"/>
          </a:xfrm>
          <a:prstGeom prst="rect">
            <a:avLst/>
          </a:prstGeom>
        </p:spPr>
        <p:txBody>
          <a:bodyPr wrap="square">
            <a:spAutoFit/>
          </a:bodyPr>
          <a:lstStyle/>
          <a:p>
            <a:pPr eaLnBrk="0" hangingPunct="0">
              <a:lnSpc>
                <a:spcPts val="1400"/>
              </a:lnSpc>
            </a:pPr>
            <a:r>
              <a:rPr lang="en-US" altLang="zh-CN" sz="1600" b="1" dirty="0" smtClean="0">
                <a:latin typeface="Agency FB" panose="020B0503020202020204" pitchFamily="34" charset="0"/>
                <a:ea typeface="黑体" pitchFamily="49" charset="-122"/>
              </a:rPr>
              <a:t>2016.08 </a:t>
            </a:r>
          </a:p>
          <a:p>
            <a:pPr eaLnBrk="0" hangingPunct="0">
              <a:lnSpc>
                <a:spcPts val="1400"/>
              </a:lnSpc>
            </a:pPr>
            <a:r>
              <a:rPr lang="en-US" altLang="zh-CN" sz="1600" b="1" dirty="0" smtClean="0">
                <a:latin typeface="Agency FB" panose="020B0503020202020204" pitchFamily="34" charset="0"/>
                <a:ea typeface="黑体" pitchFamily="49" charset="-122"/>
              </a:rPr>
              <a:t>First CMOC/China Workshop</a:t>
            </a:r>
            <a:endParaRPr lang="en-US" altLang="zh-CN" sz="1600" b="1" dirty="0">
              <a:latin typeface="Agency FB" panose="020B0503020202020204" pitchFamily="34" charset="0"/>
              <a:ea typeface="黑体" pitchFamily="49" charset="-122"/>
            </a:endParaRPr>
          </a:p>
        </p:txBody>
      </p:sp>
    </p:spTree>
    <p:extLst>
      <p:ext uri="{BB962C8B-B14F-4D97-AF65-F5344CB8AC3E}">
        <p14:creationId xmlns:p14="http://schemas.microsoft.com/office/powerpoint/2010/main" val="3088872348"/>
      </p:ext>
    </p:extLst>
  </p:cSld>
  <p:clrMapOvr>
    <a:masterClrMapping/>
  </p:clrMapOvr>
  <mc:AlternateContent xmlns:mc="http://schemas.openxmlformats.org/markup-compatibility/2006" xmlns:p14="http://schemas.microsoft.com/office/powerpoint/2010/main">
    <mc:Choice Requires="p14">
      <p:transition spd="slow" p14:dur="2000" advTm="62612"/>
    </mc:Choice>
    <mc:Fallback xmlns="">
      <p:transition spd="slow" advTm="626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543FE73-A404-45C1-B77A-6DB3BD9EA953}" type="slidenum">
              <a:rPr lang="zh-CN" altLang="en-US" smtClean="0"/>
              <a:pPr/>
              <a:t>5</a:t>
            </a:fld>
            <a:endParaRPr lang="zh-CN" altLang="en-US"/>
          </a:p>
        </p:txBody>
      </p:sp>
      <p:sp>
        <p:nvSpPr>
          <p:cNvPr id="11" name="椭圆 10"/>
          <p:cNvSpPr/>
          <p:nvPr/>
        </p:nvSpPr>
        <p:spPr>
          <a:xfrm rot="5400000">
            <a:off x="3862596" y="540626"/>
            <a:ext cx="2493042" cy="4662991"/>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dirty="0"/>
          </a:p>
        </p:txBody>
      </p:sp>
      <p:sp>
        <p:nvSpPr>
          <p:cNvPr id="12" name="TextBox 11"/>
          <p:cNvSpPr txBox="1"/>
          <p:nvPr/>
        </p:nvSpPr>
        <p:spPr>
          <a:xfrm>
            <a:off x="3308136" y="1979569"/>
            <a:ext cx="3884071" cy="1785104"/>
          </a:xfrm>
          <a:prstGeom prst="rect">
            <a:avLst/>
          </a:prstGeom>
          <a:noFill/>
        </p:spPr>
        <p:txBody>
          <a:bodyPr wrap="square" rtlCol="0">
            <a:spAutoFit/>
          </a:bodyPr>
          <a:lstStyle/>
          <a:p>
            <a:r>
              <a:rPr lang="en-US" altLang="zh-CN" sz="2200" b="1" dirty="0">
                <a:solidFill>
                  <a:schemeClr val="bg1"/>
                </a:solidFill>
                <a:latin typeface="Agency FB" panose="020B0503020202020204" pitchFamily="34" charset="0"/>
                <a:cs typeface="Lato Light"/>
              </a:rPr>
              <a:t>Integrate marine-meteorological and oceanographic climate data, metadata, and </a:t>
            </a:r>
            <a:r>
              <a:rPr lang="en-US" altLang="zh-CN" sz="2100" b="1" dirty="0">
                <a:solidFill>
                  <a:schemeClr val="bg1"/>
                </a:solidFill>
                <a:latin typeface="Agency FB" panose="020B0503020202020204" pitchFamily="34" charset="0"/>
                <a:cs typeface="Lato Light"/>
              </a:rPr>
              <a:t>actively</a:t>
            </a:r>
            <a:r>
              <a:rPr lang="en-US" altLang="zh-CN" sz="2200" b="1" dirty="0">
                <a:solidFill>
                  <a:schemeClr val="bg1"/>
                </a:solidFill>
                <a:latin typeface="Agency FB" panose="020B0503020202020204" pitchFamily="34" charset="0"/>
                <a:cs typeface="Lato Light"/>
              </a:rPr>
              <a:t> conduct HLQC and produce specialized datasets of ECVs and EOVs</a:t>
            </a:r>
            <a:endParaRPr lang="zh-CN" altLang="en-US" sz="2200" b="1" dirty="0">
              <a:solidFill>
                <a:schemeClr val="bg1"/>
              </a:solidFill>
              <a:latin typeface="Agency FB" panose="020B0503020202020204" pitchFamily="34" charset="0"/>
              <a:cs typeface="Lato Light"/>
            </a:endParaRPr>
          </a:p>
        </p:txBody>
      </p:sp>
      <p:sp>
        <p:nvSpPr>
          <p:cNvPr id="13" name="椭圆 12"/>
          <p:cNvSpPr/>
          <p:nvPr/>
        </p:nvSpPr>
        <p:spPr>
          <a:xfrm rot="5400000">
            <a:off x="3852863" y="3046919"/>
            <a:ext cx="2529914" cy="481920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dirty="0"/>
          </a:p>
        </p:txBody>
      </p:sp>
      <p:sp>
        <p:nvSpPr>
          <p:cNvPr id="14" name="TextBox 13"/>
          <p:cNvSpPr txBox="1"/>
          <p:nvPr/>
        </p:nvSpPr>
        <p:spPr>
          <a:xfrm>
            <a:off x="3256309" y="4602440"/>
            <a:ext cx="4045707" cy="1708160"/>
          </a:xfrm>
          <a:prstGeom prst="rect">
            <a:avLst/>
          </a:prstGeom>
          <a:noFill/>
        </p:spPr>
        <p:txBody>
          <a:bodyPr wrap="square" rtlCol="0">
            <a:spAutoFit/>
          </a:bodyPr>
          <a:lstStyle/>
          <a:p>
            <a:r>
              <a:rPr lang="en-US" altLang="zh-CN" sz="2100" b="1" dirty="0">
                <a:solidFill>
                  <a:schemeClr val="bg1"/>
                </a:solidFill>
                <a:latin typeface="Agency FB" panose="020B0503020202020204" pitchFamily="34" charset="0"/>
                <a:cs typeface="Lato Light"/>
              </a:rPr>
              <a:t>Actively participate in the research and development of oceanographic and marine-meteorological products, and their related services: climate statistical  products and reanalysis products</a:t>
            </a:r>
            <a:endParaRPr lang="zh-CN" altLang="en-US" sz="2100" b="1" dirty="0">
              <a:solidFill>
                <a:schemeClr val="bg1"/>
              </a:solidFill>
              <a:latin typeface="Agency FB" panose="020B0503020202020204" pitchFamily="34" charset="0"/>
              <a:cs typeface="Lato Light"/>
            </a:endParaRPr>
          </a:p>
        </p:txBody>
      </p:sp>
      <p:sp>
        <p:nvSpPr>
          <p:cNvPr id="15" name="椭圆 14"/>
          <p:cNvSpPr/>
          <p:nvPr/>
        </p:nvSpPr>
        <p:spPr>
          <a:xfrm rot="5400000">
            <a:off x="8737867" y="-401495"/>
            <a:ext cx="2242101" cy="4662991"/>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dirty="0"/>
          </a:p>
        </p:txBody>
      </p:sp>
      <p:sp>
        <p:nvSpPr>
          <p:cNvPr id="16" name="椭圆 15"/>
          <p:cNvSpPr/>
          <p:nvPr/>
        </p:nvSpPr>
        <p:spPr>
          <a:xfrm rot="5400000">
            <a:off x="8737867" y="2390982"/>
            <a:ext cx="2242101" cy="4662991"/>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900" dirty="0"/>
          </a:p>
        </p:txBody>
      </p:sp>
      <p:sp>
        <p:nvSpPr>
          <p:cNvPr id="17" name="TextBox 16"/>
          <p:cNvSpPr txBox="1"/>
          <p:nvPr/>
        </p:nvSpPr>
        <p:spPr>
          <a:xfrm>
            <a:off x="7978234" y="1229809"/>
            <a:ext cx="4038600" cy="1446550"/>
          </a:xfrm>
          <a:prstGeom prst="rect">
            <a:avLst/>
          </a:prstGeom>
          <a:noFill/>
        </p:spPr>
        <p:txBody>
          <a:bodyPr wrap="square" rtlCol="0">
            <a:spAutoFit/>
          </a:bodyPr>
          <a:lstStyle/>
          <a:p>
            <a:r>
              <a:rPr lang="en-US" altLang="zh-CN" sz="2200" b="1" dirty="0">
                <a:solidFill>
                  <a:schemeClr val="bg1"/>
                </a:solidFill>
                <a:latin typeface="Agency FB" panose="020B0503020202020204" pitchFamily="34" charset="0"/>
                <a:cs typeface="Lato Light"/>
              </a:rPr>
              <a:t>7X24 operation website to provide free services to users (www.cmoc-china.cn), mirroring with other CMOCs when possible</a:t>
            </a:r>
            <a:endParaRPr lang="zh-CN" altLang="en-US" sz="2200" b="1" dirty="0">
              <a:solidFill>
                <a:schemeClr val="bg1"/>
              </a:solidFill>
              <a:latin typeface="Agency FB" panose="020B0503020202020204" pitchFamily="34" charset="0"/>
              <a:cs typeface="Lato Light"/>
            </a:endParaRPr>
          </a:p>
        </p:txBody>
      </p:sp>
      <p:sp>
        <p:nvSpPr>
          <p:cNvPr id="18" name="TextBox 17"/>
          <p:cNvSpPr txBox="1"/>
          <p:nvPr/>
        </p:nvSpPr>
        <p:spPr>
          <a:xfrm>
            <a:off x="7978234" y="4191562"/>
            <a:ext cx="4038600" cy="1107996"/>
          </a:xfrm>
          <a:prstGeom prst="rect">
            <a:avLst/>
          </a:prstGeom>
          <a:noFill/>
        </p:spPr>
        <p:txBody>
          <a:bodyPr wrap="square" rtlCol="0">
            <a:spAutoFit/>
          </a:bodyPr>
          <a:lstStyle/>
          <a:p>
            <a:pPr eaLnBrk="0" hangingPunct="0">
              <a:defRPr/>
            </a:pPr>
            <a:r>
              <a:rPr lang="en-US" altLang="zh-CN" sz="2200" b="1" dirty="0">
                <a:solidFill>
                  <a:schemeClr val="bg1"/>
                </a:solidFill>
                <a:latin typeface="Agency FB" panose="020B0503020202020204" pitchFamily="34" charset="0"/>
                <a:cs typeface="Lato Light"/>
              </a:rPr>
              <a:t>Provide technical training, and carry out capacity building activities for countries in the region</a:t>
            </a:r>
            <a:r>
              <a:rPr lang="en-US" altLang="zh-CN" sz="2200" b="1" kern="0" dirty="0">
                <a:solidFill>
                  <a:schemeClr val="bg1"/>
                </a:solidFill>
                <a:ea typeface="宋体" pitchFamily="2" charset="-122"/>
              </a:rPr>
              <a:t>. </a:t>
            </a:r>
          </a:p>
        </p:txBody>
      </p:sp>
      <p:sp>
        <p:nvSpPr>
          <p:cNvPr id="19" name="TextBox 4"/>
          <p:cNvSpPr txBox="1"/>
          <p:nvPr/>
        </p:nvSpPr>
        <p:spPr>
          <a:xfrm>
            <a:off x="221659" y="3226064"/>
            <a:ext cx="2382383" cy="1077218"/>
          </a:xfrm>
          <a:prstGeom prst="rect">
            <a:avLst/>
          </a:prstGeom>
          <a:noFill/>
        </p:spPr>
        <p:txBody>
          <a:bodyPr wrap="none" rtlCol="0">
            <a:spAutoFit/>
          </a:bodyPr>
          <a:lstStyle/>
          <a:p>
            <a:pPr>
              <a:lnSpc>
                <a:spcPct val="80000"/>
              </a:lnSpc>
            </a:pPr>
            <a:r>
              <a:rPr lang="en-US" sz="4000" b="1" dirty="0">
                <a:solidFill>
                  <a:schemeClr val="tx2"/>
                </a:solidFill>
                <a:latin typeface="Agency FB" panose="020B0503020202020204" pitchFamily="34" charset="0"/>
                <a:cs typeface="Bebas Neue Bold"/>
              </a:rPr>
              <a:t>Tasks of </a:t>
            </a:r>
            <a:endParaRPr lang="en-US" sz="4000" b="1" dirty="0" smtClean="0">
              <a:solidFill>
                <a:schemeClr val="tx2"/>
              </a:solidFill>
              <a:latin typeface="Agency FB" panose="020B0503020202020204" pitchFamily="34" charset="0"/>
              <a:cs typeface="Bebas Neue Bold"/>
            </a:endParaRPr>
          </a:p>
          <a:p>
            <a:pPr>
              <a:lnSpc>
                <a:spcPct val="80000"/>
              </a:lnSpc>
            </a:pPr>
            <a:r>
              <a:rPr lang="en-US" sz="4000" b="1" dirty="0" smtClean="0">
                <a:solidFill>
                  <a:schemeClr val="tx2"/>
                </a:solidFill>
                <a:latin typeface="Agency FB" panose="020B0503020202020204" pitchFamily="34" charset="0"/>
                <a:cs typeface="Bebas Neue Bold"/>
              </a:rPr>
              <a:t>CMOC/China</a:t>
            </a:r>
            <a:endParaRPr lang="en-US" sz="4000" b="1" dirty="0">
              <a:solidFill>
                <a:schemeClr val="tx2"/>
              </a:solidFill>
              <a:latin typeface="Agency FB" panose="020B0503020202020204" pitchFamily="34" charset="0"/>
              <a:cs typeface="Bebas Neue Bold"/>
            </a:endParaRPr>
          </a:p>
        </p:txBody>
      </p:sp>
      <p:sp>
        <p:nvSpPr>
          <p:cNvPr id="20"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21"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Tree>
    <p:extLst>
      <p:ext uri="{BB962C8B-B14F-4D97-AF65-F5344CB8AC3E}">
        <p14:creationId xmlns:p14="http://schemas.microsoft.com/office/powerpoint/2010/main" val="267071612"/>
      </p:ext>
    </p:extLst>
  </p:cSld>
  <p:clrMapOvr>
    <a:masterClrMapping/>
  </p:clrMapOvr>
  <mc:AlternateContent xmlns:mc="http://schemas.openxmlformats.org/markup-compatibility/2006" xmlns:p14="http://schemas.microsoft.com/office/powerpoint/2010/main">
    <mc:Choice Requires="p14">
      <p:transition spd="slow" p14:dur="2000" advTm="42521"/>
    </mc:Choice>
    <mc:Fallback xmlns="">
      <p:transition spd="slow" advTm="425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357792" y="1408570"/>
            <a:ext cx="5953603" cy="4442619"/>
            <a:chOff x="-2395538" y="1447800"/>
            <a:chExt cx="7253290" cy="4824413"/>
          </a:xfrm>
        </p:grpSpPr>
        <p:sp>
          <p:nvSpPr>
            <p:cNvPr id="13" name="AutoShape 5"/>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sz="900">
                <a:latin typeface="Arial" charset="0"/>
              </a:endParaRPr>
            </a:p>
          </p:txBody>
        </p:sp>
        <p:sp>
          <p:nvSpPr>
            <p:cNvPr id="14" name="AutoShape 6"/>
            <p:cNvSpPr>
              <a:spLocks noChangeArrowheads="1"/>
            </p:cNvSpPr>
            <p:nvPr/>
          </p:nvSpPr>
          <p:spPr bwMode="ltGray">
            <a:xfrm rot="5400000" flipH="1">
              <a:off x="-2016126" y="190976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0"/>
                    <a:invGamma/>
                  </a:schemeClr>
                </a:gs>
              </a:gsLst>
              <a:lin ang="5400000" scaled="1"/>
            </a:gradFill>
            <a:ln w="0" algn="ctr">
              <a:noFill/>
              <a:miter lim="800000"/>
              <a:headEnd/>
              <a:tailEnd/>
            </a:ln>
            <a:effectLst/>
          </p:spPr>
          <p:txBody>
            <a:bodyPr wrap="none" anchor="ctr"/>
            <a:lstStyle/>
            <a:p>
              <a:pPr>
                <a:defRPr/>
              </a:pPr>
              <a:endParaRPr lang="zh-CN" altLang="en-US" sz="900">
                <a:latin typeface="Arial" charset="0"/>
              </a:endParaRPr>
            </a:p>
          </p:txBody>
        </p:sp>
        <p:sp>
          <p:nvSpPr>
            <p:cNvPr id="52" name="AutoShape 8"/>
            <p:cNvSpPr>
              <a:spLocks noChangeArrowheads="1"/>
            </p:cNvSpPr>
            <p:nvPr/>
          </p:nvSpPr>
          <p:spPr bwMode="gray">
            <a:xfrm>
              <a:off x="1765300" y="1820863"/>
              <a:ext cx="3092452"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altLang="zh-CN" sz="2200" b="1" dirty="0">
                  <a:latin typeface="Agency FB" panose="020B0503020202020204" pitchFamily="34" charset="0"/>
                  <a:cs typeface="Lato Light"/>
                </a:rPr>
                <a:t>Data and Metadata Collection </a:t>
              </a:r>
            </a:p>
            <a:p>
              <a:pPr eaLnBrk="0" hangingPunct="0"/>
              <a:r>
                <a:rPr lang="en-US" altLang="zh-CN" sz="2200" b="1" dirty="0">
                  <a:latin typeface="Agency FB" panose="020B0503020202020204" pitchFamily="34" charset="0"/>
                  <a:cs typeface="Lato Light"/>
                </a:rPr>
                <a:t> and Management</a:t>
              </a:r>
            </a:p>
          </p:txBody>
        </p:sp>
        <p:grpSp>
          <p:nvGrpSpPr>
            <p:cNvPr id="53" name="Group 9"/>
            <p:cNvGrpSpPr>
              <a:grpSpLocks/>
            </p:cNvGrpSpPr>
            <p:nvPr/>
          </p:nvGrpSpPr>
          <p:grpSpPr bwMode="auto">
            <a:xfrm>
              <a:off x="1447800" y="1909763"/>
              <a:ext cx="381000" cy="381000"/>
              <a:chOff x="2078" y="1680"/>
              <a:chExt cx="1615" cy="1615"/>
            </a:xfrm>
          </p:grpSpPr>
          <p:sp>
            <p:nvSpPr>
              <p:cNvPr id="54"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sz="900"/>
              </a:p>
            </p:txBody>
          </p:sp>
          <p:sp>
            <p:nvSpPr>
              <p:cNvPr id="55"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sz="900"/>
              </a:p>
            </p:txBody>
          </p:sp>
          <p:sp>
            <p:nvSpPr>
              <p:cNvPr id="56" name="Oval 12"/>
              <p:cNvSpPr>
                <a:spLocks noChangeArrowheads="1"/>
              </p:cNvSpPr>
              <p:nvPr/>
            </p:nvSpPr>
            <p:spPr bwMode="gray">
              <a:xfrm>
                <a:off x="2253" y="1739"/>
                <a:ext cx="1341" cy="14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900">
                  <a:latin typeface="Arial" charset="0"/>
                </a:endParaRPr>
              </a:p>
            </p:txBody>
          </p:sp>
          <p:sp>
            <p:nvSpPr>
              <p:cNvPr id="57" name="Oval 13"/>
              <p:cNvSpPr>
                <a:spLocks noChangeArrowheads="1"/>
              </p:cNvSpPr>
              <p:nvPr/>
            </p:nvSpPr>
            <p:spPr bwMode="gray">
              <a:xfrm>
                <a:off x="2254" y="1740"/>
                <a:ext cx="1341" cy="149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zh-CN" altLang="en-US" sz="900"/>
              </a:p>
            </p:txBody>
          </p:sp>
          <p:sp>
            <p:nvSpPr>
              <p:cNvPr id="58" name="Oval 14"/>
              <p:cNvSpPr>
                <a:spLocks noChangeArrowheads="1"/>
              </p:cNvSpPr>
              <p:nvPr/>
            </p:nvSpPr>
            <p:spPr bwMode="gray">
              <a:xfrm>
                <a:off x="2334" y="1740"/>
                <a:ext cx="1097" cy="14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900">
                  <a:latin typeface="Arial" charset="0"/>
                </a:endParaRPr>
              </a:p>
            </p:txBody>
          </p:sp>
          <p:sp>
            <p:nvSpPr>
              <p:cNvPr id="59" name="Oval 15"/>
              <p:cNvSpPr>
                <a:spLocks noChangeArrowheads="1"/>
              </p:cNvSpPr>
              <p:nvPr/>
            </p:nvSpPr>
            <p:spPr bwMode="gray">
              <a:xfrm>
                <a:off x="2337" y="1740"/>
                <a:ext cx="1096" cy="149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zh-CN" altLang="en-US" sz="900"/>
              </a:p>
            </p:txBody>
          </p:sp>
        </p:grpSp>
        <p:sp>
          <p:nvSpPr>
            <p:cNvPr id="44" name="AutoShape 17"/>
            <p:cNvSpPr>
              <a:spLocks noChangeArrowheads="1"/>
            </p:cNvSpPr>
            <p:nvPr/>
          </p:nvSpPr>
          <p:spPr bwMode="gray">
            <a:xfrm>
              <a:off x="2286000" y="2590800"/>
              <a:ext cx="2357438"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altLang="zh-CN" sz="2200" b="1" dirty="0">
                  <a:latin typeface="Agency FB" panose="020B0503020202020204" pitchFamily="34" charset="0"/>
                  <a:cs typeface="Lato Light"/>
                </a:rPr>
                <a:t>Data integration </a:t>
              </a:r>
            </a:p>
          </p:txBody>
        </p:sp>
        <p:grpSp>
          <p:nvGrpSpPr>
            <p:cNvPr id="45" name="Group 18"/>
            <p:cNvGrpSpPr>
              <a:grpSpLocks/>
            </p:cNvGrpSpPr>
            <p:nvPr/>
          </p:nvGrpSpPr>
          <p:grpSpPr bwMode="auto">
            <a:xfrm>
              <a:off x="1981200" y="2697163"/>
              <a:ext cx="381000" cy="381000"/>
              <a:chOff x="2078" y="1680"/>
              <a:chExt cx="1615" cy="1615"/>
            </a:xfrm>
          </p:grpSpPr>
          <p:sp>
            <p:nvSpPr>
              <p:cNvPr id="46"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sz="900"/>
              </a:p>
            </p:txBody>
          </p:sp>
          <p:sp>
            <p:nvSpPr>
              <p:cNvPr id="47"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sz="900"/>
              </a:p>
            </p:txBody>
          </p:sp>
          <p:sp>
            <p:nvSpPr>
              <p:cNvPr id="48" name="Oval 21"/>
              <p:cNvSpPr>
                <a:spLocks noChangeArrowheads="1"/>
              </p:cNvSpPr>
              <p:nvPr/>
            </p:nvSpPr>
            <p:spPr bwMode="gray">
              <a:xfrm>
                <a:off x="2253" y="1739"/>
                <a:ext cx="1341" cy="14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900">
                  <a:latin typeface="Arial" charset="0"/>
                </a:endParaRPr>
              </a:p>
            </p:txBody>
          </p:sp>
          <p:sp>
            <p:nvSpPr>
              <p:cNvPr id="49" name="Oval 22"/>
              <p:cNvSpPr>
                <a:spLocks noChangeArrowheads="1"/>
              </p:cNvSpPr>
              <p:nvPr/>
            </p:nvSpPr>
            <p:spPr bwMode="gray">
              <a:xfrm>
                <a:off x="2254" y="1740"/>
                <a:ext cx="1341" cy="149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zh-CN" altLang="en-US" sz="900"/>
              </a:p>
            </p:txBody>
          </p:sp>
          <p:sp>
            <p:nvSpPr>
              <p:cNvPr id="50" name="Oval 23"/>
              <p:cNvSpPr>
                <a:spLocks noChangeArrowheads="1"/>
              </p:cNvSpPr>
              <p:nvPr/>
            </p:nvSpPr>
            <p:spPr bwMode="gray">
              <a:xfrm>
                <a:off x="2334" y="1740"/>
                <a:ext cx="1097" cy="14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900">
                  <a:latin typeface="Arial" charset="0"/>
                </a:endParaRPr>
              </a:p>
            </p:txBody>
          </p:sp>
          <p:sp>
            <p:nvSpPr>
              <p:cNvPr id="51" name="Oval 24"/>
              <p:cNvSpPr>
                <a:spLocks noChangeArrowheads="1"/>
              </p:cNvSpPr>
              <p:nvPr/>
            </p:nvSpPr>
            <p:spPr bwMode="gray">
              <a:xfrm>
                <a:off x="2337" y="1740"/>
                <a:ext cx="1096" cy="1494"/>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zh-CN" altLang="en-US" sz="900"/>
              </a:p>
            </p:txBody>
          </p:sp>
        </p:grpSp>
        <p:sp>
          <p:nvSpPr>
            <p:cNvPr id="36" name="AutoShape 26"/>
            <p:cNvSpPr>
              <a:spLocks noChangeArrowheads="1"/>
            </p:cNvSpPr>
            <p:nvPr/>
          </p:nvSpPr>
          <p:spPr bwMode="gray">
            <a:xfrm>
              <a:off x="2438400" y="3459163"/>
              <a:ext cx="1990724"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altLang="zh-CN" sz="2200" b="1" dirty="0">
                  <a:latin typeface="Agency FB" panose="020B0503020202020204" pitchFamily="34" charset="0"/>
                  <a:cs typeface="Lato Light"/>
                </a:rPr>
                <a:t>High level QC</a:t>
              </a:r>
            </a:p>
          </p:txBody>
        </p:sp>
        <p:grpSp>
          <p:nvGrpSpPr>
            <p:cNvPr id="37" name="Group 27"/>
            <p:cNvGrpSpPr>
              <a:grpSpLocks/>
            </p:cNvGrpSpPr>
            <p:nvPr/>
          </p:nvGrpSpPr>
          <p:grpSpPr bwMode="auto">
            <a:xfrm>
              <a:off x="2133600" y="3535363"/>
              <a:ext cx="381000" cy="381000"/>
              <a:chOff x="2078" y="1680"/>
              <a:chExt cx="1615" cy="1615"/>
            </a:xfrm>
          </p:grpSpPr>
          <p:sp>
            <p:nvSpPr>
              <p:cNvPr id="38"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sz="900"/>
              </a:p>
            </p:txBody>
          </p:sp>
          <p:sp>
            <p:nvSpPr>
              <p:cNvPr id="39"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sz="900"/>
              </a:p>
            </p:txBody>
          </p:sp>
          <p:sp>
            <p:nvSpPr>
              <p:cNvPr id="40" name="Oval 30"/>
              <p:cNvSpPr>
                <a:spLocks noChangeArrowheads="1"/>
              </p:cNvSpPr>
              <p:nvPr/>
            </p:nvSpPr>
            <p:spPr bwMode="gray">
              <a:xfrm>
                <a:off x="2253" y="1739"/>
                <a:ext cx="1341" cy="14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900">
                  <a:latin typeface="Arial" charset="0"/>
                </a:endParaRPr>
              </a:p>
            </p:txBody>
          </p:sp>
          <p:sp>
            <p:nvSpPr>
              <p:cNvPr id="41" name="Oval 31"/>
              <p:cNvSpPr>
                <a:spLocks noChangeArrowheads="1"/>
              </p:cNvSpPr>
              <p:nvPr/>
            </p:nvSpPr>
            <p:spPr bwMode="gray">
              <a:xfrm>
                <a:off x="2254" y="1740"/>
                <a:ext cx="1341" cy="149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zh-CN" altLang="en-US" sz="900"/>
              </a:p>
            </p:txBody>
          </p:sp>
          <p:sp>
            <p:nvSpPr>
              <p:cNvPr id="42" name="Oval 32"/>
              <p:cNvSpPr>
                <a:spLocks noChangeArrowheads="1"/>
              </p:cNvSpPr>
              <p:nvPr/>
            </p:nvSpPr>
            <p:spPr bwMode="gray">
              <a:xfrm>
                <a:off x="2334" y="1740"/>
                <a:ext cx="1097" cy="14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900">
                  <a:latin typeface="Arial" charset="0"/>
                </a:endParaRPr>
              </a:p>
            </p:txBody>
          </p:sp>
          <p:sp>
            <p:nvSpPr>
              <p:cNvPr id="43" name="Oval 33"/>
              <p:cNvSpPr>
                <a:spLocks noChangeArrowheads="1"/>
              </p:cNvSpPr>
              <p:nvPr/>
            </p:nvSpPr>
            <p:spPr bwMode="gray">
              <a:xfrm>
                <a:off x="2337" y="1740"/>
                <a:ext cx="1096" cy="1494"/>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zh-CN" altLang="en-US" sz="900"/>
              </a:p>
            </p:txBody>
          </p:sp>
        </p:grpSp>
        <p:sp>
          <p:nvSpPr>
            <p:cNvPr id="28" name="AutoShape 35"/>
            <p:cNvSpPr>
              <a:spLocks noChangeArrowheads="1"/>
            </p:cNvSpPr>
            <p:nvPr/>
          </p:nvSpPr>
          <p:spPr bwMode="gray">
            <a:xfrm>
              <a:off x="2317750" y="4271963"/>
              <a:ext cx="189706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altLang="zh-CN" sz="2200" b="1" dirty="0">
                  <a:latin typeface="Agency FB" panose="020B0503020202020204" pitchFamily="34" charset="0"/>
                  <a:cs typeface="Lato Light"/>
                </a:rPr>
                <a:t>Product R&amp;D</a:t>
              </a:r>
            </a:p>
          </p:txBody>
        </p:sp>
        <p:grpSp>
          <p:nvGrpSpPr>
            <p:cNvPr id="29" name="Group 36"/>
            <p:cNvGrpSpPr>
              <a:grpSpLocks/>
            </p:cNvGrpSpPr>
            <p:nvPr/>
          </p:nvGrpSpPr>
          <p:grpSpPr bwMode="auto">
            <a:xfrm>
              <a:off x="1981200" y="4373563"/>
              <a:ext cx="381000" cy="381000"/>
              <a:chOff x="2078" y="1680"/>
              <a:chExt cx="1615" cy="1615"/>
            </a:xfrm>
          </p:grpSpPr>
          <p:sp>
            <p:nvSpPr>
              <p:cNvPr id="30"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sz="900"/>
              </a:p>
            </p:txBody>
          </p:sp>
          <p:sp>
            <p:nvSpPr>
              <p:cNvPr id="31"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sz="900"/>
              </a:p>
            </p:txBody>
          </p:sp>
          <p:sp>
            <p:nvSpPr>
              <p:cNvPr id="32" name="Oval 39"/>
              <p:cNvSpPr>
                <a:spLocks noChangeArrowheads="1"/>
              </p:cNvSpPr>
              <p:nvPr/>
            </p:nvSpPr>
            <p:spPr bwMode="gray">
              <a:xfrm>
                <a:off x="2253" y="1739"/>
                <a:ext cx="1341" cy="14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900">
                  <a:latin typeface="Arial" charset="0"/>
                </a:endParaRPr>
              </a:p>
            </p:txBody>
          </p:sp>
          <p:sp>
            <p:nvSpPr>
              <p:cNvPr id="33" name="Oval 40"/>
              <p:cNvSpPr>
                <a:spLocks noChangeArrowheads="1"/>
              </p:cNvSpPr>
              <p:nvPr/>
            </p:nvSpPr>
            <p:spPr bwMode="gray">
              <a:xfrm>
                <a:off x="2254" y="1740"/>
                <a:ext cx="1341" cy="149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zh-CN" altLang="en-US" sz="900"/>
              </a:p>
            </p:txBody>
          </p:sp>
          <p:sp>
            <p:nvSpPr>
              <p:cNvPr id="34" name="Oval 41"/>
              <p:cNvSpPr>
                <a:spLocks noChangeArrowheads="1"/>
              </p:cNvSpPr>
              <p:nvPr/>
            </p:nvSpPr>
            <p:spPr bwMode="gray">
              <a:xfrm>
                <a:off x="2334" y="1740"/>
                <a:ext cx="1097" cy="14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900">
                  <a:latin typeface="Arial" charset="0"/>
                </a:endParaRPr>
              </a:p>
            </p:txBody>
          </p:sp>
          <p:sp>
            <p:nvSpPr>
              <p:cNvPr id="35" name="Oval 42"/>
              <p:cNvSpPr>
                <a:spLocks noChangeArrowheads="1"/>
              </p:cNvSpPr>
              <p:nvPr/>
            </p:nvSpPr>
            <p:spPr bwMode="gray">
              <a:xfrm>
                <a:off x="2337" y="1740"/>
                <a:ext cx="1096" cy="1494"/>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zh-CN" altLang="en-US" sz="900"/>
              </a:p>
            </p:txBody>
          </p:sp>
        </p:grpSp>
        <p:sp>
          <p:nvSpPr>
            <p:cNvPr id="20" name="AutoShape 44"/>
            <p:cNvSpPr>
              <a:spLocks noChangeArrowheads="1"/>
            </p:cNvSpPr>
            <p:nvPr/>
          </p:nvSpPr>
          <p:spPr bwMode="gray">
            <a:xfrm>
              <a:off x="1822450" y="5099050"/>
              <a:ext cx="2249484"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altLang="zh-CN" sz="2200" b="1" dirty="0">
                  <a:latin typeface="Agency FB" panose="020B0503020202020204" pitchFamily="34" charset="0"/>
                  <a:cs typeface="Lato Light"/>
                </a:rPr>
                <a:t>Capacity Building</a:t>
              </a:r>
            </a:p>
          </p:txBody>
        </p:sp>
        <p:grpSp>
          <p:nvGrpSpPr>
            <p:cNvPr id="21" name="Group 45"/>
            <p:cNvGrpSpPr>
              <a:grpSpLocks/>
            </p:cNvGrpSpPr>
            <p:nvPr/>
          </p:nvGrpSpPr>
          <p:grpSpPr bwMode="auto">
            <a:xfrm>
              <a:off x="1524000" y="5148263"/>
              <a:ext cx="355600" cy="381000"/>
              <a:chOff x="2078" y="1680"/>
              <a:chExt cx="1615" cy="1615"/>
            </a:xfrm>
          </p:grpSpPr>
          <p:sp>
            <p:nvSpPr>
              <p:cNvPr id="22"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sz="900"/>
              </a:p>
            </p:txBody>
          </p:sp>
          <p:sp>
            <p:nvSpPr>
              <p:cNvPr id="23"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sz="900"/>
              </a:p>
            </p:txBody>
          </p:sp>
          <p:sp>
            <p:nvSpPr>
              <p:cNvPr id="24" name="Oval 48"/>
              <p:cNvSpPr>
                <a:spLocks noChangeArrowheads="1"/>
              </p:cNvSpPr>
              <p:nvPr/>
            </p:nvSpPr>
            <p:spPr bwMode="gray">
              <a:xfrm>
                <a:off x="2251" y="1739"/>
                <a:ext cx="1437" cy="14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900">
                  <a:latin typeface="Arial" charset="0"/>
                </a:endParaRPr>
              </a:p>
            </p:txBody>
          </p:sp>
          <p:sp>
            <p:nvSpPr>
              <p:cNvPr id="25" name="Oval 49"/>
              <p:cNvSpPr>
                <a:spLocks noChangeArrowheads="1"/>
              </p:cNvSpPr>
              <p:nvPr/>
            </p:nvSpPr>
            <p:spPr bwMode="gray">
              <a:xfrm>
                <a:off x="2254" y="1740"/>
                <a:ext cx="1437" cy="149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zh-CN" altLang="en-US" sz="900"/>
              </a:p>
            </p:txBody>
          </p:sp>
          <p:sp>
            <p:nvSpPr>
              <p:cNvPr id="26" name="Oval 50"/>
              <p:cNvSpPr>
                <a:spLocks noChangeArrowheads="1"/>
              </p:cNvSpPr>
              <p:nvPr/>
            </p:nvSpPr>
            <p:spPr bwMode="gray">
              <a:xfrm>
                <a:off x="2338" y="1740"/>
                <a:ext cx="1096" cy="14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900">
                  <a:latin typeface="Arial" charset="0"/>
                </a:endParaRPr>
              </a:p>
            </p:txBody>
          </p:sp>
          <p:sp>
            <p:nvSpPr>
              <p:cNvPr id="27" name="Oval 51"/>
              <p:cNvSpPr>
                <a:spLocks noChangeArrowheads="1"/>
              </p:cNvSpPr>
              <p:nvPr/>
            </p:nvSpPr>
            <p:spPr bwMode="gray">
              <a:xfrm>
                <a:off x="2337" y="1740"/>
                <a:ext cx="1096" cy="1494"/>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zh-CN" altLang="en-US" sz="900"/>
              </a:p>
            </p:txBody>
          </p:sp>
        </p:grpSp>
        <p:sp>
          <p:nvSpPr>
            <p:cNvPr id="60" name="TextBox 59"/>
            <p:cNvSpPr txBox="1"/>
            <p:nvPr/>
          </p:nvSpPr>
          <p:spPr>
            <a:xfrm>
              <a:off x="-1" y="3143248"/>
              <a:ext cx="1785918" cy="1938514"/>
            </a:xfrm>
            <a:prstGeom prst="rect">
              <a:avLst/>
            </a:prstGeom>
            <a:noFill/>
          </p:spPr>
          <p:txBody>
            <a:bodyPr wrap="square" rtlCol="0">
              <a:spAutoFit/>
            </a:bodyPr>
            <a:lstStyle/>
            <a:p>
              <a:r>
                <a:rPr lang="en-US" altLang="zh-CN" sz="2200" b="1" dirty="0">
                  <a:latin typeface="Agency FB" panose="020B0503020202020204" pitchFamily="34" charset="0"/>
                  <a:cs typeface="Lato Light"/>
                </a:rPr>
                <a:t>CMOC/China focusing on the Asian Pacific Region</a:t>
              </a:r>
              <a:endParaRPr lang="zh-CN" altLang="en-US" sz="2200" b="1" dirty="0">
                <a:latin typeface="Agency FB" panose="020B0503020202020204" pitchFamily="34" charset="0"/>
                <a:cs typeface="Lato Light"/>
              </a:endParaRPr>
            </a:p>
          </p:txBody>
        </p:sp>
      </p:grpSp>
      <p:sp>
        <p:nvSpPr>
          <p:cNvPr id="64" name="内容占位符 2"/>
          <p:cNvSpPr txBox="1">
            <a:spLocks/>
          </p:cNvSpPr>
          <p:nvPr/>
        </p:nvSpPr>
        <p:spPr>
          <a:xfrm>
            <a:off x="5220922" y="3108822"/>
            <a:ext cx="6479918" cy="485246"/>
          </a:xfrm>
          <a:prstGeom prst="rect">
            <a:avLst/>
          </a:prstGeom>
        </p:spPr>
        <p:txBody>
          <a:bodyPr vert="horz" lIns="91422" tIns="45711" rIns="91422" bIns="45711" rtlCol="0">
            <a:normAutofit/>
          </a:bodyPr>
          <a:lstStyle>
            <a:lvl1pPr marL="0" indent="0" algn="l" defTabSz="1828434" rtl="0" eaLnBrk="1" latinLnBrk="0" hangingPunct="1">
              <a:lnSpc>
                <a:spcPct val="90000"/>
              </a:lnSpc>
              <a:spcBef>
                <a:spcPts val="2000"/>
              </a:spcBef>
              <a:buFont typeface="Arial" panose="020B0604020202020204" pitchFamily="34" charset="0"/>
              <a:buNone/>
              <a:defRPr lang="en-US" sz="32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24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20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18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18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zh-CN" sz="2400" b="1" dirty="0">
                <a:latin typeface="Agency FB" panose="020B0503020202020204" pitchFamily="34" charset="0"/>
              </a:rPr>
              <a:t>Data and Metadata—Collection, Management and Exchange</a:t>
            </a:r>
          </a:p>
          <a:p>
            <a:pPr>
              <a:buFontTx/>
              <a:buNone/>
            </a:pPr>
            <a:endParaRPr lang="en-US" altLang="zh-CN" sz="2400" b="1" dirty="0">
              <a:latin typeface="Agency FB" panose="020B0503020202020204" pitchFamily="34" charset="0"/>
            </a:endParaRPr>
          </a:p>
        </p:txBody>
      </p:sp>
      <p:sp>
        <p:nvSpPr>
          <p:cNvPr id="65" name="Rectangle 11"/>
          <p:cNvSpPr>
            <a:spLocks noChangeArrowheads="1"/>
          </p:cNvSpPr>
          <p:nvPr/>
        </p:nvSpPr>
        <p:spPr bwMode="gray">
          <a:xfrm>
            <a:off x="5220922" y="3769639"/>
            <a:ext cx="4943841" cy="417675"/>
          </a:xfrm>
          <a:prstGeom prst="rect">
            <a:avLst/>
          </a:prstGeom>
          <a:solidFill>
            <a:schemeClr val="accent2"/>
          </a:solidFill>
          <a:ln w="9525" algn="ctr">
            <a:noFill/>
            <a:miter lim="800000"/>
            <a:headEnd/>
            <a:tailEnd/>
          </a:ln>
          <a:effectLst>
            <a:outerShdw dist="17961" dir="2700000" algn="ctr" rotWithShape="0">
              <a:srgbClr val="4D4D4D">
                <a:alpha val="50000"/>
              </a:srgbClr>
            </a:outerShdw>
          </a:effectLst>
        </p:spPr>
        <p:txBody>
          <a:bodyPr wrap="square" lIns="108837" tIns="54418" rIns="108837" bIns="54418">
            <a:spAutoFit/>
          </a:bodyPr>
          <a:lstStyle/>
          <a:p>
            <a:r>
              <a:rPr lang="en-US" altLang="zh-CN" sz="2000" dirty="0">
                <a:solidFill>
                  <a:schemeClr val="bg1"/>
                </a:solidFill>
                <a:latin typeface="Agency FB" panose="020B0503020202020204" pitchFamily="34" charset="0"/>
              </a:rPr>
              <a:t>Integrate global drifting buoy observations and metadata</a:t>
            </a:r>
          </a:p>
        </p:txBody>
      </p:sp>
      <p:sp>
        <p:nvSpPr>
          <p:cNvPr id="66" name="Rectangle 12"/>
          <p:cNvSpPr>
            <a:spLocks noChangeArrowheads="1"/>
          </p:cNvSpPr>
          <p:nvPr/>
        </p:nvSpPr>
        <p:spPr bwMode="gray">
          <a:xfrm>
            <a:off x="5220923" y="4777290"/>
            <a:ext cx="3686540" cy="417675"/>
          </a:xfrm>
          <a:prstGeom prst="rect">
            <a:avLst/>
          </a:prstGeom>
          <a:solidFill>
            <a:schemeClr val="accent1">
              <a:lumMod val="75000"/>
            </a:schemeClr>
          </a:solidFill>
          <a:ln w="9525" algn="ctr">
            <a:noFill/>
            <a:miter lim="800000"/>
            <a:headEnd/>
            <a:tailEnd/>
          </a:ln>
          <a:effectLst>
            <a:outerShdw dist="17961" dir="2700000" algn="ctr" rotWithShape="0">
              <a:srgbClr val="4D4D4D">
                <a:alpha val="50000"/>
              </a:srgbClr>
            </a:outerShdw>
          </a:effectLst>
        </p:spPr>
        <p:txBody>
          <a:bodyPr wrap="square" lIns="108837" tIns="54418" rIns="108837" bIns="54418">
            <a:spAutoFit/>
          </a:bodyPr>
          <a:lstStyle/>
          <a:p>
            <a:r>
              <a:rPr lang="en-US" altLang="zh-CN" sz="2000" dirty="0">
                <a:solidFill>
                  <a:schemeClr val="bg1"/>
                </a:solidFill>
                <a:latin typeface="Agency FB" panose="020B0503020202020204" pitchFamily="34" charset="0"/>
              </a:rPr>
              <a:t>Improve existing metadata standards</a:t>
            </a:r>
          </a:p>
        </p:txBody>
      </p:sp>
      <p:sp>
        <p:nvSpPr>
          <p:cNvPr id="67" name="Rectangle 13"/>
          <p:cNvSpPr>
            <a:spLocks noChangeArrowheads="1"/>
          </p:cNvSpPr>
          <p:nvPr/>
        </p:nvSpPr>
        <p:spPr bwMode="gray">
          <a:xfrm>
            <a:off x="5220923" y="4274212"/>
            <a:ext cx="3686540" cy="417675"/>
          </a:xfrm>
          <a:prstGeom prst="rect">
            <a:avLst/>
          </a:prstGeom>
          <a:solidFill>
            <a:srgbClr val="006600"/>
          </a:solidFill>
          <a:ln w="9525" algn="ctr">
            <a:noFill/>
            <a:miter lim="800000"/>
            <a:headEnd/>
            <a:tailEnd/>
          </a:ln>
          <a:effectLst>
            <a:outerShdw dist="17961" dir="2700000" algn="ctr" rotWithShape="0">
              <a:srgbClr val="4D4D4D">
                <a:alpha val="50000"/>
              </a:srgbClr>
            </a:outerShdw>
          </a:effectLst>
        </p:spPr>
        <p:txBody>
          <a:bodyPr wrap="square" lIns="108837" tIns="54418" rIns="108837" bIns="54418">
            <a:spAutoFit/>
          </a:bodyPr>
          <a:lstStyle/>
          <a:p>
            <a:r>
              <a:rPr lang="en-US" altLang="zh-CN" sz="2000" dirty="0">
                <a:solidFill>
                  <a:schemeClr val="bg1"/>
                </a:solidFill>
                <a:latin typeface="Agency FB" panose="020B0503020202020204" pitchFamily="34" charset="0"/>
              </a:rPr>
              <a:t>Historical metadata and data rescue</a:t>
            </a:r>
          </a:p>
        </p:txBody>
      </p:sp>
      <p:sp>
        <p:nvSpPr>
          <p:cNvPr id="68" name="Rectangle 14"/>
          <p:cNvSpPr>
            <a:spLocks noChangeArrowheads="1"/>
          </p:cNvSpPr>
          <p:nvPr/>
        </p:nvSpPr>
        <p:spPr bwMode="gray">
          <a:xfrm>
            <a:off x="5220922" y="5265649"/>
            <a:ext cx="5762991" cy="417675"/>
          </a:xfrm>
          <a:prstGeom prst="rect">
            <a:avLst/>
          </a:prstGeom>
          <a:solidFill>
            <a:srgbClr val="0070C0"/>
          </a:solidFill>
          <a:ln w="9525" algn="ctr">
            <a:noFill/>
            <a:miter lim="800000"/>
            <a:headEnd/>
            <a:tailEnd/>
          </a:ln>
          <a:effectLst>
            <a:outerShdw dist="17961" dir="2700000" algn="ctr" rotWithShape="0">
              <a:srgbClr val="4D4D4D">
                <a:alpha val="50000"/>
              </a:srgbClr>
            </a:outerShdw>
          </a:effectLst>
        </p:spPr>
        <p:txBody>
          <a:bodyPr wrap="square" lIns="108837" tIns="54418" rIns="108837" bIns="54418">
            <a:spAutoFit/>
          </a:bodyPr>
          <a:lstStyle/>
          <a:p>
            <a:r>
              <a:rPr lang="en-US" altLang="zh-CN" sz="2000" dirty="0">
                <a:solidFill>
                  <a:schemeClr val="bg1"/>
                </a:solidFill>
                <a:latin typeface="Agency FB" panose="020B0503020202020204" pitchFamily="34" charset="0"/>
              </a:rPr>
              <a:t>Develop metadata schema for integrated and specialized datasets</a:t>
            </a:r>
          </a:p>
        </p:txBody>
      </p:sp>
      <p:pic>
        <p:nvPicPr>
          <p:cNvPr id="63"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3" name="灯片编号占位符 2"/>
          <p:cNvSpPr>
            <a:spLocks noGrp="1"/>
          </p:cNvSpPr>
          <p:nvPr>
            <p:ph type="sldNum" sz="quarter" idx="12"/>
          </p:nvPr>
        </p:nvSpPr>
        <p:spPr/>
        <p:txBody>
          <a:bodyPr/>
          <a:lstStyle/>
          <a:p>
            <a:fld id="{BA69D2F6-784A-4635-AE5C-E31508AFB66E}" type="slidenum">
              <a:rPr lang="en-GB" smtClean="0"/>
              <a:t>6</a:t>
            </a:fld>
            <a:endParaRPr lang="en-GB"/>
          </a:p>
        </p:txBody>
      </p:sp>
      <p:sp>
        <p:nvSpPr>
          <p:cNvPr id="70"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spTree>
    <p:extLst>
      <p:ext uri="{BB962C8B-B14F-4D97-AF65-F5344CB8AC3E}">
        <p14:creationId xmlns:p14="http://schemas.microsoft.com/office/powerpoint/2010/main" val="1914368909"/>
      </p:ext>
    </p:extLst>
  </p:cSld>
  <p:clrMapOvr>
    <a:masterClrMapping/>
  </p:clrMapOvr>
  <mc:AlternateContent xmlns:mc="http://schemas.openxmlformats.org/markup-compatibility/2006" xmlns:p14="http://schemas.microsoft.com/office/powerpoint/2010/main">
    <mc:Choice Requires="p14">
      <p:transition spd="slow" p14:dur="2000" advTm="52993"/>
    </mc:Choice>
    <mc:Fallback xmlns="">
      <p:transition spd="slow" advTm="5299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0146" y="1180204"/>
            <a:ext cx="5513772" cy="3480052"/>
          </a:xfrm>
          <a:prstGeom prst="rect">
            <a:avLst/>
          </a:prstGeom>
          <a:noFill/>
        </p:spPr>
        <p:txBody>
          <a:bodyPr wrap="square" lIns="108837" tIns="54418" rIns="108837" bIns="54418" rtlCol="0">
            <a:spAutoFit/>
          </a:bodyPr>
          <a:lstStyle/>
          <a:p>
            <a:endParaRPr lang="en-US" altLang="zh-CN" sz="900" dirty="0"/>
          </a:p>
          <a:p>
            <a:r>
              <a:rPr lang="en-US" altLang="zh-CN" sz="2400" dirty="0">
                <a:latin typeface="Agency FB" panose="020B0503020202020204" pitchFamily="34" charset="0"/>
              </a:rPr>
              <a:t>Integrate the data of each drifter from deployment to end-of-operation with corresponding metadata.</a:t>
            </a:r>
          </a:p>
          <a:p>
            <a:r>
              <a:rPr lang="en-US" altLang="zh-CN" sz="2400" dirty="0">
                <a:latin typeface="Agency FB" panose="020B0503020202020204" pitchFamily="34" charset="0"/>
              </a:rPr>
              <a:t>To facilitate the </a:t>
            </a:r>
          </a:p>
          <a:p>
            <a:endParaRPr lang="en-US" altLang="zh-CN" sz="2400" dirty="0">
              <a:latin typeface="Agency FB" panose="020B0503020202020204" pitchFamily="34" charset="0"/>
            </a:endParaRPr>
          </a:p>
          <a:p>
            <a:pPr>
              <a:buFont typeface="Arial" pitchFamily="34" charset="0"/>
              <a:buChar char="•"/>
            </a:pPr>
            <a:r>
              <a:rPr lang="en-US" altLang="zh-CN" sz="2400" dirty="0">
                <a:latin typeface="Agency FB" panose="020B0503020202020204" pitchFamily="34" charset="0"/>
              </a:rPr>
              <a:t> Further quality control of the observations</a:t>
            </a:r>
          </a:p>
          <a:p>
            <a:pPr>
              <a:buFont typeface="Arial" pitchFamily="34" charset="0"/>
              <a:buChar char="•"/>
            </a:pPr>
            <a:r>
              <a:rPr lang="en-US" altLang="zh-CN" sz="2400" dirty="0">
                <a:latin typeface="Agency FB" panose="020B0503020202020204" pitchFamily="34" charset="0"/>
              </a:rPr>
              <a:t> Tracing of a single drifter</a:t>
            </a:r>
          </a:p>
          <a:p>
            <a:pPr>
              <a:buFont typeface="Arial" pitchFamily="34" charset="0"/>
              <a:buChar char="•"/>
            </a:pPr>
            <a:r>
              <a:rPr lang="en-US" altLang="zh-CN" sz="2400" dirty="0">
                <a:latin typeface="Agency FB" panose="020B0503020202020204" pitchFamily="34" charset="0"/>
              </a:rPr>
              <a:t> Ocean current study</a:t>
            </a:r>
          </a:p>
          <a:p>
            <a:pPr>
              <a:buFont typeface="Arial" pitchFamily="34" charset="0"/>
              <a:buChar char="•"/>
            </a:pPr>
            <a:r>
              <a:rPr lang="en-US" altLang="zh-CN" sz="2400" dirty="0">
                <a:latin typeface="Agency FB" panose="020B0503020202020204" pitchFamily="34" charset="0"/>
              </a:rPr>
              <a:t> Preserve of buoy metadata</a:t>
            </a:r>
          </a:p>
          <a:p>
            <a:r>
              <a:rPr lang="en-US" altLang="zh-CN" sz="900" dirty="0"/>
              <a:t>…</a:t>
            </a:r>
          </a:p>
          <a:p>
            <a:endParaRPr lang="zh-CN" altLang="en-US" sz="900" dirty="0"/>
          </a:p>
        </p:txBody>
      </p:sp>
      <p:pic>
        <p:nvPicPr>
          <p:cNvPr id="5" name="Picture 5" descr="Relative structure of DBCP metadata tables"/>
          <p:cNvPicPr>
            <a:picLocks noChangeAspect="1" noChangeArrowheads="1"/>
          </p:cNvPicPr>
          <p:nvPr/>
        </p:nvPicPr>
        <p:blipFill>
          <a:blip r:embed="rId3" cstate="print"/>
          <a:srcRect/>
          <a:stretch>
            <a:fillRect/>
          </a:stretch>
        </p:blipFill>
        <p:spPr bwMode="auto">
          <a:xfrm>
            <a:off x="2309683" y="4362315"/>
            <a:ext cx="3624235" cy="2229170"/>
          </a:xfrm>
          <a:prstGeom prst="rect">
            <a:avLst/>
          </a:prstGeom>
          <a:noFill/>
          <a:ln w="9525">
            <a:noFill/>
            <a:miter lim="800000"/>
            <a:headEnd/>
            <a:tailEnd/>
          </a:ln>
        </p:spPr>
      </p:pic>
      <p:sp>
        <p:nvSpPr>
          <p:cNvPr id="6" name="TextBox 5"/>
          <p:cNvSpPr txBox="1"/>
          <p:nvPr/>
        </p:nvSpPr>
        <p:spPr>
          <a:xfrm>
            <a:off x="2526427" y="604953"/>
            <a:ext cx="6814982" cy="625425"/>
          </a:xfrm>
          <a:prstGeom prst="rect">
            <a:avLst/>
          </a:prstGeom>
          <a:noFill/>
        </p:spPr>
        <p:txBody>
          <a:bodyPr wrap="square" lIns="108837" tIns="54418" rIns="108837" bIns="54418" rtlCol="0">
            <a:spAutoFit/>
          </a:bodyPr>
          <a:lstStyle/>
          <a:p>
            <a:pPr algn="ctr"/>
            <a:r>
              <a:rPr lang="en-US" altLang="zh-CN" sz="3350" b="1" dirty="0">
                <a:solidFill>
                  <a:schemeClr val="accent2"/>
                </a:solidFill>
                <a:latin typeface="Agency FB" panose="020B0503020202020204" pitchFamily="34" charset="0"/>
              </a:rPr>
              <a:t>Drifter data integration study</a:t>
            </a:r>
          </a:p>
        </p:txBody>
      </p:sp>
      <p:sp>
        <p:nvSpPr>
          <p:cNvPr id="8" name="矩形 7"/>
          <p:cNvSpPr/>
          <p:nvPr/>
        </p:nvSpPr>
        <p:spPr>
          <a:xfrm>
            <a:off x="7064679" y="5183269"/>
            <a:ext cx="4007796" cy="1323439"/>
          </a:xfrm>
          <a:prstGeom prst="rect">
            <a:avLst/>
          </a:prstGeom>
        </p:spPr>
        <p:txBody>
          <a:bodyPr wrap="square">
            <a:spAutoFit/>
          </a:bodyPr>
          <a:lstStyle/>
          <a:p>
            <a:r>
              <a:rPr lang="en-US" altLang="zh-CN" sz="2000" dirty="0">
                <a:latin typeface="Agency FB" panose="020B0503020202020204" pitchFamily="34" charset="0"/>
              </a:rPr>
              <a:t>Up to November 2020, 4.6GB integration dataset which includes 25,036 drifters (from 1970 to 2020) was processed, among which 1006 were newly deployed in 2020. </a:t>
            </a:r>
            <a:endParaRPr lang="zh-CN" altLang="zh-CN" sz="2000" dirty="0">
              <a:latin typeface="Agency FB" panose="020B0503020202020204" pitchFamily="34" charset="0"/>
            </a:endParaRPr>
          </a:p>
        </p:txBody>
      </p:sp>
      <p:pic>
        <p:nvPicPr>
          <p:cNvPr id="9" name="图片 8"/>
          <p:cNvPicPr/>
          <p:nvPr/>
        </p:nvPicPr>
        <p:blipFill>
          <a:blip r:embed="rId4"/>
          <a:stretch>
            <a:fillRect/>
          </a:stretch>
        </p:blipFill>
        <p:spPr>
          <a:xfrm>
            <a:off x="6168477" y="1492831"/>
            <a:ext cx="5302021" cy="3167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10"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4" name="灯片编号占位符 3"/>
          <p:cNvSpPr>
            <a:spLocks noGrp="1"/>
          </p:cNvSpPr>
          <p:nvPr>
            <p:ph type="sldNum" sz="quarter" idx="12"/>
          </p:nvPr>
        </p:nvSpPr>
        <p:spPr/>
        <p:txBody>
          <a:bodyPr/>
          <a:lstStyle/>
          <a:p>
            <a:fld id="{BA69D2F6-784A-4635-AE5C-E31508AFB66E}" type="slidenum">
              <a:rPr lang="en-GB" smtClean="0"/>
              <a:t>7</a:t>
            </a:fld>
            <a:endParaRPr lang="en-GB"/>
          </a:p>
        </p:txBody>
      </p:sp>
    </p:spTree>
    <p:extLst>
      <p:ext uri="{BB962C8B-B14F-4D97-AF65-F5344CB8AC3E}">
        <p14:creationId xmlns:p14="http://schemas.microsoft.com/office/powerpoint/2010/main" val="3336578149"/>
      </p:ext>
    </p:extLst>
  </p:cSld>
  <p:clrMapOvr>
    <a:masterClrMapping/>
  </p:clrMapOvr>
  <mc:AlternateContent xmlns:mc="http://schemas.openxmlformats.org/markup-compatibility/2006" xmlns:p14="http://schemas.microsoft.com/office/powerpoint/2010/main">
    <mc:Choice Requires="p14">
      <p:transition spd="slow" p14:dur="2000" advTm="48094"/>
    </mc:Choice>
    <mc:Fallback xmlns="">
      <p:transition spd="slow" advTm="4809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28833" y="1196753"/>
            <a:ext cx="4627367" cy="3508635"/>
          </a:xfrm>
          <a:prstGeom prst="rect">
            <a:avLst/>
          </a:prstGeom>
          <a:noFill/>
          <a:ln w="9525">
            <a:noFill/>
            <a:miter lim="800000"/>
            <a:headEnd/>
            <a:tailEnd/>
          </a:ln>
        </p:spPr>
        <p:txBody>
          <a:bodyPr wrap="square" lIns="91422" tIns="45711" rIns="91422" bIns="45711">
            <a:spAutoFit/>
          </a:bodyPr>
          <a:lstStyle/>
          <a:p>
            <a:r>
              <a:rPr lang="en-US" altLang="zh-CN" sz="2400" b="1" dirty="0">
                <a:latin typeface="Agency FB" panose="020B0503020202020204" pitchFamily="34" charset="0"/>
                <a:cs typeface="Lato Light"/>
                <a:sym typeface="+mn-ea"/>
              </a:rPr>
              <a:t>Three cruise summary reports have been digitized and made available online. The integration of rescued ROSCOP metadata with their corresponding observational data was initialized in earlier 2016</a:t>
            </a:r>
            <a:r>
              <a:rPr lang="en-US" altLang="zh-CN" sz="2400" b="1" dirty="0" smtClean="0">
                <a:latin typeface="Agency FB" panose="020B0503020202020204" pitchFamily="34" charset="0"/>
                <a:cs typeface="Lato Light"/>
                <a:sym typeface="+mn-ea"/>
              </a:rPr>
              <a:t>.</a:t>
            </a:r>
          </a:p>
          <a:p>
            <a:endParaRPr lang="en-US" altLang="zh-CN" sz="2400" b="1" dirty="0">
              <a:latin typeface="Agency FB" panose="020B0503020202020204" pitchFamily="34" charset="0"/>
              <a:cs typeface="Lato Light"/>
              <a:sym typeface="+mn-ea"/>
            </a:endParaRPr>
          </a:p>
          <a:p>
            <a:pPr eaLnBrk="0" hangingPunct="0">
              <a:buFontTx/>
              <a:buChar char="•"/>
            </a:pPr>
            <a:r>
              <a:rPr lang="en-US" altLang="zh-CN" sz="2000" b="1" dirty="0" smtClean="0">
                <a:latin typeface="Agency FB" panose="020B0503020202020204" pitchFamily="34" charset="0"/>
                <a:cs typeface="Lato Light"/>
                <a:sym typeface="+mn-ea"/>
              </a:rPr>
              <a:t> </a:t>
            </a:r>
            <a:r>
              <a:rPr lang="en-US" altLang="zh-CN" sz="2000" b="1" dirty="0">
                <a:latin typeface="Agency FB" panose="020B0503020202020204" pitchFamily="34" charset="0"/>
                <a:cs typeface="Lato Light"/>
                <a:sym typeface="+mn-ea"/>
              </a:rPr>
              <a:t>(Japan) Cruise Summary Report JP003‐95‐1;</a:t>
            </a:r>
          </a:p>
          <a:p>
            <a:pPr eaLnBrk="0" hangingPunct="0">
              <a:buFontTx/>
              <a:buChar char="•"/>
            </a:pPr>
            <a:r>
              <a:rPr lang="en-US" altLang="zh-CN" sz="2000" b="1" dirty="0">
                <a:latin typeface="Agency FB" panose="020B0503020202020204" pitchFamily="34" charset="0"/>
                <a:cs typeface="Lato Light"/>
                <a:sym typeface="+mn-ea"/>
              </a:rPr>
              <a:t> KODC Newsletter No.19;</a:t>
            </a:r>
          </a:p>
          <a:p>
            <a:pPr eaLnBrk="0" hangingPunct="0">
              <a:buFontTx/>
              <a:buChar char="•"/>
            </a:pPr>
            <a:r>
              <a:rPr lang="en-US" altLang="zh-CN" sz="2000" b="1" dirty="0">
                <a:latin typeface="Agency FB" panose="020B0503020202020204" pitchFamily="34" charset="0"/>
                <a:cs typeface="Lato Light"/>
                <a:sym typeface="+mn-ea"/>
              </a:rPr>
              <a:t>(China) NODC ROSCOP and Cruises 1983‐1984.</a:t>
            </a:r>
          </a:p>
          <a:p>
            <a:endParaRPr lang="zh-CN" altLang="en-US" dirty="0">
              <a:ea typeface="微软雅黑" pitchFamily="34" charset="-122"/>
            </a:endParaRPr>
          </a:p>
        </p:txBody>
      </p:sp>
      <p:pic>
        <p:nvPicPr>
          <p:cNvPr id="3" name="Picture 8"/>
          <p:cNvPicPr>
            <a:picLocks noChangeAspect="1" noChangeArrowheads="1"/>
          </p:cNvPicPr>
          <p:nvPr/>
        </p:nvPicPr>
        <p:blipFill>
          <a:blip r:embed="rId3" cstate="print"/>
          <a:srcRect/>
          <a:stretch>
            <a:fillRect/>
          </a:stretch>
        </p:blipFill>
        <p:spPr bwMode="auto">
          <a:xfrm>
            <a:off x="5453225" y="1412776"/>
            <a:ext cx="2104367" cy="2376264"/>
          </a:xfrm>
          <a:prstGeom prst="rect">
            <a:avLst/>
          </a:prstGeom>
          <a:noFill/>
          <a:ln w="9525">
            <a:solidFill>
              <a:schemeClr val="tx1"/>
            </a:solidFill>
            <a:miter lim="800000"/>
            <a:headEnd/>
            <a:tailEnd/>
          </a:ln>
        </p:spPr>
      </p:pic>
      <p:pic>
        <p:nvPicPr>
          <p:cNvPr id="4" name="Picture 9"/>
          <p:cNvPicPr>
            <a:picLocks noChangeAspect="1" noChangeArrowheads="1"/>
          </p:cNvPicPr>
          <p:nvPr/>
        </p:nvPicPr>
        <p:blipFill>
          <a:blip r:embed="rId4" cstate="print"/>
          <a:srcRect/>
          <a:stretch>
            <a:fillRect/>
          </a:stretch>
        </p:blipFill>
        <p:spPr bwMode="auto">
          <a:xfrm>
            <a:off x="7383946" y="1934992"/>
            <a:ext cx="2095017" cy="2378361"/>
          </a:xfrm>
          <a:prstGeom prst="rect">
            <a:avLst/>
          </a:prstGeom>
          <a:noFill/>
          <a:ln w="9525">
            <a:solidFill>
              <a:schemeClr val="tx1"/>
            </a:solidFill>
            <a:miter lim="800000"/>
            <a:headEnd/>
            <a:tailEnd/>
          </a:ln>
        </p:spPr>
      </p:pic>
      <p:pic>
        <p:nvPicPr>
          <p:cNvPr id="5" name="Picture 10"/>
          <p:cNvPicPr>
            <a:picLocks noChangeAspect="1" noChangeArrowheads="1"/>
          </p:cNvPicPr>
          <p:nvPr/>
        </p:nvPicPr>
        <p:blipFill>
          <a:blip r:embed="rId5" cstate="print"/>
          <a:srcRect/>
          <a:stretch>
            <a:fillRect/>
          </a:stretch>
        </p:blipFill>
        <p:spPr bwMode="auto">
          <a:xfrm>
            <a:off x="9280924" y="1412778"/>
            <a:ext cx="2007789" cy="2369429"/>
          </a:xfrm>
          <a:prstGeom prst="rect">
            <a:avLst/>
          </a:prstGeom>
          <a:noFill/>
          <a:ln w="9525">
            <a:solidFill>
              <a:schemeClr val="tx1"/>
            </a:solidFill>
            <a:miter lim="800000"/>
            <a:headEnd/>
            <a:tailEnd/>
          </a:ln>
        </p:spPr>
      </p:pic>
      <p:sp>
        <p:nvSpPr>
          <p:cNvPr id="6" name="TextBox 5"/>
          <p:cNvSpPr txBox="1"/>
          <p:nvPr/>
        </p:nvSpPr>
        <p:spPr>
          <a:xfrm>
            <a:off x="4599260" y="476673"/>
            <a:ext cx="2336528" cy="646313"/>
          </a:xfrm>
          <a:prstGeom prst="rect">
            <a:avLst/>
          </a:prstGeom>
          <a:noFill/>
        </p:spPr>
        <p:txBody>
          <a:bodyPr wrap="square" lIns="91422" tIns="45711" rIns="91422" bIns="45711"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rPr>
              <a:t>Data rescue</a:t>
            </a:r>
            <a:endParaRPr lang="zh-CN" altLang="en-US" sz="3600" b="1" dirty="0">
              <a:solidFill>
                <a:schemeClr val="bg1"/>
              </a:solidFill>
              <a:latin typeface="Agency FB" panose="020B0503020202020204" pitchFamily="34" charset="0"/>
              <a:ea typeface="微软雅黑" panose="020B0503020204020204" pitchFamily="34" charset="-122"/>
            </a:endParaRPr>
          </a:p>
        </p:txBody>
      </p:sp>
      <p:sp>
        <p:nvSpPr>
          <p:cNvPr id="7" name="矩形 6"/>
          <p:cNvSpPr/>
          <p:nvPr/>
        </p:nvSpPr>
        <p:spPr>
          <a:xfrm>
            <a:off x="720804" y="4725145"/>
            <a:ext cx="11115596" cy="1692753"/>
          </a:xfrm>
          <a:prstGeom prst="rect">
            <a:avLst/>
          </a:prstGeom>
          <a:ln w="28575">
            <a:solidFill>
              <a:srgbClr val="FF0000"/>
            </a:solidFill>
            <a:prstDash val="dash"/>
          </a:ln>
        </p:spPr>
        <p:txBody>
          <a:bodyPr wrap="square" lIns="91422" tIns="45711" rIns="91422" bIns="45711">
            <a:spAutoFit/>
          </a:bodyPr>
          <a:lstStyle/>
          <a:p>
            <a:r>
              <a:rPr lang="en-US" altLang="zh-CN" sz="2400" b="1" dirty="0">
                <a:latin typeface="Agency FB" panose="020B0503020202020204" pitchFamily="34" charset="0"/>
                <a:cs typeface="Lato Light"/>
                <a:sym typeface="+mn-ea"/>
              </a:rPr>
              <a:t>Cooperation with Hong Kong Observatory on the historical meteorological data rescue initiated in 2016</a:t>
            </a:r>
          </a:p>
          <a:p>
            <a:pPr marL="0" lvl="1">
              <a:buFont typeface="Arial" pitchFamily="34" charset="0"/>
              <a:buChar char="•"/>
            </a:pPr>
            <a:r>
              <a:rPr lang="en-US" altLang="zh-CN" sz="2000" b="1" dirty="0" smtClean="0">
                <a:latin typeface="Agency FB" panose="020B0503020202020204" pitchFamily="34" charset="0"/>
                <a:cs typeface="Lato Light"/>
                <a:sym typeface="+mn-ea"/>
              </a:rPr>
              <a:t>Ship </a:t>
            </a:r>
            <a:r>
              <a:rPr lang="en-US" altLang="zh-CN" sz="2000" b="1" dirty="0">
                <a:latin typeface="Agency FB" panose="020B0503020202020204" pitchFamily="34" charset="0"/>
                <a:cs typeface="Lato Light"/>
                <a:sym typeface="+mn-ea"/>
              </a:rPr>
              <a:t>observations in Director’s Report for 1892, 1894, 1895</a:t>
            </a:r>
          </a:p>
          <a:p>
            <a:pPr marL="0" lvl="1">
              <a:buFont typeface="Arial" pitchFamily="34" charset="0"/>
              <a:buChar char="•"/>
            </a:pPr>
            <a:r>
              <a:rPr lang="en-US" altLang="zh-CN" sz="2000" b="1" dirty="0">
                <a:latin typeface="Agency FB" panose="020B0503020202020204" pitchFamily="34" charset="0"/>
                <a:cs typeface="Lato Light"/>
                <a:sym typeface="+mn-ea"/>
              </a:rPr>
              <a:t>Observatory publication “Weather Observations From Ships (Appendix to Hong Kong Observations, 1931), by C.W. Jeffries, F.R.A.S., Director, 1932</a:t>
            </a:r>
          </a:p>
          <a:p>
            <a:pPr marL="0" lvl="1">
              <a:buFont typeface="Arial" pitchFamily="34" charset="0"/>
              <a:buChar char="•"/>
            </a:pPr>
            <a:r>
              <a:rPr lang="en-US" altLang="zh-CN" sz="2000" b="1" dirty="0">
                <a:latin typeface="Agency FB" panose="020B0503020202020204" pitchFamily="34" charset="0"/>
                <a:cs typeface="Lato Light"/>
                <a:sym typeface="+mn-ea"/>
              </a:rPr>
              <a:t>Ship observations listed in Daily Weather Charts </a:t>
            </a:r>
            <a:endParaRPr lang="zh-CN" altLang="en-US" sz="2000" b="1" dirty="0">
              <a:latin typeface="Agency FB" panose="020B0503020202020204" pitchFamily="34" charset="0"/>
              <a:cs typeface="Lato Light"/>
              <a:sym typeface="+mn-ea"/>
            </a:endParaRPr>
          </a:p>
        </p:txBody>
      </p:sp>
      <p:sp>
        <p:nvSpPr>
          <p:cNvPr id="8"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9"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11" name="灯片编号占位符 10"/>
          <p:cNvSpPr>
            <a:spLocks noGrp="1"/>
          </p:cNvSpPr>
          <p:nvPr>
            <p:ph type="sldNum" sz="quarter" idx="12"/>
          </p:nvPr>
        </p:nvSpPr>
        <p:spPr/>
        <p:txBody>
          <a:bodyPr/>
          <a:lstStyle/>
          <a:p>
            <a:fld id="{BA69D2F6-784A-4635-AE5C-E31508AFB66E}" type="slidenum">
              <a:rPr lang="en-GB" smtClean="0"/>
              <a:t>8</a:t>
            </a:fld>
            <a:endParaRPr lang="en-GB"/>
          </a:p>
        </p:txBody>
      </p:sp>
    </p:spTree>
    <p:extLst>
      <p:ext uri="{BB962C8B-B14F-4D97-AF65-F5344CB8AC3E}">
        <p14:creationId xmlns:p14="http://schemas.microsoft.com/office/powerpoint/2010/main" val="3155768954"/>
      </p:ext>
    </p:extLst>
  </p:cSld>
  <p:clrMapOvr>
    <a:masterClrMapping/>
  </p:clrMapOvr>
  <mc:AlternateContent xmlns:mc="http://schemas.openxmlformats.org/markup-compatibility/2006" xmlns:p14="http://schemas.microsoft.com/office/powerpoint/2010/main">
    <mc:Choice Requires="p14">
      <p:transition p14:dur="0" advTm="67143"/>
    </mc:Choice>
    <mc:Fallback xmlns="">
      <p:transition advTm="6714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7823" y="842440"/>
            <a:ext cx="11055003" cy="448453"/>
          </a:xfrm>
          <a:prstGeom prst="rect">
            <a:avLst/>
          </a:prstGeom>
        </p:spPr>
        <p:txBody>
          <a:bodyPr wrap="square" lIns="108837" tIns="54418" rIns="108837" bIns="54418">
            <a:spAutoFit/>
          </a:bodyPr>
          <a:lstStyle/>
          <a:p>
            <a:r>
              <a:rPr lang="en-US" altLang="zh-CN" sz="2200" b="1" dirty="0">
                <a:latin typeface="Agency FB" panose="020B0503020202020204" pitchFamily="34" charset="0"/>
              </a:rPr>
              <a:t>Progress towards making </a:t>
            </a:r>
            <a:r>
              <a:rPr lang="en-US" altLang="zh-CN" sz="2200" b="1" dirty="0" smtClean="0">
                <a:latin typeface="Agency FB" panose="020B0503020202020204" pitchFamily="34" charset="0"/>
              </a:rPr>
              <a:t>more marine </a:t>
            </a:r>
            <a:r>
              <a:rPr lang="en-US" altLang="zh-CN" sz="2200" b="1" dirty="0">
                <a:latin typeface="Agency FB" panose="020B0503020202020204" pitchFamily="34" charset="0"/>
              </a:rPr>
              <a:t>meteorological (and oceanographic) data from China publicly available</a:t>
            </a:r>
            <a:endParaRPr lang="zh-CN" altLang="en-US" sz="2200" dirty="0">
              <a:latin typeface="Agency FB" panose="020B0503020202020204" pitchFamily="34" charset="0"/>
            </a:endParaRPr>
          </a:p>
        </p:txBody>
      </p:sp>
      <p:sp>
        <p:nvSpPr>
          <p:cNvPr id="3" name="TextBox 2"/>
          <p:cNvSpPr txBox="1"/>
          <p:nvPr/>
        </p:nvSpPr>
        <p:spPr>
          <a:xfrm>
            <a:off x="8111699" y="6093296"/>
            <a:ext cx="3071541" cy="448453"/>
          </a:xfrm>
          <a:prstGeom prst="rect">
            <a:avLst/>
          </a:prstGeom>
          <a:noFill/>
        </p:spPr>
        <p:txBody>
          <a:bodyPr wrap="square" lIns="108837" tIns="54418" rIns="108837" bIns="54418" rtlCol="0">
            <a:spAutoFit/>
          </a:bodyPr>
          <a:lstStyle/>
          <a:p>
            <a:pPr algn="ctr"/>
            <a:r>
              <a:rPr lang="en-US" altLang="zh-CN" sz="2200" dirty="0">
                <a:latin typeface="Agency FB" panose="020B0503020202020204" pitchFamily="34" charset="0"/>
              </a:rPr>
              <a:t>Polar investigation </a:t>
            </a:r>
            <a:endParaRPr lang="zh-CN" altLang="en-US" sz="2200" dirty="0">
              <a:latin typeface="Agency FB" panose="020B0503020202020204" pitchFamily="34" charset="0"/>
            </a:endParaRPr>
          </a:p>
        </p:txBody>
      </p:sp>
      <p:pic>
        <p:nvPicPr>
          <p:cNvPr id="4" name="Picture 28" descr="E:\international\CMOC\海洋站照片\北麂.jpg"/>
          <p:cNvPicPr>
            <a:picLocks noChangeAspect="1" noChangeArrowheads="1"/>
          </p:cNvPicPr>
          <p:nvPr/>
        </p:nvPicPr>
        <p:blipFill>
          <a:blip r:embed="rId3" cstate="email"/>
          <a:srcRect/>
          <a:stretch>
            <a:fillRect/>
          </a:stretch>
        </p:blipFill>
        <p:spPr bwMode="auto">
          <a:xfrm>
            <a:off x="867823" y="1449125"/>
            <a:ext cx="2681514" cy="20354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9" descr="\\scan\临时文件夹可上传\气象之图片2\仪器\调查船-北斗.jpg"/>
          <p:cNvPicPr>
            <a:picLocks noChangeAspect="1" noChangeArrowheads="1"/>
          </p:cNvPicPr>
          <p:nvPr/>
        </p:nvPicPr>
        <p:blipFill>
          <a:blip r:embed="rId4" cstate="email"/>
          <a:srcRect/>
          <a:stretch>
            <a:fillRect/>
          </a:stretch>
        </p:blipFill>
        <p:spPr bwMode="auto">
          <a:xfrm>
            <a:off x="7343814" y="1556793"/>
            <a:ext cx="4259592" cy="1980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图片 3"/>
          <p:cNvPicPr>
            <a:picLocks noChangeAspect="1" noChangeArrowheads="1"/>
          </p:cNvPicPr>
          <p:nvPr/>
        </p:nvPicPr>
        <p:blipFill>
          <a:blip r:embed="rId5" cstate="print"/>
          <a:srcRect l="-784" r="52350" b="6934"/>
          <a:stretch>
            <a:fillRect/>
          </a:stretch>
        </p:blipFill>
        <p:spPr bwMode="auto">
          <a:xfrm>
            <a:off x="947160" y="3987741"/>
            <a:ext cx="2836719" cy="2233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28832" y="3484603"/>
            <a:ext cx="3647455" cy="448453"/>
          </a:xfrm>
          <a:prstGeom prst="rect">
            <a:avLst/>
          </a:prstGeom>
          <a:noFill/>
        </p:spPr>
        <p:txBody>
          <a:bodyPr wrap="square" lIns="108837" tIns="54418" rIns="108837" bIns="54418" rtlCol="0">
            <a:spAutoFit/>
          </a:bodyPr>
          <a:lstStyle/>
          <a:p>
            <a:pPr algn="ctr"/>
            <a:r>
              <a:rPr lang="en-US" altLang="zh-CN" sz="2200" dirty="0">
                <a:latin typeface="Agency FB" panose="020B0503020202020204" pitchFamily="34" charset="0"/>
              </a:rPr>
              <a:t>Oceanographic station</a:t>
            </a:r>
            <a:endParaRPr lang="zh-CN" altLang="en-US" sz="2200" dirty="0">
              <a:latin typeface="Agency FB" panose="020B0503020202020204" pitchFamily="34" charset="0"/>
            </a:endParaRPr>
          </a:p>
        </p:txBody>
      </p:sp>
      <p:sp>
        <p:nvSpPr>
          <p:cNvPr id="8" name="TextBox 7"/>
          <p:cNvSpPr txBox="1"/>
          <p:nvPr/>
        </p:nvSpPr>
        <p:spPr>
          <a:xfrm>
            <a:off x="1352406" y="6287298"/>
            <a:ext cx="2055996" cy="448453"/>
          </a:xfrm>
          <a:prstGeom prst="rect">
            <a:avLst/>
          </a:prstGeom>
          <a:noFill/>
        </p:spPr>
        <p:txBody>
          <a:bodyPr wrap="square" lIns="108837" tIns="54418" rIns="108837" bIns="54418" rtlCol="0">
            <a:spAutoFit/>
          </a:bodyPr>
          <a:lstStyle/>
          <a:p>
            <a:r>
              <a:rPr lang="en-US" altLang="zh-CN" sz="2200" dirty="0">
                <a:latin typeface="Agency FB" panose="020B0503020202020204" pitchFamily="34" charset="0"/>
              </a:rPr>
              <a:t>Tsunami</a:t>
            </a:r>
            <a:r>
              <a:rPr lang="en-US" altLang="zh-CN" sz="900" dirty="0"/>
              <a:t> </a:t>
            </a:r>
            <a:r>
              <a:rPr lang="en-US" altLang="zh-CN" sz="2200" dirty="0">
                <a:latin typeface="Agency FB" panose="020B0503020202020204" pitchFamily="34" charset="0"/>
              </a:rPr>
              <a:t>buoy</a:t>
            </a:r>
            <a:endParaRPr lang="zh-CN" altLang="en-US" sz="2200" dirty="0">
              <a:latin typeface="Agency FB" panose="020B0503020202020204" pitchFamily="34" charset="0"/>
            </a:endParaRPr>
          </a:p>
        </p:txBody>
      </p:sp>
      <p:sp>
        <p:nvSpPr>
          <p:cNvPr id="9" name="TextBox 8"/>
          <p:cNvSpPr txBox="1"/>
          <p:nvPr/>
        </p:nvSpPr>
        <p:spPr>
          <a:xfrm>
            <a:off x="7535785" y="3573016"/>
            <a:ext cx="3647455" cy="448453"/>
          </a:xfrm>
          <a:prstGeom prst="rect">
            <a:avLst/>
          </a:prstGeom>
          <a:noFill/>
        </p:spPr>
        <p:txBody>
          <a:bodyPr wrap="square" lIns="108837" tIns="54418" rIns="108837" bIns="54418" rtlCol="0">
            <a:spAutoFit/>
          </a:bodyPr>
          <a:lstStyle/>
          <a:p>
            <a:pPr algn="ctr"/>
            <a:r>
              <a:rPr lang="en-US" altLang="zh-CN" sz="2200" dirty="0">
                <a:latin typeface="Agency FB" panose="020B0503020202020204" pitchFamily="34" charset="0"/>
              </a:rPr>
              <a:t>VOS</a:t>
            </a:r>
            <a:endParaRPr lang="zh-CN" altLang="en-US" sz="2200" dirty="0">
              <a:latin typeface="Agency FB" panose="020B0503020202020204" pitchFamily="34" charset="0"/>
            </a:endParaRPr>
          </a:p>
        </p:txBody>
      </p:sp>
      <p:pic>
        <p:nvPicPr>
          <p:cNvPr id="1028" name="Picture 4" descr="http://img.ithome.com/newsuploadfiles/2014/2/20140203_170903_476.jpg"/>
          <p:cNvPicPr>
            <a:picLocks noChangeAspect="1" noChangeArrowheads="1"/>
          </p:cNvPicPr>
          <p:nvPr/>
        </p:nvPicPr>
        <p:blipFill>
          <a:blip r:embed="rId6" cstate="print"/>
          <a:srcRect/>
          <a:stretch>
            <a:fillRect/>
          </a:stretch>
        </p:blipFill>
        <p:spPr bwMode="auto">
          <a:xfrm>
            <a:off x="7349921" y="3957060"/>
            <a:ext cx="4127384" cy="2064229"/>
          </a:xfrm>
          <a:prstGeom prst="ellipse">
            <a:avLst/>
          </a:prstGeom>
          <a:ln>
            <a:noFill/>
          </a:ln>
          <a:effectLst>
            <a:softEdge rad="112500"/>
          </a:effectLst>
        </p:spPr>
      </p:pic>
      <p:sp>
        <p:nvSpPr>
          <p:cNvPr id="11" name="椭圆 10"/>
          <p:cNvSpPr/>
          <p:nvPr/>
        </p:nvSpPr>
        <p:spPr>
          <a:xfrm>
            <a:off x="3934733" y="2686592"/>
            <a:ext cx="2975556"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8837" tIns="54418" rIns="108837" bIns="54418" rtlCol="0" anchor="ctr"/>
          <a:lstStyle/>
          <a:p>
            <a:pPr algn="ctr"/>
            <a:r>
              <a:rPr lang="en-US" altLang="zh-CN" sz="3300" dirty="0">
                <a:solidFill>
                  <a:schemeClr val="tx1"/>
                </a:solidFill>
                <a:latin typeface="Agency FB" panose="020B0503020202020204" pitchFamily="34" charset="0"/>
              </a:rPr>
              <a:t>Observations</a:t>
            </a:r>
            <a:endParaRPr lang="zh-CN" altLang="en-US" sz="3300" dirty="0">
              <a:solidFill>
                <a:schemeClr val="tx1"/>
              </a:solidFill>
              <a:latin typeface="Agency FB" panose="020B0503020202020204" pitchFamily="34" charset="0"/>
            </a:endParaRPr>
          </a:p>
        </p:txBody>
      </p:sp>
      <p:cxnSp>
        <p:nvCxnSpPr>
          <p:cNvPr id="13" name="直接箭头连接符 12"/>
          <p:cNvCxnSpPr/>
          <p:nvPr/>
        </p:nvCxnSpPr>
        <p:spPr>
          <a:xfrm flipV="1">
            <a:off x="6596423" y="2643662"/>
            <a:ext cx="627731" cy="2618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3609503" y="2643662"/>
            <a:ext cx="627731" cy="261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1" idx="3"/>
          </p:cNvCxnSpPr>
          <p:nvPr/>
        </p:nvCxnSpPr>
        <p:spPr>
          <a:xfrm flipH="1">
            <a:off x="3838747" y="3792920"/>
            <a:ext cx="531746" cy="333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5"/>
          </p:cNvCxnSpPr>
          <p:nvPr/>
        </p:nvCxnSpPr>
        <p:spPr>
          <a:xfrm>
            <a:off x="6474529" y="3792920"/>
            <a:ext cx="531746" cy="261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35232" y="6351031"/>
            <a:ext cx="3105907" cy="430887"/>
          </a:xfrm>
          <a:prstGeom prst="rect">
            <a:avLst/>
          </a:prstGeom>
          <a:noFill/>
        </p:spPr>
        <p:txBody>
          <a:bodyPr wrap="square" rtlCol="0">
            <a:spAutoFit/>
          </a:bodyPr>
          <a:lstStyle/>
          <a:p>
            <a:r>
              <a:rPr lang="en-US" altLang="zh-CN" sz="2200" dirty="0">
                <a:latin typeface="Agency FB" panose="020B0503020202020204" pitchFamily="34" charset="0"/>
              </a:rPr>
              <a:t>China Ocean Survey</a:t>
            </a:r>
            <a:endParaRPr lang="zh-CN" altLang="en-US" sz="2200" dirty="0">
              <a:latin typeface="Agency FB" panose="020B0503020202020204" pitchFamily="34" charset="0"/>
            </a:endParaRPr>
          </a:p>
        </p:txBody>
      </p:sp>
      <p:pic>
        <p:nvPicPr>
          <p:cNvPr id="10" name="Picture 2" descr="https://bkimg.cdn.bcebos.com/pic/6a600c338744ebf89df995bbd9f9d72a6159a7ae?x-bce-process=image/watermark,image_d2F0ZXIvYmFpa2U5Mg==,g_7,xp_5,yp_5/format,f_auto"/>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4231" r="3536" b="17022"/>
          <a:stretch/>
        </p:blipFill>
        <p:spPr bwMode="auto">
          <a:xfrm>
            <a:off x="4176287" y="4568460"/>
            <a:ext cx="2805669" cy="1672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9" name="直接箭头连接符 18"/>
          <p:cNvCxnSpPr/>
          <p:nvPr/>
        </p:nvCxnSpPr>
        <p:spPr>
          <a:xfrm>
            <a:off x="5507132" y="4045131"/>
            <a:ext cx="1" cy="5233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Footer Placeholder 3">
            <a:extLst>
              <a:ext uri="{FF2B5EF4-FFF2-40B4-BE49-F238E27FC236}">
                <a16:creationId xmlns="" xmlns:a16="http://schemas.microsoft.com/office/drawing/2014/main" id="{855B684F-D239-414D-9E36-58766ECF906F}"/>
              </a:ext>
            </a:extLst>
          </p:cNvPr>
          <p:cNvSpPr>
            <a:spLocks noGrp="1"/>
          </p:cNvSpPr>
          <p:nvPr>
            <p:ph type="ftr" sz="quarter" idx="11"/>
          </p:nvPr>
        </p:nvSpPr>
        <p:spPr>
          <a:xfrm>
            <a:off x="0" y="20205"/>
            <a:ext cx="10030691"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22" name="Picture 4" descr="Logo&#10;&#10;Description automatically generated">
            <a:extLst>
              <a:ext uri="{FF2B5EF4-FFF2-40B4-BE49-F238E27FC236}">
                <a16:creationId xmlns="" xmlns:a16="http://schemas.microsoft.com/office/drawing/2014/main" id="{B3103838-C186-4990-AE3B-2A65EE918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220" y="20205"/>
            <a:ext cx="860593" cy="860593"/>
          </a:xfrm>
          <a:prstGeom prst="rect">
            <a:avLst/>
          </a:prstGeom>
        </p:spPr>
      </p:pic>
      <p:sp>
        <p:nvSpPr>
          <p:cNvPr id="14" name="灯片编号占位符 13"/>
          <p:cNvSpPr>
            <a:spLocks noGrp="1"/>
          </p:cNvSpPr>
          <p:nvPr>
            <p:ph type="sldNum" sz="quarter" idx="12"/>
          </p:nvPr>
        </p:nvSpPr>
        <p:spPr/>
        <p:txBody>
          <a:bodyPr/>
          <a:lstStyle/>
          <a:p>
            <a:fld id="{BA69D2F6-784A-4635-AE5C-E31508AFB66E}" type="slidenum">
              <a:rPr lang="en-GB" smtClean="0"/>
              <a:t>9</a:t>
            </a:fld>
            <a:endParaRPr lang="en-GB"/>
          </a:p>
        </p:txBody>
      </p:sp>
    </p:spTree>
    <p:extLst>
      <p:ext uri="{BB962C8B-B14F-4D97-AF65-F5344CB8AC3E}">
        <p14:creationId xmlns:p14="http://schemas.microsoft.com/office/powerpoint/2010/main" val="95874832"/>
      </p:ext>
    </p:extLst>
  </p:cSld>
  <p:clrMapOvr>
    <a:masterClrMapping/>
  </p:clrMapOvr>
  <mc:AlternateContent xmlns:mc="http://schemas.openxmlformats.org/markup-compatibility/2006" xmlns:p14="http://schemas.microsoft.com/office/powerpoint/2010/main">
    <mc:Choice Requires="p14">
      <p:transition spd="slow" p14:dur="2000" advTm="17377"/>
    </mc:Choice>
    <mc:Fallback xmlns="">
      <p:transition spd="slow" advTm="17377"/>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3" ma:contentTypeDescription="Create a new document." ma:contentTypeScope="" ma:versionID="3d6997ac2ab690854c8faa20de8be7f6">
  <xsd:schema xmlns:xsd="http://www.w3.org/2001/XMLSchema" xmlns:xs="http://www.w3.org/2001/XMLSchema" xmlns:p="http://schemas.microsoft.com/office/2006/metadata/properties" xmlns:ns3="8ec0b821-9e03-4938-aec6-1dcf2ecf3e10" xmlns:ns4="5e341866-7c71-43e7-8f34-3402d2b4f504" targetNamespace="http://schemas.microsoft.com/office/2006/metadata/properties" ma:root="true" ma:fieldsID="98ed515a40b18afe455038d746da1722" ns3:_="" ns4:_="">
    <xsd:import namespace="8ec0b821-9e03-4938-aec6-1dcf2ecf3e10"/>
    <xsd:import namespace="5e341866-7c71-43e7-8f34-3402d2b4f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D10733-0502-4FF2-BFA4-0894096C0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0b821-9e03-4938-aec6-1dcf2ecf3e10"/>
    <ds:schemaRef ds:uri="5e341866-7c71-43e7-8f34-3402d2b4f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99CB6-075A-4259-B2F5-C50D3F9A5026}">
  <ds:schemaRefs>
    <ds:schemaRef ds:uri="http://purl.org/dc/dcmitype/"/>
    <ds:schemaRef ds:uri="8ec0b821-9e03-4938-aec6-1dcf2ecf3e10"/>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5e341866-7c71-43e7-8f34-3402d2b4f504"/>
  </ds:schemaRefs>
</ds:datastoreItem>
</file>

<file path=customXml/itemProps3.xml><?xml version="1.0" encoding="utf-8"?>
<ds:datastoreItem xmlns:ds="http://schemas.openxmlformats.org/officeDocument/2006/customXml" ds:itemID="{2D284D69-EB04-46DD-B9B4-F1ACC35085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3515</TotalTime>
  <Words>1433</Words>
  <Application>Microsoft Office PowerPoint</Application>
  <PresentationFormat>宽屏</PresentationFormat>
  <Paragraphs>347</Paragraphs>
  <Slides>17</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Bebas Neue Bold</vt:lpstr>
      <vt:lpstr>Gill Sans</vt:lpstr>
      <vt:lpstr>Lato Light</vt:lpstr>
      <vt:lpstr>PMingLiU</vt:lpstr>
      <vt:lpstr>等线</vt:lpstr>
      <vt:lpstr>黑体</vt:lpstr>
      <vt:lpstr>宋体</vt:lpstr>
      <vt:lpstr>宋体</vt:lpstr>
      <vt:lpstr>微软雅黑</vt:lpstr>
      <vt:lpstr>Agency FB</vt:lpstr>
      <vt:lpstr>Arial</vt:lpstr>
      <vt:lpstr>Calibri</vt:lpstr>
      <vt:lpstr>Calibri Light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Zulfikar Begg</dc:creator>
  <cp:lastModifiedBy>Microsoft 帐户</cp:lastModifiedBy>
  <cp:revision>54</cp:revision>
  <dcterms:created xsi:type="dcterms:W3CDTF">2021-04-29T23:16:29Z</dcterms:created>
  <dcterms:modified xsi:type="dcterms:W3CDTF">2021-06-12T04:42:24Z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