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7"/>
  </p:notesMasterIdLst>
  <p:handoutMasterIdLst>
    <p:handoutMasterId r:id="rId18"/>
  </p:handoutMasterIdLst>
  <p:sldIdLst>
    <p:sldId id="447" r:id="rId5"/>
    <p:sldId id="462" r:id="rId6"/>
    <p:sldId id="405" r:id="rId7"/>
    <p:sldId id="463" r:id="rId8"/>
    <p:sldId id="465" r:id="rId9"/>
    <p:sldId id="466" r:id="rId10"/>
    <p:sldId id="467" r:id="rId11"/>
    <p:sldId id="468" r:id="rId12"/>
    <p:sldId id="470" r:id="rId13"/>
    <p:sldId id="469" r:id="rId14"/>
    <p:sldId id="471" r:id="rId15"/>
    <p:sldId id="472" r:id="rId16"/>
  </p:sldIdLst>
  <p:sldSz cx="12192000" cy="6858000"/>
  <p:notesSz cx="6858000" cy="9144000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rve Damlamian" initials="HD" lastIdx="2" clrIdx="0">
    <p:extLst>
      <p:ext uri="{19B8F6BF-5375-455C-9EA6-DF929625EA0E}">
        <p15:presenceInfo xmlns:p15="http://schemas.microsoft.com/office/powerpoint/2012/main" userId="S::herveda@spc.int::20f82102-8446-406b-ac88-427f608583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129"/>
    <a:srgbClr val="D0BACD"/>
    <a:srgbClr val="FFFF7F"/>
    <a:srgbClr val="F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32" autoAdjust="0"/>
    <p:restoredTop sz="87682" autoAdjust="0"/>
  </p:normalViewPr>
  <p:slideViewPr>
    <p:cSldViewPr snapToGrid="0" snapToObjects="1">
      <p:cViewPr varScale="1">
        <p:scale>
          <a:sx n="57" d="100"/>
          <a:sy n="57" d="100"/>
        </p:scale>
        <p:origin x="4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6039542-D024-49E4-B4E0-297D0404F6B9}" type="datetimeFigureOut">
              <a:rPr lang="en-US"/>
              <a:pPr>
                <a:defRPr/>
              </a:pPr>
              <a:t>6/8/2021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69C365F-D81F-4610-B026-820546725B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43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4F76673-1A23-43FE-9A9C-1BB666EA113F}" type="datetimeFigureOut">
              <a:rPr lang="en-US"/>
              <a:pPr>
                <a:defRPr/>
              </a:pPr>
              <a:t>6/8/2021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94E76D3-842D-487D-AC4F-F23980EA6D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894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Need logos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74C42-7775-4C39-B654-EBC3C8D78B1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13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4E76D3-842D-487D-AC4F-F23980EA6D7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77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2 systems heavy duty versus light weight</a:t>
            </a:r>
          </a:p>
          <a:p>
            <a:endParaRPr lang="en-AU" dirty="0"/>
          </a:p>
          <a:p>
            <a:r>
              <a:rPr lang="en-AU" dirty="0"/>
              <a:t> - </a:t>
            </a:r>
            <a:r>
              <a:rPr lang="en-AU" dirty="0" err="1"/>
              <a:t>Datawell</a:t>
            </a:r>
            <a:r>
              <a:rPr lang="en-AU" dirty="0"/>
              <a:t> 100-250Kg versus 5Kg</a:t>
            </a:r>
          </a:p>
          <a:p>
            <a:pPr marL="171450" indent="-171450">
              <a:buFontTx/>
              <a:buChar char="-"/>
            </a:pPr>
            <a:r>
              <a:rPr lang="en-AU" dirty="0"/>
              <a:t>50K   versus 5-10k</a:t>
            </a:r>
          </a:p>
          <a:p>
            <a:pPr marL="171450" indent="-171450">
              <a:buFontTx/>
              <a:buChar char="-"/>
            </a:pPr>
            <a:r>
              <a:rPr lang="en-AU" dirty="0"/>
              <a:t>Mobilisation and deployment : Crane</a:t>
            </a:r>
          </a:p>
          <a:p>
            <a:pPr marL="171450" indent="-171450">
              <a:buFontTx/>
              <a:buChar char="-"/>
            </a:pPr>
            <a:endParaRPr lang="en-AU" dirty="0"/>
          </a:p>
          <a:p>
            <a:pPr marL="171450" indent="-171450">
              <a:buFontTx/>
              <a:buChar char="-"/>
            </a:pPr>
            <a:r>
              <a:rPr lang="en-AU" dirty="0"/>
              <a:t>More robust though /  high quality data / Widely used for decades</a:t>
            </a:r>
          </a:p>
          <a:p>
            <a:pPr marL="171450" indent="-171450">
              <a:buFontTx/>
              <a:buChar char="-"/>
            </a:pPr>
            <a:r>
              <a:rPr lang="en-AU" dirty="0"/>
              <a:t> </a:t>
            </a:r>
          </a:p>
          <a:p>
            <a:pPr marL="171450" indent="-171450">
              <a:buFontTx/>
              <a:buChar char="-"/>
            </a:pPr>
            <a:r>
              <a:rPr lang="en-AU" dirty="0"/>
              <a:t>We also have a SCRIPPS buoy -  (Luca) that we are deploying soon off Suva #excited</a:t>
            </a:r>
          </a:p>
          <a:p>
            <a:pPr marL="171450" indent="-171450">
              <a:buFontTx/>
              <a:buChar char="-"/>
            </a:pPr>
            <a:endParaRPr lang="en-AU" dirty="0"/>
          </a:p>
          <a:p>
            <a:pPr marL="171450" indent="-171450">
              <a:buFontTx/>
              <a:buChar char="-"/>
            </a:pPr>
            <a:endParaRPr lang="en-AU" dirty="0"/>
          </a:p>
          <a:p>
            <a:pPr marL="171450" indent="-171450">
              <a:buFontTx/>
              <a:buChar char="-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4E76D3-842D-487D-AC4F-F23980EA6D7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21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But also:</a:t>
            </a:r>
          </a:p>
          <a:p>
            <a:endParaRPr lang="en-AU" dirty="0"/>
          </a:p>
          <a:p>
            <a:r>
              <a:rPr lang="en-AU" dirty="0"/>
              <a:t>- Post TC forecast analysis ( TC Harold, TC </a:t>
            </a:r>
            <a:r>
              <a:rPr lang="en-AU" dirty="0" err="1"/>
              <a:t>Yasa</a:t>
            </a:r>
            <a:r>
              <a:rPr lang="en-AU" dirty="0"/>
              <a:t>)</a:t>
            </a:r>
          </a:p>
          <a:p>
            <a:endParaRPr lang="en-AU" dirty="0"/>
          </a:p>
          <a:p>
            <a:pPr marL="171450" indent="-171450">
              <a:buFontTx/>
              <a:buChar char="-"/>
            </a:pPr>
            <a:r>
              <a:rPr lang="en-AU" dirty="0"/>
              <a:t>Navigational safety</a:t>
            </a:r>
          </a:p>
          <a:p>
            <a:pPr marL="171450" indent="-171450">
              <a:buFontTx/>
              <a:buChar char="-"/>
            </a:pPr>
            <a:r>
              <a:rPr lang="en-AU" dirty="0"/>
              <a:t>Support planning for mariners, fishermen, etc…</a:t>
            </a:r>
          </a:p>
          <a:p>
            <a:pPr marL="171450" indent="-171450">
              <a:buFontTx/>
              <a:buChar char="-"/>
            </a:pPr>
            <a:r>
              <a:rPr lang="en-AU" dirty="0"/>
              <a:t>For early warning (but will talk more about that in few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4E76D3-842D-487D-AC4F-F23980EA6D7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5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4E76D3-842D-487D-AC4F-F23980EA6D7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160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Not to ask people not to interfere with the wave buoy but to create a </a:t>
            </a:r>
            <a:r>
              <a:rPr lang="en-AU" dirty="0" err="1"/>
              <a:t>meaniful</a:t>
            </a:r>
            <a:r>
              <a:rPr lang="en-AU" dirty="0"/>
              <a:t> partnership</a:t>
            </a:r>
          </a:p>
          <a:p>
            <a:r>
              <a:rPr lang="en-AU" dirty="0"/>
              <a:t> - ownership of the equipment /  tangible benefit</a:t>
            </a:r>
          </a:p>
          <a:p>
            <a:r>
              <a:rPr lang="en-AU" dirty="0"/>
              <a:t>- Actors (could potentially do some maintenance /  or provide feedbacks on inundation event during big wave)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4E76D3-842D-487D-AC4F-F23980EA6D7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3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Tailored product: Increase customer feeling of safety / tailor to surfers</a:t>
            </a:r>
          </a:p>
          <a:p>
            <a:endParaRPr lang="en-AU" dirty="0"/>
          </a:p>
          <a:p>
            <a:r>
              <a:rPr lang="en-AU" dirty="0"/>
              <a:t>Visibility -  naming?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4E76D3-842D-487D-AC4F-F23980EA6D7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17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Maritime Authority, Port Authority, Navy, Surfer Association, Water Police, etc…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4E76D3-842D-487D-AC4F-F23980EA6D7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46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KMS led the development of a partnership with KI Fisheries</a:t>
            </a:r>
          </a:p>
          <a:p>
            <a:r>
              <a:rPr lang="en-AU" dirty="0" err="1"/>
              <a:t>Captialising</a:t>
            </a:r>
            <a:r>
              <a:rPr lang="en-AU" dirty="0"/>
              <a:t> on their expertise and </a:t>
            </a:r>
            <a:r>
              <a:rPr lang="en-AU" dirty="0" err="1"/>
              <a:t>ressources</a:t>
            </a:r>
            <a:r>
              <a:rPr lang="en-AU" dirty="0"/>
              <a:t> (boat, etc…) to successfully deploy the wave buoy</a:t>
            </a:r>
          </a:p>
          <a:p>
            <a:endParaRPr lang="en-AU" dirty="0"/>
          </a:p>
          <a:p>
            <a:endParaRPr lang="en-AU" dirty="0"/>
          </a:p>
          <a:p>
            <a:r>
              <a:rPr lang="en-AU" dirty="0"/>
              <a:t>Adrien led the development of a partnership with our FAME division in NC to investigate the possibility to </a:t>
            </a:r>
            <a:r>
              <a:rPr lang="en-AU" dirty="0" err="1"/>
              <a:t>capitlise</a:t>
            </a:r>
            <a:r>
              <a:rPr lang="en-AU" dirty="0"/>
              <a:t> on FAD infrastructure for wave buoy deployment.</a:t>
            </a:r>
          </a:p>
          <a:p>
            <a:pPr marL="171450" indent="-171450">
              <a:buFontTx/>
              <a:buChar char="-"/>
            </a:pPr>
            <a:r>
              <a:rPr lang="en-AU" dirty="0"/>
              <a:t>Provide FAD with GPS tracker -  receive an alert if FAD is drifting</a:t>
            </a:r>
          </a:p>
          <a:p>
            <a:pPr marL="171450" indent="-171450">
              <a:buFontTx/>
              <a:buChar char="-"/>
            </a:pPr>
            <a:r>
              <a:rPr lang="en-AU" dirty="0"/>
              <a:t>Inform fisherman on actual wave/wind at the site /  increased planning and safety</a:t>
            </a:r>
          </a:p>
          <a:p>
            <a:pPr marL="171450" indent="-171450">
              <a:buFontTx/>
              <a:buChar char="-"/>
            </a:pPr>
            <a:r>
              <a:rPr lang="en-AU" dirty="0"/>
              <a:t>Remove logistical issue and cost of wave buoy deployment</a:t>
            </a:r>
          </a:p>
          <a:p>
            <a:pPr marL="171450" indent="-171450">
              <a:buFontTx/>
              <a:buChar char="-"/>
            </a:pPr>
            <a:r>
              <a:rPr lang="en-AU" dirty="0"/>
              <a:t>Fisheries to support maintenance and rescue operation</a:t>
            </a:r>
          </a:p>
          <a:p>
            <a:pPr marL="171450" indent="-171450">
              <a:buFontTx/>
              <a:buChar char="-"/>
            </a:pPr>
            <a:r>
              <a:rPr lang="en-AU" dirty="0"/>
              <a:t>Provide ideal platform for meaningful partnership</a:t>
            </a:r>
          </a:p>
          <a:p>
            <a:pPr marL="171450" indent="-171450">
              <a:buFontTx/>
              <a:buChar char="-"/>
            </a:pPr>
            <a:endParaRPr lang="en-AU" dirty="0"/>
          </a:p>
          <a:p>
            <a:pPr marL="171450" indent="-171450">
              <a:buFontTx/>
              <a:buChar char="-"/>
            </a:pPr>
            <a:r>
              <a:rPr lang="en-AU" dirty="0"/>
              <a:t>Survived Cyclone </a:t>
            </a:r>
            <a:r>
              <a:rPr lang="en-AU" dirty="0" err="1"/>
              <a:t>Nyran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4E76D3-842D-487D-AC4F-F23980EA6D7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3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6"/>
            <a:ext cx="1218882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1830" y="2000491"/>
            <a:ext cx="8637073" cy="2541431"/>
          </a:xfrm>
        </p:spPr>
        <p:txBody>
          <a:bodyPr bIns="0" anchor="b"/>
          <a:lstStyle>
            <a:lvl1pPr algn="l">
              <a:defRPr sz="600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1827" y="4965879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189" indent="0" algn="ctr">
              <a:buNone/>
              <a:defRPr sz="18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908803" y="1528763"/>
            <a:ext cx="3500439" cy="3095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E9E56-8F43-4818-BB18-0494571CC685}" type="datetimeFigureOut">
              <a:rPr lang="en-US"/>
              <a:pPr>
                <a:defRPr/>
              </a:pPr>
              <a:t>6/8/2021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70064" y="1527181"/>
            <a:ext cx="4973637" cy="3095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163" y="1997075"/>
            <a:ext cx="811212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20052-AB0E-4707-953A-EE2E68A704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53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837" y="331794"/>
            <a:ext cx="1619251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3801" y="1528222"/>
            <a:ext cx="9603275" cy="10492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83801" y="2739436"/>
            <a:ext cx="9603275" cy="3450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12739" y="798519"/>
            <a:ext cx="811212" cy="504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197EE-9D89-4EAD-9B76-8C94D34CB3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70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837" y="331794"/>
            <a:ext cx="1619251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62257" y="1521082"/>
            <a:ext cx="1615743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3769" y="1521082"/>
            <a:ext cx="7551264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511176" y="1520825"/>
            <a:ext cx="811213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82AFA-B0CE-4BDA-87A1-DA4435BD35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73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AU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AU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03748F92-CAC5-4F5E-B610-1A4BF9183405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135529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837" y="331794"/>
            <a:ext cx="1619251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2189" y="1763115"/>
            <a:ext cx="9603275" cy="10492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2189" y="2974328"/>
            <a:ext cx="9603275" cy="34506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61952" y="1008069"/>
            <a:ext cx="811213" cy="504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47762-1826-4684-B6C0-DD15407796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54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73237" y="4014788"/>
            <a:ext cx="86296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837" y="331794"/>
            <a:ext cx="1619251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3021" y="1965855"/>
            <a:ext cx="8643155" cy="1887950"/>
          </a:xfrm>
        </p:spPr>
        <p:txBody>
          <a:bodyPr anchor="b"/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3025" y="4015926"/>
            <a:ext cx="8630447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98515" y="1008069"/>
            <a:ext cx="811212" cy="504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89E7B-3262-46F5-9604-C87FCF6E8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62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837" y="331794"/>
            <a:ext cx="1619251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829" y="131661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7940" y="2522613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380" y="2529072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320676" y="1311275"/>
            <a:ext cx="811213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DBEF8-C4AC-48B5-ADAA-FE6A3D4735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11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837" y="331794"/>
            <a:ext cx="1619251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4580" y="1508839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4579" y="2724231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04579" y="3528951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749" y="2727685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749" y="3526173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338142" y="1008069"/>
            <a:ext cx="809625" cy="504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622BE-2D0C-4263-B7DA-7FFCC9261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617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837" y="331794"/>
            <a:ext cx="1619251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2189" y="1528222"/>
            <a:ext cx="9603275" cy="10492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319092" y="1017594"/>
            <a:ext cx="809625" cy="5032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352B9-7120-4C5E-94DB-B697DF382B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23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837" y="331794"/>
            <a:ext cx="1619251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79428" y="1008069"/>
            <a:ext cx="811213" cy="504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44075-0953-4D31-B1BA-938BE0B009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16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837" y="331794"/>
            <a:ext cx="1619251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669" y="1512044"/>
            <a:ext cx="3273099" cy="2247117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2715" y="1512039"/>
            <a:ext cx="6012471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672" y="3918562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328615" y="1000125"/>
            <a:ext cx="811212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8BDBBF-E7CF-42E7-B183-076C62B484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073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837" y="331794"/>
            <a:ext cx="1619251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1599" y="1356380"/>
            <a:ext cx="5532328" cy="18305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6532" y="1371346"/>
            <a:ext cx="3425600" cy="4629734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60723" y="3372859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1757364" y="5681669"/>
            <a:ext cx="5527675" cy="319087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5B7B8135-481F-45EC-AEB6-3DC641434F97}" type="datetimeFigureOut">
              <a:rPr lang="en-US"/>
              <a:pPr>
                <a:defRPr/>
              </a:pPr>
              <a:t>6/8/2021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790575" y="1009650"/>
            <a:ext cx="811213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655C4-B773-4C5D-BE66-96153FA59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84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0979" y="1554163"/>
            <a:ext cx="9604375" cy="10477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50979" y="2763844"/>
            <a:ext cx="9604375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/>
              <a:t>Edit Master text styles</a:t>
            </a:r>
          </a:p>
          <a:p>
            <a:pPr lvl="1"/>
            <a:r>
              <a:rPr lang="en-AU" altLang="en-US"/>
              <a:t>Second level</a:t>
            </a:r>
          </a:p>
          <a:p>
            <a:pPr lvl="2"/>
            <a:r>
              <a:rPr lang="en-AU" altLang="en-US"/>
              <a:t>Third level</a:t>
            </a:r>
          </a:p>
          <a:p>
            <a:pPr lvl="3"/>
            <a:r>
              <a:rPr lang="en-AU" altLang="en-US"/>
              <a:t>Fourth level</a:t>
            </a:r>
          </a:p>
          <a:p>
            <a:pPr lvl="4"/>
            <a:r>
              <a:rPr lang="en-AU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916" y="330200"/>
            <a:ext cx="3500437" cy="309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731F559-86DB-45E7-BB9C-BA2B63AD7D93}" type="datetimeFigureOut">
              <a:rPr lang="en-US"/>
              <a:pPr>
                <a:defRPr/>
              </a:pPr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0978" y="328613"/>
            <a:ext cx="5938839" cy="3095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8" y="798519"/>
            <a:ext cx="811213" cy="5048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A92BADA7-936C-47F1-B3DE-FF9303648A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7750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837" y="331794"/>
            <a:ext cx="1619251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kern="1200" cap="all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45718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charset="0"/>
        </a:defRPr>
      </a:lvl6pPr>
      <a:lvl7pPr marL="91437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charset="0"/>
        </a:defRPr>
      </a:lvl7pPr>
      <a:lvl8pPr marL="13715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charset="0"/>
        </a:defRPr>
      </a:lvl8pPr>
      <a:lvl9pPr marL="182875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Gill Sans MT" charset="0"/>
        </a:defRPr>
      </a:lvl9pPr>
    </p:titleStyle>
    <p:bodyStyle>
      <a:lvl1pPr marL="228594" indent="-228594" algn="l" rtl="0" eaLnBrk="1" fontAlgn="base" hangingPunct="1">
        <a:lnSpc>
          <a:spcPct val="120000"/>
        </a:lnSpc>
        <a:spcBef>
          <a:spcPts val="10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marL="685783" indent="-228594" algn="l" rtl="0" eaLnBrk="1" fontAlgn="base" hangingPunct="1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marL="1142971" indent="-228594" algn="l" rtl="0" eaLnBrk="1" fontAlgn="base" hangingPunct="1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3pPr>
      <a:lvl4pPr marL="1600160" indent="-228594" algn="l" rtl="0" eaLnBrk="1" fontAlgn="base" hangingPunct="1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4pPr>
      <a:lvl5pPr marL="2057349" indent="-228594" algn="l" rtl="0" eaLnBrk="1" fontAlgn="base" hangingPunct="1">
        <a:lnSpc>
          <a:spcPct val="120000"/>
        </a:lnSpc>
        <a:spcBef>
          <a:spcPts val="5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5pPr>
      <a:lvl6pPr marL="2514537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4"/>
          <p:cNvSpPr txBox="1"/>
          <p:nvPr/>
        </p:nvSpPr>
        <p:spPr>
          <a:xfrm>
            <a:off x="933254" y="2659981"/>
            <a:ext cx="105548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AU" sz="3200" b="1" cap="all" dirty="0">
                <a:solidFill>
                  <a:prstClr val="black"/>
                </a:solidFill>
                <a:latin typeface="Calibri"/>
              </a:rPr>
              <a:t>establishing </a:t>
            </a:r>
          </a:p>
          <a:p>
            <a:pPr algn="ctr" defTabSz="457200">
              <a:defRPr/>
            </a:pPr>
            <a:r>
              <a:rPr lang="en-AU" sz="3200" b="1" cap="all" dirty="0">
                <a:solidFill>
                  <a:prstClr val="black"/>
                </a:solidFill>
                <a:latin typeface="Calibri"/>
              </a:rPr>
              <a:t>real-time wave ocean monitoring system</a:t>
            </a:r>
          </a:p>
          <a:p>
            <a:pPr algn="ctr" defTabSz="457200">
              <a:defRPr/>
            </a:pPr>
            <a:endParaRPr lang="en-AU" sz="3200" b="1" cap="all" dirty="0">
              <a:solidFill>
                <a:prstClr val="black"/>
              </a:solidFill>
              <a:latin typeface="Calibri"/>
            </a:endParaRPr>
          </a:p>
          <a:p>
            <a:pPr algn="ctr" defTabSz="457200">
              <a:defRPr/>
            </a:pPr>
            <a:r>
              <a:rPr lang="en-AU" sz="2400" b="1" cap="all" dirty="0">
                <a:solidFill>
                  <a:prstClr val="black"/>
                </a:solidFill>
                <a:latin typeface="Calibri"/>
              </a:rPr>
              <a:t>Some lessons learned</a:t>
            </a:r>
          </a:p>
          <a:p>
            <a:pPr algn="ctr" defTabSz="457200">
              <a:defRPr/>
            </a:pPr>
            <a:endParaRPr lang="en-AU" sz="2400" b="1" cap="all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06C2F6-18D1-4C8B-8A04-D10F8EAD7A7F}"/>
              </a:ext>
            </a:extLst>
          </p:cNvPr>
          <p:cNvSpPr txBox="1"/>
          <p:nvPr/>
        </p:nvSpPr>
        <p:spPr>
          <a:xfrm>
            <a:off x="4974771" y="5236029"/>
            <a:ext cx="3690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Prepared by Herve Damlamian</a:t>
            </a:r>
          </a:p>
          <a:p>
            <a:r>
              <a:rPr lang="en-AU" sz="1600" dirty="0"/>
              <a:t>           herveda@spc.int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05717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sky, outdoor, person, transport&#10;&#10;Description automatically generated">
            <a:extLst>
              <a:ext uri="{FF2B5EF4-FFF2-40B4-BE49-F238E27FC236}">
                <a16:creationId xmlns:a16="http://schemas.microsoft.com/office/drawing/2014/main" id="{3E0CF65D-5A85-46A9-9A4D-A384B9D5D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53383" y="1767155"/>
            <a:ext cx="3001566" cy="4002088"/>
          </a:xfr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0D820DA5-BCEF-4F27-8AC4-74152CCE4DF7}"/>
              </a:ext>
            </a:extLst>
          </p:cNvPr>
          <p:cNvSpPr txBox="1">
            <a:spLocks/>
          </p:cNvSpPr>
          <p:nvPr/>
        </p:nvSpPr>
        <p:spPr bwMode="auto">
          <a:xfrm>
            <a:off x="1" y="1140834"/>
            <a:ext cx="6865602" cy="145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594" indent="-228594" algn="l" rtl="0" eaLnBrk="1" fontAlgn="base" hangingPunct="1">
              <a:lnSpc>
                <a:spcPct val="12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85783" indent="-228594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2971" indent="-228594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160" indent="-228594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349" indent="-228594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537" indent="-228594" algn="l" defTabSz="914377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KMS partnership with Kiribati Fisheries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1461C0-46B4-4963-AD37-6F63E5B452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4638" y="179388"/>
            <a:ext cx="9602787" cy="10493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 cap="all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457189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 Sans MT" charset="0"/>
              </a:defRPr>
            </a:lvl6pPr>
            <a:lvl7pPr marL="914377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 Sans MT" charset="0"/>
              </a:defRPr>
            </a:lvl7pPr>
            <a:lvl8pPr marL="1371566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 Sans MT" charset="0"/>
              </a:defRPr>
            </a:lvl8pPr>
            <a:lvl9pPr marL="1828754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 Sans MT" charset="0"/>
              </a:defRPr>
            </a:lvl9pPr>
          </a:lstStyle>
          <a:p>
            <a:pPr algn="ctr"/>
            <a:r>
              <a:rPr lang="en-US" dirty="0"/>
              <a:t>Partnership with FISHERIES sector</a:t>
            </a:r>
          </a:p>
        </p:txBody>
      </p:sp>
      <p:pic>
        <p:nvPicPr>
          <p:cNvPr id="9" name="Picture 8" descr="A couple of men on a boat&#10;&#10;Description automatically generated with medium confidence">
            <a:extLst>
              <a:ext uri="{FF2B5EF4-FFF2-40B4-BE49-F238E27FC236}">
                <a16:creationId xmlns:a16="http://schemas.microsoft.com/office/drawing/2014/main" id="{C1C534DF-8F34-4A69-81D6-45C3C177E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1" y="4536040"/>
            <a:ext cx="3095946" cy="23219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D709A0-8352-481C-9E36-7C9BADD52CB9}"/>
              </a:ext>
            </a:extLst>
          </p:cNvPr>
          <p:cNvSpPr txBox="1"/>
          <p:nvPr/>
        </p:nvSpPr>
        <p:spPr>
          <a:xfrm>
            <a:off x="6357258" y="1228725"/>
            <a:ext cx="5690733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indent="-228594" eaLnBrk="1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AU" sz="2000" dirty="0">
                <a:latin typeface="Calibri" charset="0"/>
                <a:cs typeface="Calibri" charset="0"/>
              </a:rPr>
              <a:t>Exciting partnership prospect capitalising on FADs  </a:t>
            </a:r>
          </a:p>
        </p:txBody>
      </p:sp>
      <p:pic>
        <p:nvPicPr>
          <p:cNvPr id="12" name="Picture 11" descr="A picture containing water, outdoor, person, person&#10;&#10;Description automatically generated">
            <a:extLst>
              <a:ext uri="{FF2B5EF4-FFF2-40B4-BE49-F238E27FC236}">
                <a16:creationId xmlns:a16="http://schemas.microsoft.com/office/drawing/2014/main" id="{97F61A30-79F9-4455-BC19-783947A784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81" y="1767155"/>
            <a:ext cx="2292422" cy="3056562"/>
          </a:xfrm>
          <a:prstGeom prst="rect">
            <a:avLst/>
          </a:prstGeom>
        </p:spPr>
      </p:pic>
      <p:pic>
        <p:nvPicPr>
          <p:cNvPr id="16" name="Picture 15" descr="A picture containing water, outdoor, sky, ocean&#10;&#10;Description automatically generated">
            <a:extLst>
              <a:ext uri="{FF2B5EF4-FFF2-40B4-BE49-F238E27FC236}">
                <a16:creationId xmlns:a16="http://schemas.microsoft.com/office/drawing/2014/main" id="{8C6B1101-E890-4373-B5C4-3357B94B31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4869" y="1753659"/>
            <a:ext cx="5012493" cy="3759370"/>
          </a:xfrm>
          <a:prstGeom prst="rect">
            <a:avLst/>
          </a:prstGeom>
        </p:spPr>
      </p:pic>
      <p:pic>
        <p:nvPicPr>
          <p:cNvPr id="14" name="Picture 13" descr="A picture containing person, outdoor, work-clothing&#10;&#10;Description automatically generated">
            <a:extLst>
              <a:ext uri="{FF2B5EF4-FFF2-40B4-BE49-F238E27FC236}">
                <a16:creationId xmlns:a16="http://schemas.microsoft.com/office/drawing/2014/main" id="{EF02E020-9D20-4D8A-8C41-A87FAD298F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2866" y="4304472"/>
            <a:ext cx="3263762" cy="244782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BB3F623-A34F-440E-A606-E599718338C7}"/>
              </a:ext>
            </a:extLst>
          </p:cNvPr>
          <p:cNvGrpSpPr/>
          <p:nvPr/>
        </p:nvGrpSpPr>
        <p:grpSpPr>
          <a:xfrm>
            <a:off x="950458" y="2285400"/>
            <a:ext cx="9572625" cy="3063251"/>
            <a:chOff x="950458" y="2285400"/>
            <a:chExt cx="9572625" cy="306325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4895175-E81F-4E64-81A0-E4F443E69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0458" y="2595926"/>
              <a:ext cx="9572625" cy="275272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4A20B02-9DC1-484C-8B5A-7301C5F8D03A}"/>
                </a:ext>
              </a:extLst>
            </p:cNvPr>
            <p:cNvSpPr txBox="1"/>
            <p:nvPr/>
          </p:nvSpPr>
          <p:spPr>
            <a:xfrm>
              <a:off x="2894499" y="2285400"/>
              <a:ext cx="64030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AU" dirty="0"/>
                <a:t>REAL-TIME WAVE BUOY DATA DURING TC NIRAN, NC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307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3F10C-5590-47D4-871C-C5A3A5700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849" y="1811450"/>
            <a:ext cx="11499473" cy="4863757"/>
          </a:xfrm>
        </p:spPr>
        <p:txBody>
          <a:bodyPr/>
          <a:lstStyle/>
          <a:p>
            <a:pPr marL="0" indent="0">
              <a:buNone/>
            </a:pPr>
            <a:endParaRPr lang="en-AU" dirty="0"/>
          </a:p>
        </p:txBody>
      </p:sp>
      <p:pic>
        <p:nvPicPr>
          <p:cNvPr id="4" name="Picture 3" descr="C:\Users\cyprienb\Documents\wave height observations in the pacific\TideGauges\Pacific_Wave.png">
            <a:extLst>
              <a:ext uri="{FF2B5EF4-FFF2-40B4-BE49-F238E27FC236}">
                <a16:creationId xmlns:a16="http://schemas.microsoft.com/office/drawing/2014/main" id="{3373315C-0F95-4569-AAEE-020F92EDE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6508" y="494817"/>
            <a:ext cx="13346675" cy="62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1BE3CB85-2EEC-4F6D-93CF-1F9E4C5D9546}"/>
              </a:ext>
            </a:extLst>
          </p:cNvPr>
          <p:cNvSpPr/>
          <p:nvPr/>
        </p:nvSpPr>
        <p:spPr>
          <a:xfrm flipV="1">
            <a:off x="5732908" y="5248179"/>
            <a:ext cx="74059" cy="9063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highlight>
                <a:srgbClr val="FF0000"/>
              </a:highlight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22FBDCA8-CB2A-41F1-BC0B-B9D44494E651}"/>
              </a:ext>
            </a:extLst>
          </p:cNvPr>
          <p:cNvSpPr/>
          <p:nvPr/>
        </p:nvSpPr>
        <p:spPr>
          <a:xfrm flipV="1">
            <a:off x="5876830" y="5261859"/>
            <a:ext cx="74059" cy="9063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highlight>
                <a:srgbClr val="FF0000"/>
              </a:highlight>
            </a:endParaRP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3FC46447-F93E-4138-8297-D36A4666435E}"/>
              </a:ext>
            </a:extLst>
          </p:cNvPr>
          <p:cNvSpPr/>
          <p:nvPr/>
        </p:nvSpPr>
        <p:spPr>
          <a:xfrm flipV="1">
            <a:off x="4231417" y="5629963"/>
            <a:ext cx="74059" cy="9063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highlight>
                <a:srgbClr val="FF0000"/>
              </a:highlight>
            </a:endParaRP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D560C2F1-DF48-48BE-9493-8851F33291EF}"/>
              </a:ext>
            </a:extLst>
          </p:cNvPr>
          <p:cNvSpPr/>
          <p:nvPr/>
        </p:nvSpPr>
        <p:spPr>
          <a:xfrm flipV="1">
            <a:off x="5134495" y="3344042"/>
            <a:ext cx="74059" cy="9063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highlight>
                <a:srgbClr val="FF0000"/>
              </a:highlight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6EF22023-F1FE-4268-849A-8BF221F92C5F}"/>
              </a:ext>
            </a:extLst>
          </p:cNvPr>
          <p:cNvSpPr/>
          <p:nvPr/>
        </p:nvSpPr>
        <p:spPr>
          <a:xfrm flipV="1">
            <a:off x="5732908" y="4174013"/>
            <a:ext cx="74059" cy="9063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highlight>
                <a:srgbClr val="FF0000"/>
              </a:highlight>
            </a:endParaRP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8C674F56-2E0E-415E-B813-D23B9F8C17BF}"/>
              </a:ext>
            </a:extLst>
          </p:cNvPr>
          <p:cNvSpPr/>
          <p:nvPr/>
        </p:nvSpPr>
        <p:spPr>
          <a:xfrm flipV="1">
            <a:off x="5839705" y="4174013"/>
            <a:ext cx="74059" cy="9063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highlight>
                <a:srgbClr val="FF0000"/>
              </a:highlight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A16F402E-1518-4818-82EA-79C0720DE7B0}"/>
              </a:ext>
            </a:extLst>
          </p:cNvPr>
          <p:cNvSpPr/>
          <p:nvPr/>
        </p:nvSpPr>
        <p:spPr>
          <a:xfrm flipV="1">
            <a:off x="5237683" y="3344042"/>
            <a:ext cx="74059" cy="9063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highlight>
                <a:srgbClr val="FF0000"/>
              </a:highlight>
            </a:endParaRPr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EE842C34-4F19-49B0-9D6E-D5C9AD13DA19}"/>
              </a:ext>
            </a:extLst>
          </p:cNvPr>
          <p:cNvSpPr/>
          <p:nvPr/>
        </p:nvSpPr>
        <p:spPr>
          <a:xfrm flipV="1">
            <a:off x="7071948" y="4714484"/>
            <a:ext cx="74059" cy="9063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highlight>
                <a:srgbClr val="FF0000"/>
              </a:highlight>
            </a:endParaRPr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4C2C15D6-8DC5-4F35-A8D5-36D0B4793E30}"/>
              </a:ext>
            </a:extLst>
          </p:cNvPr>
          <p:cNvSpPr/>
          <p:nvPr/>
        </p:nvSpPr>
        <p:spPr>
          <a:xfrm flipV="1">
            <a:off x="6655027" y="5459199"/>
            <a:ext cx="74059" cy="9063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highlight>
                <a:srgbClr val="FF0000"/>
              </a:highlight>
            </a:endParaRPr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A98D3DE0-8EFD-430A-88FE-F6500D0B4523}"/>
              </a:ext>
            </a:extLst>
          </p:cNvPr>
          <p:cNvSpPr/>
          <p:nvPr/>
        </p:nvSpPr>
        <p:spPr>
          <a:xfrm flipV="1">
            <a:off x="7306262" y="5307177"/>
            <a:ext cx="74059" cy="9063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highlight>
                <a:srgbClr val="FF0000"/>
              </a:highlight>
            </a:endParaRPr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F5F66F35-3EB5-4FD1-A3AF-6A9966B0FCA9}"/>
              </a:ext>
            </a:extLst>
          </p:cNvPr>
          <p:cNvSpPr/>
          <p:nvPr/>
        </p:nvSpPr>
        <p:spPr>
          <a:xfrm flipV="1">
            <a:off x="8841883" y="5459199"/>
            <a:ext cx="74059" cy="90636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highlight>
                <a:srgbClr val="FF0000"/>
              </a:highlight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B54CC3F-6075-4798-AF29-86686B896CE6}"/>
              </a:ext>
            </a:extLst>
          </p:cNvPr>
          <p:cNvSpPr/>
          <p:nvPr/>
        </p:nvSpPr>
        <p:spPr>
          <a:xfrm>
            <a:off x="7981749" y="560753"/>
            <a:ext cx="4568417" cy="591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EB60BF-1E0D-4F52-A51E-0ABA58CE3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708" y="215792"/>
            <a:ext cx="10814362" cy="636216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AU" dirty="0"/>
              <a:t>Wave buoy network: Early detection Warning system</a:t>
            </a:r>
          </a:p>
        </p:txBody>
      </p:sp>
    </p:spTree>
    <p:extLst>
      <p:ext uri="{BB962C8B-B14F-4D97-AF65-F5344CB8AC3E}">
        <p14:creationId xmlns:p14="http://schemas.microsoft.com/office/powerpoint/2010/main" val="529946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854DB-5D77-4C4D-B897-F9CD3F904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017" y="228230"/>
            <a:ext cx="9603275" cy="1049235"/>
          </a:xfrm>
        </p:spPr>
        <p:txBody>
          <a:bodyPr/>
          <a:lstStyle/>
          <a:p>
            <a:pPr algn="ctr"/>
            <a:r>
              <a:rPr lang="en-AU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7F747-7487-4E41-BC38-B50A2EA9F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017" y="1312650"/>
            <a:ext cx="11542069" cy="5120807"/>
          </a:xfrm>
        </p:spPr>
        <p:txBody>
          <a:bodyPr/>
          <a:lstStyle/>
          <a:p>
            <a:r>
              <a:rPr lang="en-AU" sz="2400" dirty="0"/>
              <a:t>Ocean wave monitoring service is expected to be significantly strengthened over the coming years.</a:t>
            </a:r>
          </a:p>
          <a:p>
            <a:r>
              <a:rPr lang="en-AU" sz="2400" dirty="0"/>
              <a:t>It is expected to play a major role in improving ocean prediction services (EWS, navigational safety etc..) </a:t>
            </a:r>
          </a:p>
          <a:p>
            <a:r>
              <a:rPr lang="en-AU" sz="2400" dirty="0"/>
              <a:t>However there is a need to overcome the various challenges that would impede the sustainability of these systems.</a:t>
            </a:r>
          </a:p>
          <a:p>
            <a:r>
              <a:rPr lang="en-AU" sz="2400" dirty="0"/>
              <a:t>It also offers an opportunity for NMHS to strengthen their partnerships with communities, maritime sector, fisheries and private sector (e.g. tourism). </a:t>
            </a:r>
          </a:p>
          <a:p>
            <a:r>
              <a:rPr lang="en-AU" sz="2400" dirty="0"/>
              <a:t>If sustained, the wave buoys could also be used as a regional early detection warning system  </a:t>
            </a:r>
          </a:p>
        </p:txBody>
      </p:sp>
    </p:spTree>
    <p:extLst>
      <p:ext uri="{BB962C8B-B14F-4D97-AF65-F5344CB8AC3E}">
        <p14:creationId xmlns:p14="http://schemas.microsoft.com/office/powerpoint/2010/main" val="4203882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9FCF4C-A50D-4BA2-81D7-0631EB3E266E}"/>
              </a:ext>
            </a:extLst>
          </p:cNvPr>
          <p:cNvSpPr txBox="1"/>
          <p:nvPr/>
        </p:nvSpPr>
        <p:spPr>
          <a:xfrm>
            <a:off x="1121790" y="226243"/>
            <a:ext cx="864437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/>
              <a:t>The COSPPAC Tide Gauge Network</a:t>
            </a:r>
          </a:p>
          <a:p>
            <a:pPr algn="ctr"/>
            <a:r>
              <a:rPr lang="en-AU" sz="2800" dirty="0"/>
              <a:t>A sustainable real-time ocean monitoring network</a:t>
            </a:r>
          </a:p>
          <a:p>
            <a:pPr algn="ctr"/>
            <a:r>
              <a:rPr lang="en-AU" sz="2000" dirty="0"/>
              <a:t>Since 1993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DE7F18-9586-46A9-B5E0-577853BFBE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1782" y="1654445"/>
            <a:ext cx="7834387" cy="507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2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522515" y="88197"/>
            <a:ext cx="12280499" cy="843451"/>
          </a:xfrm>
        </p:spPr>
        <p:txBody>
          <a:bodyPr/>
          <a:lstStyle/>
          <a:p>
            <a:pPr algn="ctr"/>
            <a:r>
              <a:rPr lang="en-US" b="1" dirty="0"/>
              <a:t>SPC’s current and upcoming wave buoy deployment </a:t>
            </a:r>
          </a:p>
        </p:txBody>
      </p:sp>
      <p:sp>
        <p:nvSpPr>
          <p:cNvPr id="5" name="Rectangle 4"/>
          <p:cNvSpPr/>
          <p:nvPr/>
        </p:nvSpPr>
        <p:spPr>
          <a:xfrm>
            <a:off x="216301" y="680082"/>
            <a:ext cx="634700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AU" sz="2400" b="1" dirty="0">
                <a:solidFill>
                  <a:prstClr val="black"/>
                </a:solidFill>
                <a:latin typeface="Calibri" panose="020F0502020204030204"/>
              </a:rPr>
              <a:t>REGION: 20% of ocean EEZ and &lt;1% of buoys</a:t>
            </a:r>
          </a:p>
        </p:txBody>
      </p:sp>
      <p:pic>
        <p:nvPicPr>
          <p:cNvPr id="6" name="Picture 3" descr="C:\Users\cyprienb\Documents\wave height observations in the pacific\TideGauges\Pacific_Wav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6508" y="494817"/>
            <a:ext cx="13346675" cy="62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6833E7F-8220-4D71-8E61-2C1DAA72D906}"/>
              </a:ext>
            </a:extLst>
          </p:cNvPr>
          <p:cNvGrpSpPr/>
          <p:nvPr/>
        </p:nvGrpSpPr>
        <p:grpSpPr>
          <a:xfrm>
            <a:off x="3755997" y="3047969"/>
            <a:ext cx="5573831" cy="3400664"/>
            <a:chOff x="3755997" y="3047969"/>
            <a:chExt cx="5573831" cy="340066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43DECD5-B6F7-4DA3-86A7-7EB3875B1E05}"/>
                </a:ext>
              </a:extLst>
            </p:cNvPr>
            <p:cNvGrpSpPr/>
            <p:nvPr/>
          </p:nvGrpSpPr>
          <p:grpSpPr>
            <a:xfrm>
              <a:off x="5441236" y="4889501"/>
              <a:ext cx="935239" cy="781681"/>
              <a:chOff x="5441236" y="4889501"/>
              <a:chExt cx="935239" cy="781681"/>
            </a:xfrm>
          </p:grpSpPr>
          <p:sp>
            <p:nvSpPr>
              <p:cNvPr id="2" name="Flowchart: Connector 1">
                <a:extLst>
                  <a:ext uri="{FF2B5EF4-FFF2-40B4-BE49-F238E27FC236}">
                    <a16:creationId xmlns:a16="http://schemas.microsoft.com/office/drawing/2014/main" id="{C5269C28-9E4D-4930-905B-B7E767685F55}"/>
                  </a:ext>
                </a:extLst>
              </p:cNvPr>
              <p:cNvSpPr/>
              <p:nvPr/>
            </p:nvSpPr>
            <p:spPr>
              <a:xfrm flipV="1">
                <a:off x="5732908" y="5248179"/>
                <a:ext cx="74059" cy="90636"/>
              </a:xfrm>
              <a:prstGeom prst="flowChartConnector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7" name="Flowchart: Connector 16">
                <a:extLst>
                  <a:ext uri="{FF2B5EF4-FFF2-40B4-BE49-F238E27FC236}">
                    <a16:creationId xmlns:a16="http://schemas.microsoft.com/office/drawing/2014/main" id="{0D3BA3CD-E58E-4F98-978B-4EDFCB96DC76}"/>
                  </a:ext>
                </a:extLst>
              </p:cNvPr>
              <p:cNvSpPr/>
              <p:nvPr/>
            </p:nvSpPr>
            <p:spPr>
              <a:xfrm flipV="1">
                <a:off x="5876830" y="5261859"/>
                <a:ext cx="74059" cy="90636"/>
              </a:xfrm>
              <a:prstGeom prst="flowChartConnector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2178098-FDBA-41BF-88A2-80F59DEAB82B}"/>
                  </a:ext>
                </a:extLst>
              </p:cNvPr>
              <p:cNvSpPr/>
              <p:nvPr/>
            </p:nvSpPr>
            <p:spPr>
              <a:xfrm>
                <a:off x="5483034" y="4889501"/>
                <a:ext cx="787400" cy="744715"/>
              </a:xfrm>
              <a:prstGeom prst="rect">
                <a:avLst/>
              </a:prstGeom>
              <a:noFill/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7EEFFAB-FADD-40CA-837B-F7A047F798F4}"/>
                  </a:ext>
                </a:extLst>
              </p:cNvPr>
              <p:cNvSpPr txBox="1"/>
              <p:nvPr/>
            </p:nvSpPr>
            <p:spPr>
              <a:xfrm>
                <a:off x="5441236" y="5301850"/>
                <a:ext cx="9352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b="1" dirty="0">
                    <a:solidFill>
                      <a:srgbClr val="FFC000"/>
                    </a:solidFill>
                  </a:rPr>
                  <a:t>CIFDP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7862115-1006-4700-B7B8-C77892D714B9}"/>
                </a:ext>
              </a:extLst>
            </p:cNvPr>
            <p:cNvGrpSpPr/>
            <p:nvPr/>
          </p:nvGrpSpPr>
          <p:grpSpPr>
            <a:xfrm>
              <a:off x="3755997" y="5298824"/>
              <a:ext cx="1251358" cy="1069527"/>
              <a:chOff x="3755997" y="5298824"/>
              <a:chExt cx="1251358" cy="1069527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1FB7E9BA-F081-496D-AFE3-D9A01DEF4047}"/>
                  </a:ext>
                </a:extLst>
              </p:cNvPr>
              <p:cNvGrpSpPr/>
              <p:nvPr/>
            </p:nvGrpSpPr>
            <p:grpSpPr>
              <a:xfrm>
                <a:off x="3837717" y="5298824"/>
                <a:ext cx="787400" cy="744715"/>
                <a:chOff x="3837717" y="5298824"/>
                <a:chExt cx="787400" cy="744715"/>
              </a:xfrm>
            </p:grpSpPr>
            <p:sp>
              <p:nvSpPr>
                <p:cNvPr id="10" name="Flowchart: Connector 9">
                  <a:extLst>
                    <a:ext uri="{FF2B5EF4-FFF2-40B4-BE49-F238E27FC236}">
                      <a16:creationId xmlns:a16="http://schemas.microsoft.com/office/drawing/2014/main" id="{CED73D8A-BA1C-4442-84D0-415C114DC64D}"/>
                    </a:ext>
                  </a:extLst>
                </p:cNvPr>
                <p:cNvSpPr/>
                <p:nvPr/>
              </p:nvSpPr>
              <p:spPr>
                <a:xfrm flipV="1">
                  <a:off x="4231417" y="5629963"/>
                  <a:ext cx="74059" cy="90636"/>
                </a:xfrm>
                <a:prstGeom prst="flowChartConnector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0543804-77C8-4931-9E7D-90CA0D9B2A4D}"/>
                    </a:ext>
                  </a:extLst>
                </p:cNvPr>
                <p:cNvSpPr/>
                <p:nvPr/>
              </p:nvSpPr>
              <p:spPr>
                <a:xfrm>
                  <a:off x="3837717" y="5298824"/>
                  <a:ext cx="787400" cy="744715"/>
                </a:xfrm>
                <a:prstGeom prst="rect">
                  <a:avLst/>
                </a:prstGeom>
                <a:noFill/>
                <a:ln w="1905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8B0DB66-0EE2-4798-B4E9-190FBAB285CF}"/>
                  </a:ext>
                </a:extLst>
              </p:cNvPr>
              <p:cNvSpPr txBox="1"/>
              <p:nvPr/>
            </p:nvSpPr>
            <p:spPr>
              <a:xfrm>
                <a:off x="3755997" y="5999019"/>
                <a:ext cx="12513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b="1" dirty="0">
                    <a:solidFill>
                      <a:srgbClr val="FFC000"/>
                    </a:solidFill>
                  </a:rPr>
                  <a:t>R2BAC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61D756D-0543-4DE7-9D64-57EC64806F29}"/>
                </a:ext>
              </a:extLst>
            </p:cNvPr>
            <p:cNvGrpSpPr/>
            <p:nvPr/>
          </p:nvGrpSpPr>
          <p:grpSpPr>
            <a:xfrm>
              <a:off x="4843483" y="3047969"/>
              <a:ext cx="1412566" cy="1318698"/>
              <a:chOff x="4843483" y="3047969"/>
              <a:chExt cx="1412566" cy="1318698"/>
            </a:xfrm>
          </p:grpSpPr>
          <p:sp>
            <p:nvSpPr>
              <p:cNvPr id="11" name="Flowchart: Connector 10">
                <a:extLst>
                  <a:ext uri="{FF2B5EF4-FFF2-40B4-BE49-F238E27FC236}">
                    <a16:creationId xmlns:a16="http://schemas.microsoft.com/office/drawing/2014/main" id="{F6CCE202-DD6F-46CE-A9FA-57469ED308B8}"/>
                  </a:ext>
                </a:extLst>
              </p:cNvPr>
              <p:cNvSpPr/>
              <p:nvPr/>
            </p:nvSpPr>
            <p:spPr>
              <a:xfrm flipV="1">
                <a:off x="5134495" y="3344042"/>
                <a:ext cx="74059" cy="90636"/>
              </a:xfrm>
              <a:prstGeom prst="flowChartConnector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2" name="Flowchart: Connector 11">
                <a:extLst>
                  <a:ext uri="{FF2B5EF4-FFF2-40B4-BE49-F238E27FC236}">
                    <a16:creationId xmlns:a16="http://schemas.microsoft.com/office/drawing/2014/main" id="{37C04F34-BC60-42BA-AF02-9CF5B9E8130A}"/>
                  </a:ext>
                </a:extLst>
              </p:cNvPr>
              <p:cNvSpPr/>
              <p:nvPr/>
            </p:nvSpPr>
            <p:spPr>
              <a:xfrm flipV="1">
                <a:off x="5732908" y="4174013"/>
                <a:ext cx="74059" cy="90636"/>
              </a:xfrm>
              <a:prstGeom prst="flowChartConnector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3" name="Flowchart: Connector 12">
                <a:extLst>
                  <a:ext uri="{FF2B5EF4-FFF2-40B4-BE49-F238E27FC236}">
                    <a16:creationId xmlns:a16="http://schemas.microsoft.com/office/drawing/2014/main" id="{18072109-C061-43EA-A077-06098F589DD0}"/>
                  </a:ext>
                </a:extLst>
              </p:cNvPr>
              <p:cNvSpPr/>
              <p:nvPr/>
            </p:nvSpPr>
            <p:spPr>
              <a:xfrm flipV="1">
                <a:off x="5839705" y="4174013"/>
                <a:ext cx="74059" cy="90636"/>
              </a:xfrm>
              <a:prstGeom prst="flowChartConnector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4" name="Flowchart: Connector 13">
                <a:extLst>
                  <a:ext uri="{FF2B5EF4-FFF2-40B4-BE49-F238E27FC236}">
                    <a16:creationId xmlns:a16="http://schemas.microsoft.com/office/drawing/2014/main" id="{81090A8C-3A83-4491-9B13-7916EA6DD79D}"/>
                  </a:ext>
                </a:extLst>
              </p:cNvPr>
              <p:cNvSpPr/>
              <p:nvPr/>
            </p:nvSpPr>
            <p:spPr>
              <a:xfrm flipV="1">
                <a:off x="5237683" y="3344042"/>
                <a:ext cx="74059" cy="90636"/>
              </a:xfrm>
              <a:prstGeom prst="flowChartConnector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19E931D-36BE-46F4-B5D3-DADDF534ACEA}"/>
                  </a:ext>
                </a:extLst>
              </p:cNvPr>
              <p:cNvSpPr/>
              <p:nvPr/>
            </p:nvSpPr>
            <p:spPr>
              <a:xfrm>
                <a:off x="4843483" y="3084935"/>
                <a:ext cx="1317892" cy="1281732"/>
              </a:xfrm>
              <a:prstGeom prst="rect">
                <a:avLst/>
              </a:prstGeom>
              <a:noFill/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84F0A6D-3F88-42FC-9527-FB1BBC9BB170}"/>
                  </a:ext>
                </a:extLst>
              </p:cNvPr>
              <p:cNvSpPr txBox="1"/>
              <p:nvPr/>
            </p:nvSpPr>
            <p:spPr>
              <a:xfrm>
                <a:off x="5134495" y="3047969"/>
                <a:ext cx="11215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b="1" dirty="0">
                    <a:solidFill>
                      <a:srgbClr val="FFC000"/>
                    </a:solidFill>
                  </a:rPr>
                  <a:t>CREWS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2604F49-2F6E-4D64-BE4C-2E8CE97F5942}"/>
                </a:ext>
              </a:extLst>
            </p:cNvPr>
            <p:cNvGrpSpPr/>
            <p:nvPr/>
          </p:nvGrpSpPr>
          <p:grpSpPr>
            <a:xfrm>
              <a:off x="6462035" y="4427066"/>
              <a:ext cx="1339530" cy="1812635"/>
              <a:chOff x="6462035" y="4427066"/>
              <a:chExt cx="1339530" cy="1812635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BF7140BF-03BA-4389-982D-CE4AD54AD9EC}"/>
                  </a:ext>
                </a:extLst>
              </p:cNvPr>
              <p:cNvSpPr/>
              <p:nvPr/>
            </p:nvSpPr>
            <p:spPr>
              <a:xfrm flipV="1">
                <a:off x="7071948" y="4714484"/>
                <a:ext cx="74059" cy="90636"/>
              </a:xfrm>
              <a:prstGeom prst="flowChartConnector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6" name="Flowchart: Connector 15">
                <a:extLst>
                  <a:ext uri="{FF2B5EF4-FFF2-40B4-BE49-F238E27FC236}">
                    <a16:creationId xmlns:a16="http://schemas.microsoft.com/office/drawing/2014/main" id="{FD6DB25E-443B-441D-9DDF-D1BBB1F22100}"/>
                  </a:ext>
                </a:extLst>
              </p:cNvPr>
              <p:cNvSpPr/>
              <p:nvPr/>
            </p:nvSpPr>
            <p:spPr>
              <a:xfrm flipV="1">
                <a:off x="6655027" y="5459199"/>
                <a:ext cx="74059" cy="90636"/>
              </a:xfrm>
              <a:prstGeom prst="flowChartConnector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29FA024-FDBD-45A8-A36A-4FA6F4B27EBA}"/>
                  </a:ext>
                </a:extLst>
              </p:cNvPr>
              <p:cNvSpPr/>
              <p:nvPr/>
            </p:nvSpPr>
            <p:spPr>
              <a:xfrm>
                <a:off x="6483673" y="4427066"/>
                <a:ext cx="1317892" cy="1465734"/>
              </a:xfrm>
              <a:prstGeom prst="rect">
                <a:avLst/>
              </a:prstGeom>
              <a:noFill/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99CCD3F-0638-4A9F-AC84-C4FECBB1E413}"/>
                  </a:ext>
                </a:extLst>
              </p:cNvPr>
              <p:cNvSpPr txBox="1"/>
              <p:nvPr/>
            </p:nvSpPr>
            <p:spPr>
              <a:xfrm>
                <a:off x="6462035" y="5870369"/>
                <a:ext cx="112155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b="1" dirty="0">
                    <a:solidFill>
                      <a:srgbClr val="FFC000"/>
                    </a:solidFill>
                  </a:rPr>
                  <a:t>PREP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09000B9-CFFE-4905-9A8B-4AD7B94EFEA9}"/>
                </a:ext>
              </a:extLst>
            </p:cNvPr>
            <p:cNvGrpSpPr/>
            <p:nvPr/>
          </p:nvGrpSpPr>
          <p:grpSpPr>
            <a:xfrm>
              <a:off x="7213212" y="5110892"/>
              <a:ext cx="2116616" cy="1337741"/>
              <a:chOff x="7213212" y="5110892"/>
              <a:chExt cx="2116616" cy="1337741"/>
            </a:xfrm>
          </p:grpSpPr>
          <p:sp>
            <p:nvSpPr>
              <p:cNvPr id="18" name="Flowchart: Connector 17">
                <a:extLst>
                  <a:ext uri="{FF2B5EF4-FFF2-40B4-BE49-F238E27FC236}">
                    <a16:creationId xmlns:a16="http://schemas.microsoft.com/office/drawing/2014/main" id="{1ACEA1E7-3D9A-4481-A276-58C9CC5FCADD}"/>
                  </a:ext>
                </a:extLst>
              </p:cNvPr>
              <p:cNvSpPr/>
              <p:nvPr/>
            </p:nvSpPr>
            <p:spPr>
              <a:xfrm flipV="1">
                <a:off x="7306262" y="5307177"/>
                <a:ext cx="74059" cy="90636"/>
              </a:xfrm>
              <a:prstGeom prst="flowChartConnector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9" name="Flowchart: Connector 18">
                <a:extLst>
                  <a:ext uri="{FF2B5EF4-FFF2-40B4-BE49-F238E27FC236}">
                    <a16:creationId xmlns:a16="http://schemas.microsoft.com/office/drawing/2014/main" id="{D5B3A69D-3295-4BD5-A008-3E31BCEDC08C}"/>
                  </a:ext>
                </a:extLst>
              </p:cNvPr>
              <p:cNvSpPr/>
              <p:nvPr/>
            </p:nvSpPr>
            <p:spPr>
              <a:xfrm flipV="1">
                <a:off x="8841883" y="5459199"/>
                <a:ext cx="74059" cy="90636"/>
              </a:xfrm>
              <a:prstGeom prst="flowChartConnector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0BCE581-5AB6-4AF6-B3C1-2C2EA1A66726}"/>
                  </a:ext>
                </a:extLst>
              </p:cNvPr>
              <p:cNvSpPr/>
              <p:nvPr/>
            </p:nvSpPr>
            <p:spPr>
              <a:xfrm>
                <a:off x="7213212" y="5110892"/>
                <a:ext cx="2086878" cy="1038142"/>
              </a:xfrm>
              <a:prstGeom prst="rect">
                <a:avLst/>
              </a:prstGeom>
              <a:noFill/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3AFD6F0-60BF-4073-8B04-A29D38B8A13B}"/>
                  </a:ext>
                </a:extLst>
              </p:cNvPr>
              <p:cNvSpPr txBox="1"/>
              <p:nvPr/>
            </p:nvSpPr>
            <p:spPr>
              <a:xfrm>
                <a:off x="7553851" y="6079301"/>
                <a:ext cx="17759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b="1" dirty="0">
                    <a:solidFill>
                      <a:srgbClr val="FFC000"/>
                    </a:solidFill>
                  </a:rPr>
                  <a:t>UNEP-GCF</a:t>
                </a:r>
              </a:p>
            </p:txBody>
          </p:sp>
        </p:grp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82F9109-1721-4D88-B941-43E65F377176}"/>
              </a:ext>
            </a:extLst>
          </p:cNvPr>
          <p:cNvSpPr/>
          <p:nvPr/>
        </p:nvSpPr>
        <p:spPr>
          <a:xfrm>
            <a:off x="7981749" y="560753"/>
            <a:ext cx="4568417" cy="5914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D649758-4C70-43E2-8FE7-0758BE58C307}"/>
              </a:ext>
            </a:extLst>
          </p:cNvPr>
          <p:cNvSpPr txBox="1"/>
          <p:nvPr/>
        </p:nvSpPr>
        <p:spPr>
          <a:xfrm>
            <a:off x="7981748" y="626688"/>
            <a:ext cx="4210252" cy="14939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F8537065-B493-4BD8-A7C8-B1F416D1C2D9}"/>
              </a:ext>
            </a:extLst>
          </p:cNvPr>
          <p:cNvSpPr/>
          <p:nvPr/>
        </p:nvSpPr>
        <p:spPr>
          <a:xfrm flipH="1">
            <a:off x="8154734" y="1710044"/>
            <a:ext cx="126356" cy="133234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Flowchart: Connector 32">
            <a:extLst>
              <a:ext uri="{FF2B5EF4-FFF2-40B4-BE49-F238E27FC236}">
                <a16:creationId xmlns:a16="http://schemas.microsoft.com/office/drawing/2014/main" id="{4216817B-967B-488D-9DF9-A5E65D9380FF}"/>
              </a:ext>
            </a:extLst>
          </p:cNvPr>
          <p:cNvSpPr/>
          <p:nvPr/>
        </p:nvSpPr>
        <p:spPr>
          <a:xfrm flipH="1">
            <a:off x="8116635" y="1217376"/>
            <a:ext cx="126356" cy="133234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Flowchart: Connector 33">
            <a:extLst>
              <a:ext uri="{FF2B5EF4-FFF2-40B4-BE49-F238E27FC236}">
                <a16:creationId xmlns:a16="http://schemas.microsoft.com/office/drawing/2014/main" id="{EDAE16C4-9BA4-4C21-B059-64F8367703CC}"/>
              </a:ext>
            </a:extLst>
          </p:cNvPr>
          <p:cNvSpPr/>
          <p:nvPr/>
        </p:nvSpPr>
        <p:spPr>
          <a:xfrm flipH="1">
            <a:off x="8089902" y="745168"/>
            <a:ext cx="126356" cy="133234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1627F3F-437C-4D3E-8A55-440DF035466F}"/>
              </a:ext>
            </a:extLst>
          </p:cNvPr>
          <p:cNvSpPr txBox="1"/>
          <p:nvPr/>
        </p:nvSpPr>
        <p:spPr>
          <a:xfrm>
            <a:off x="8256651" y="613536"/>
            <a:ext cx="3292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Existing wave buoy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114136A-4379-4986-829F-6ACC86706E8C}"/>
              </a:ext>
            </a:extLst>
          </p:cNvPr>
          <p:cNvSpPr txBox="1"/>
          <p:nvPr/>
        </p:nvSpPr>
        <p:spPr>
          <a:xfrm>
            <a:off x="8256651" y="1099327"/>
            <a:ext cx="3292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Wave buoy deployed since 2019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998A25F-8ECE-4E83-91FB-2E66EE86AD6B}"/>
              </a:ext>
            </a:extLst>
          </p:cNvPr>
          <p:cNvSpPr txBox="1"/>
          <p:nvPr/>
        </p:nvSpPr>
        <p:spPr>
          <a:xfrm>
            <a:off x="8242991" y="1581945"/>
            <a:ext cx="3292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Wave buoy to be deployed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3CDFAE2-0270-4007-896A-D0314B5B10B3}"/>
              </a:ext>
            </a:extLst>
          </p:cNvPr>
          <p:cNvGrpSpPr/>
          <p:nvPr/>
        </p:nvGrpSpPr>
        <p:grpSpPr>
          <a:xfrm>
            <a:off x="251180" y="2358742"/>
            <a:ext cx="5217565" cy="3277476"/>
            <a:chOff x="251180" y="2358742"/>
            <a:chExt cx="5217565" cy="327747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F25EFB6-DFC8-47DD-BBFD-3E9CC34B6C64}"/>
                </a:ext>
              </a:extLst>
            </p:cNvPr>
            <p:cNvSpPr/>
            <p:nvPr/>
          </p:nvSpPr>
          <p:spPr>
            <a:xfrm rot="19878486">
              <a:off x="4551058" y="4805120"/>
              <a:ext cx="644324" cy="831098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E002F44-BE8F-4A21-BC75-F2691D1DAE13}"/>
                </a:ext>
              </a:extLst>
            </p:cNvPr>
            <p:cNvSpPr/>
            <p:nvPr/>
          </p:nvSpPr>
          <p:spPr>
            <a:xfrm rot="16602340">
              <a:off x="4215056" y="1749377"/>
              <a:ext cx="644324" cy="1863054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E1D035C-923E-43EA-BF3C-EE7707803F19}"/>
                </a:ext>
              </a:extLst>
            </p:cNvPr>
            <p:cNvSpPr/>
            <p:nvPr/>
          </p:nvSpPr>
          <p:spPr>
            <a:xfrm rot="16602340">
              <a:off x="329438" y="2287779"/>
              <a:ext cx="644324" cy="800840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162468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F0930-A2DB-4F8B-9165-3629A36D6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362" y="178019"/>
            <a:ext cx="9603275" cy="904671"/>
          </a:xfrm>
        </p:spPr>
        <p:txBody>
          <a:bodyPr/>
          <a:lstStyle/>
          <a:p>
            <a:pPr algn="ctr"/>
            <a:r>
              <a:rPr lang="en-AU" dirty="0"/>
              <a:t>2 existing wave buoy systems in PICTS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DA1566-5267-4F68-819C-9B337F1E1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854" y="2969443"/>
            <a:ext cx="2587887" cy="38214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9D1668-E715-44DF-ABB7-51CF7B3E1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859" y="1832710"/>
            <a:ext cx="2744474" cy="2340025"/>
          </a:xfrm>
          <a:prstGeom prst="rect">
            <a:avLst/>
          </a:prstGeom>
        </p:spPr>
      </p:pic>
      <p:pic>
        <p:nvPicPr>
          <p:cNvPr id="9" name="Picture 2" descr="Image result for spoondrift">
            <a:extLst>
              <a:ext uri="{FF2B5EF4-FFF2-40B4-BE49-F238E27FC236}">
                <a16:creationId xmlns:a16="http://schemas.microsoft.com/office/drawing/2014/main" id="{0CE9BFB3-CA26-434B-9D7E-FAA3AC5E70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3" t="15063" r="5182"/>
          <a:stretch/>
        </p:blipFill>
        <p:spPr bwMode="auto">
          <a:xfrm>
            <a:off x="6096000" y="3905500"/>
            <a:ext cx="3476953" cy="26894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A96B02-B2E4-405B-AEBA-892DCCC2D91E}"/>
              </a:ext>
            </a:extLst>
          </p:cNvPr>
          <p:cNvSpPr txBox="1"/>
          <p:nvPr/>
        </p:nvSpPr>
        <p:spPr>
          <a:xfrm>
            <a:off x="895546" y="1234911"/>
            <a:ext cx="1725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Heavy Duty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7954F0-B6CE-4826-8F43-37ED82E5EA13}"/>
              </a:ext>
            </a:extLst>
          </p:cNvPr>
          <p:cNvSpPr txBox="1"/>
          <p:nvPr/>
        </p:nvSpPr>
        <p:spPr>
          <a:xfrm>
            <a:off x="8063817" y="1232092"/>
            <a:ext cx="1725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Light Weight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174F80-F1C9-49E0-A02A-A6D13DC174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1764" y="2923195"/>
            <a:ext cx="2522491" cy="37567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4357A5-BC9E-40E1-AFFF-525CA9E51A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373" y="1852038"/>
            <a:ext cx="3094264" cy="23206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5343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0CABE52-D9F9-4F21-905B-4E631A17A4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288"/>
          <a:stretch/>
        </p:blipFill>
        <p:spPr>
          <a:xfrm>
            <a:off x="5915891" y="4378667"/>
            <a:ext cx="6276109" cy="247933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74ED072-5E06-4FBC-AEE0-AC41DBCEC826}"/>
              </a:ext>
            </a:extLst>
          </p:cNvPr>
          <p:cNvSpPr/>
          <p:nvPr/>
        </p:nvSpPr>
        <p:spPr>
          <a:xfrm>
            <a:off x="8305014" y="4511442"/>
            <a:ext cx="367916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E8DD83-5735-41C4-B321-3BF5E1AE1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086" y="123419"/>
            <a:ext cx="5931928" cy="597310"/>
          </a:xfrm>
        </p:spPr>
        <p:txBody>
          <a:bodyPr>
            <a:normAutofit/>
          </a:bodyPr>
          <a:lstStyle/>
          <a:p>
            <a:r>
              <a:rPr lang="en-AU" dirty="0"/>
              <a:t>A Wide range of local benefit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711059-2D8D-441A-A053-EA2388AD0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60" y="2564100"/>
            <a:ext cx="4215514" cy="4177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8A083E-62D1-4757-B5A5-69F5BBE78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1576" y="957787"/>
            <a:ext cx="3308900" cy="31838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82E060-05A3-4F34-9372-967EB1027B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0411" y="4025720"/>
            <a:ext cx="2556396" cy="25945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D2097F-4871-4CD2-A3F2-EE2253F99965}"/>
              </a:ext>
            </a:extLst>
          </p:cNvPr>
          <p:cNvSpPr txBox="1"/>
          <p:nvPr/>
        </p:nvSpPr>
        <p:spPr>
          <a:xfrm>
            <a:off x="6100477" y="958288"/>
            <a:ext cx="6091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            Improved Ocean Service: real-time validation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3387BC-083D-43D7-A68D-9414FA7AB9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3166" y="1354267"/>
            <a:ext cx="4056845" cy="29058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13CDEDA-9C40-49CA-A4E3-B1B5DD0CA714}"/>
              </a:ext>
            </a:extLst>
          </p:cNvPr>
          <p:cNvSpPr txBox="1"/>
          <p:nvPr/>
        </p:nvSpPr>
        <p:spPr>
          <a:xfrm>
            <a:off x="8408923" y="4497196"/>
            <a:ext cx="3679168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AU" dirty="0"/>
              <a:t>      Real-time wave height buoy data</a:t>
            </a:r>
          </a:p>
          <a:p>
            <a:r>
              <a:rPr lang="en-AU" dirty="0"/>
              <a:t>      Past nowcasted wave height </a:t>
            </a:r>
          </a:p>
          <a:p>
            <a:r>
              <a:rPr lang="en-AU" dirty="0"/>
              <a:t>      Forecasted wave height 	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9BCF2-8C4F-4FD9-9646-0B24D5CCC625}"/>
              </a:ext>
            </a:extLst>
          </p:cNvPr>
          <p:cNvSpPr txBox="1"/>
          <p:nvPr/>
        </p:nvSpPr>
        <p:spPr>
          <a:xfrm>
            <a:off x="676183" y="1142954"/>
            <a:ext cx="24421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Increased visibility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3816E96-D132-435D-BE50-9A59A44EB6FF}"/>
              </a:ext>
            </a:extLst>
          </p:cNvPr>
          <p:cNvCxnSpPr>
            <a:cxnSpLocks/>
          </p:cNvCxnSpPr>
          <p:nvPr/>
        </p:nvCxnSpPr>
        <p:spPr>
          <a:xfrm>
            <a:off x="8408709" y="4728218"/>
            <a:ext cx="388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095F08C-1190-44F8-A85E-DC101EFE66F6}"/>
              </a:ext>
            </a:extLst>
          </p:cNvPr>
          <p:cNvCxnSpPr>
            <a:cxnSpLocks/>
          </p:cNvCxnSpPr>
          <p:nvPr/>
        </p:nvCxnSpPr>
        <p:spPr>
          <a:xfrm>
            <a:off x="8408709" y="4996206"/>
            <a:ext cx="388800" cy="9427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AEFD13D-E10D-487A-B189-DB69084E94AF}"/>
              </a:ext>
            </a:extLst>
          </p:cNvPr>
          <p:cNvCxnSpPr>
            <a:cxnSpLocks/>
          </p:cNvCxnSpPr>
          <p:nvPr/>
        </p:nvCxnSpPr>
        <p:spPr>
          <a:xfrm>
            <a:off x="8408709" y="5258962"/>
            <a:ext cx="388800" cy="0"/>
          </a:xfrm>
          <a:prstGeom prst="line">
            <a:avLst/>
          </a:prstGeom>
          <a:ln w="38100">
            <a:solidFill>
              <a:srgbClr val="FDB12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5546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B7D44-DDB4-4CC0-AFC2-8A321627F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789" y="414508"/>
            <a:ext cx="9603275" cy="1049235"/>
          </a:xfrm>
        </p:spPr>
        <p:txBody>
          <a:bodyPr/>
          <a:lstStyle/>
          <a:p>
            <a:pPr algn="ctr"/>
            <a:r>
              <a:rPr lang="en-AU" dirty="0"/>
              <a:t>Challenges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19F860-9D90-49C3-88E6-2FBC4BA469A7}"/>
              </a:ext>
            </a:extLst>
          </p:cNvPr>
          <p:cNvSpPr/>
          <p:nvPr/>
        </p:nvSpPr>
        <p:spPr>
          <a:xfrm>
            <a:off x="256813" y="1120648"/>
            <a:ext cx="5954101" cy="2809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198694-EF07-4461-8591-A5173D6425F8}"/>
              </a:ext>
            </a:extLst>
          </p:cNvPr>
          <p:cNvSpPr txBox="1"/>
          <p:nvPr/>
        </p:nvSpPr>
        <p:spPr>
          <a:xfrm>
            <a:off x="260888" y="1189463"/>
            <a:ext cx="4865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/>
              <a:t>Ocean Survey Capacity at NMHS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D84C3D-8804-4DC0-9F61-09F8B13F0290}"/>
              </a:ext>
            </a:extLst>
          </p:cNvPr>
          <p:cNvSpPr/>
          <p:nvPr/>
        </p:nvSpPr>
        <p:spPr>
          <a:xfrm>
            <a:off x="6324114" y="1097127"/>
            <a:ext cx="5759617" cy="3228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4A744A-AC8D-440C-8EF1-8DD40A97589D}"/>
              </a:ext>
            </a:extLst>
          </p:cNvPr>
          <p:cNvSpPr txBox="1"/>
          <p:nvPr/>
        </p:nvSpPr>
        <p:spPr>
          <a:xfrm>
            <a:off x="6628249" y="1120648"/>
            <a:ext cx="4874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AU"/>
            </a:defPPr>
          </a:lstStyle>
          <a:p>
            <a:pPr algn="ctr"/>
            <a:r>
              <a:rPr lang="en-AU" sz="2400" dirty="0"/>
              <a:t>Operational Cost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EB2D1F-F07C-4DCB-8660-F2236E921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569" y="1627133"/>
            <a:ext cx="1642288" cy="23362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B360D4-063D-4E3A-8738-BAA32C49034F}"/>
              </a:ext>
            </a:extLst>
          </p:cNvPr>
          <p:cNvSpPr txBox="1"/>
          <p:nvPr/>
        </p:nvSpPr>
        <p:spPr>
          <a:xfrm>
            <a:off x="6417026" y="3936828"/>
            <a:ext cx="3184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3month after deployment, NC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D752FB-1FC6-47EC-A56B-E25EAECD6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7178" y="2332232"/>
            <a:ext cx="2735410" cy="13917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A80AB9-2E49-4690-8669-16E1C44221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27"/>
          <a:stretch/>
        </p:blipFill>
        <p:spPr>
          <a:xfrm>
            <a:off x="377789" y="1717491"/>
            <a:ext cx="2109546" cy="196147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5FF7A0C-1F47-420F-8C69-59103CA5B10F}"/>
              </a:ext>
            </a:extLst>
          </p:cNvPr>
          <p:cNvSpPr/>
          <p:nvPr/>
        </p:nvSpPr>
        <p:spPr>
          <a:xfrm>
            <a:off x="256813" y="4102267"/>
            <a:ext cx="5954101" cy="26251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3074" name="Picture 2" descr="Boat Captain Clipart - Ship Captain Png - Free Transparent PNG Clipart  Images Download">
            <a:extLst>
              <a:ext uri="{FF2B5EF4-FFF2-40B4-BE49-F238E27FC236}">
                <a16:creationId xmlns:a16="http://schemas.microsoft.com/office/drawing/2014/main" id="{34DFD509-0E71-4BF4-BED6-05A6C1E7B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351" y="1908927"/>
            <a:ext cx="1567699" cy="101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C9E6D63-598D-40C1-A989-D76EF29525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789" y="4805557"/>
            <a:ext cx="1898453" cy="1863590"/>
          </a:xfrm>
          <a:prstGeom prst="rect">
            <a:avLst/>
          </a:prstGeom>
        </p:spPr>
      </p:pic>
      <p:sp>
        <p:nvSpPr>
          <p:cNvPr id="23" name="AutoShape 4" descr="Stormy Waves At Sea - Vtwctr">
            <a:extLst>
              <a:ext uri="{FF2B5EF4-FFF2-40B4-BE49-F238E27FC236}">
                <a16:creationId xmlns:a16="http://schemas.microsoft.com/office/drawing/2014/main" id="{D5322105-1EEE-4E6B-92D7-0D1EE5F0CE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A4D599-9EE9-434B-B86E-0D4E90422D2E}"/>
              </a:ext>
            </a:extLst>
          </p:cNvPr>
          <p:cNvSpPr txBox="1"/>
          <p:nvPr/>
        </p:nvSpPr>
        <p:spPr>
          <a:xfrm>
            <a:off x="555171" y="4121494"/>
            <a:ext cx="4865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/>
              <a:t>Extreme Ocean Conditions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123022-1648-4C7B-8274-5C8209C6EE6E}"/>
              </a:ext>
            </a:extLst>
          </p:cNvPr>
          <p:cNvSpPr txBox="1"/>
          <p:nvPr/>
        </p:nvSpPr>
        <p:spPr>
          <a:xfrm>
            <a:off x="317867" y="6379809"/>
            <a:ext cx="13933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solidFill>
                  <a:schemeClr val="bg1"/>
                </a:solidFill>
              </a:rPr>
              <a:t>vtwctr.org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0ECF572-D7C0-4DB2-B208-05B158F66A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8078" y="4698611"/>
            <a:ext cx="2759579" cy="193985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E0261D9-7F83-476E-8135-1DD869655E1A}"/>
              </a:ext>
            </a:extLst>
          </p:cNvPr>
          <p:cNvSpPr/>
          <p:nvPr/>
        </p:nvSpPr>
        <p:spPr>
          <a:xfrm>
            <a:off x="6324113" y="4452453"/>
            <a:ext cx="5759618" cy="2329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10D6D9-08DD-4531-8066-C86EAAB7D670}"/>
              </a:ext>
            </a:extLst>
          </p:cNvPr>
          <p:cNvSpPr txBox="1"/>
          <p:nvPr/>
        </p:nvSpPr>
        <p:spPr>
          <a:xfrm>
            <a:off x="7091830" y="4467778"/>
            <a:ext cx="3947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AU"/>
            </a:defPPr>
          </a:lstStyle>
          <a:p>
            <a:pPr algn="ctr"/>
            <a:r>
              <a:rPr lang="en-AU" sz="2400" dirty="0"/>
              <a:t>Human Interaction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50DEA7F-6D09-4FD4-8EEC-691DA953EB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7026" y="5069509"/>
            <a:ext cx="1791605" cy="153689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3F37F92-C0A0-4401-A58B-DD44817022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78922" y="5069508"/>
            <a:ext cx="1227715" cy="1536895"/>
          </a:xfrm>
          <a:prstGeom prst="rect">
            <a:avLst/>
          </a:prstGeom>
        </p:spPr>
      </p:pic>
      <p:pic>
        <p:nvPicPr>
          <p:cNvPr id="3078" name="Picture 6" descr="Misuse Cartoons and Comics - funny pictures from CartoonStock">
            <a:extLst>
              <a:ext uri="{FF2B5EF4-FFF2-40B4-BE49-F238E27FC236}">
                <a16:creationId xmlns:a16="http://schemas.microsoft.com/office/drawing/2014/main" id="{82EC1B61-F655-4F77-BF75-78A263E68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064" y="5007161"/>
            <a:ext cx="1877372" cy="159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1326DF0-669B-4CF4-9252-7ED7265F2E8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3650"/>
          <a:stretch/>
        </p:blipFill>
        <p:spPr>
          <a:xfrm>
            <a:off x="9886682" y="1717491"/>
            <a:ext cx="1971754" cy="207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97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3B2ED23-F36E-4ED5-AA5C-D1F054FDA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0697" y="1091587"/>
            <a:ext cx="2104172" cy="29224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2944D5-257B-4539-A375-761F628F78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9139" y="901737"/>
            <a:ext cx="2046527" cy="28725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1161" y="230833"/>
            <a:ext cx="9603275" cy="1049235"/>
          </a:xfrm>
        </p:spPr>
        <p:txBody>
          <a:bodyPr/>
          <a:lstStyle/>
          <a:p>
            <a:pPr algn="ctr"/>
            <a:r>
              <a:rPr lang="en-US" dirty="0"/>
              <a:t>Partnership with communities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213" y="2552818"/>
            <a:ext cx="2054533" cy="28127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190" y="2730555"/>
            <a:ext cx="2054533" cy="28127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1" y="1198541"/>
            <a:ext cx="3411555" cy="28127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10B505-2FB7-47BB-A1D6-FE5D932BEF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9139" y="4273751"/>
            <a:ext cx="2081619" cy="25390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786A44-F07E-4874-8E4E-3CAF4C0287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03887" y="4273751"/>
            <a:ext cx="2011836" cy="25239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F8BB2A-8849-44DF-BBE1-41E5D1D1B9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875" y="1552214"/>
            <a:ext cx="4023136" cy="24069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30DE20-ED49-43D5-A891-90F6BA073E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0" y="4384074"/>
            <a:ext cx="3577321" cy="23184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E9C014-DAC4-47C4-A92B-DBD1FA9F2B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578" y="4440316"/>
            <a:ext cx="3429304" cy="22572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828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753DF-CBF2-44AF-B975-EE549DEE1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257" y="1274006"/>
            <a:ext cx="5618692" cy="1356246"/>
          </a:xfrm>
        </p:spPr>
        <p:txBody>
          <a:bodyPr/>
          <a:lstStyle/>
          <a:p>
            <a:pPr marL="0" indent="0">
              <a:spcBef>
                <a:spcPts val="400"/>
              </a:spcBef>
              <a:buNone/>
            </a:pPr>
            <a:r>
              <a:rPr lang="en-AU" sz="2800" dirty="0"/>
              <a:t>                                Increased visibility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AU" sz="2800" dirty="0"/>
              <a:t>                                and popularity</a:t>
            </a:r>
          </a:p>
          <a:p>
            <a:pPr marL="0" indent="0">
              <a:spcBef>
                <a:spcPts val="400"/>
              </a:spcBef>
              <a:buNone/>
            </a:pPr>
            <a:endParaRPr lang="en-AU" sz="2800" dirty="0"/>
          </a:p>
          <a:p>
            <a:endParaRPr lang="en-AU" sz="2800" dirty="0"/>
          </a:p>
          <a:p>
            <a:pPr marL="0" indent="0">
              <a:buNone/>
            </a:pPr>
            <a:endParaRPr lang="en-AU" sz="2800" dirty="0"/>
          </a:p>
          <a:p>
            <a:pPr marL="0" indent="0">
              <a:buNone/>
            </a:pPr>
            <a:endParaRPr lang="en-AU" sz="2800" dirty="0"/>
          </a:p>
          <a:p>
            <a:pPr marL="0" indent="0">
              <a:buNone/>
            </a:pPr>
            <a:endParaRPr lang="en-AU" sz="2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5A5ED12-E1E7-45DA-B428-3F8AF04FE61E}"/>
              </a:ext>
            </a:extLst>
          </p:cNvPr>
          <p:cNvSpPr txBox="1">
            <a:spLocks/>
          </p:cNvSpPr>
          <p:nvPr/>
        </p:nvSpPr>
        <p:spPr>
          <a:xfrm>
            <a:off x="939493" y="224770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 cap="all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457189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 Sans MT" charset="0"/>
              </a:defRPr>
            </a:lvl6pPr>
            <a:lvl7pPr marL="914377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 Sans MT" charset="0"/>
              </a:defRPr>
            </a:lvl7pPr>
            <a:lvl8pPr marL="1371566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 Sans MT" charset="0"/>
              </a:defRPr>
            </a:lvl8pPr>
            <a:lvl9pPr marL="1828754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 Sans MT" charset="0"/>
              </a:defRPr>
            </a:lvl9pPr>
          </a:lstStyle>
          <a:p>
            <a:pPr algn="ctr"/>
            <a:r>
              <a:rPr lang="en-US" dirty="0"/>
              <a:t>Public/private partnership</a:t>
            </a:r>
          </a:p>
          <a:p>
            <a:pPr algn="ctr"/>
            <a:r>
              <a:rPr lang="en-US" sz="2400" dirty="0"/>
              <a:t>Tourism industry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8E46F9-C5CD-4FE6-8CED-1F61B58D3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837" y="2842944"/>
            <a:ext cx="2766053" cy="2741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Beachouse, Namatakula – Updated 2021 Prices">
            <a:extLst>
              <a:ext uri="{FF2B5EF4-FFF2-40B4-BE49-F238E27FC236}">
                <a16:creationId xmlns:a16="http://schemas.microsoft.com/office/drawing/2014/main" id="{CF013726-7E4C-4207-8B13-5221CFF53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7" y="3523182"/>
            <a:ext cx="3918584" cy="293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0C5C26-32AF-450A-9663-55CAE364223A}"/>
              </a:ext>
            </a:extLst>
          </p:cNvPr>
          <p:cNvSpPr txBox="1"/>
          <p:nvPr/>
        </p:nvSpPr>
        <p:spPr>
          <a:xfrm>
            <a:off x="125532" y="6448564"/>
            <a:ext cx="3660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/>
              <a:t>Beachhouse</a:t>
            </a:r>
            <a:r>
              <a:rPr lang="en-AU" dirty="0"/>
              <a:t>, Coral Coast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BECC4D-A589-4AD2-81C8-168653C24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7494" y="4305041"/>
            <a:ext cx="4040312" cy="24054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57546C-55B5-4E6D-9CE5-8A4297C587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07"/>
          <a:stretch/>
        </p:blipFill>
        <p:spPr>
          <a:xfrm>
            <a:off x="7967494" y="1596573"/>
            <a:ext cx="4064250" cy="26341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E751E0-800E-4919-B4C4-03D56CA156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37" y="861426"/>
            <a:ext cx="2674188" cy="265462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4BCCAAA-822F-4CB1-9D95-A4CE262D4834}"/>
              </a:ext>
            </a:extLst>
          </p:cNvPr>
          <p:cNvSpPr txBox="1"/>
          <p:nvPr/>
        </p:nvSpPr>
        <p:spPr>
          <a:xfrm>
            <a:off x="8751984" y="964336"/>
            <a:ext cx="299544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Tailored products</a:t>
            </a:r>
          </a:p>
          <a:p>
            <a:endParaRPr lang="en-A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9AE636-970D-4526-BD3F-F14E31C05A21}"/>
              </a:ext>
            </a:extLst>
          </p:cNvPr>
          <p:cNvSpPr txBox="1"/>
          <p:nvPr/>
        </p:nvSpPr>
        <p:spPr>
          <a:xfrm>
            <a:off x="10044701" y="1629938"/>
            <a:ext cx="1613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Wave forecast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BA1FAA-49EA-4488-A321-6E0E6E9F353E}"/>
              </a:ext>
            </a:extLst>
          </p:cNvPr>
          <p:cNvSpPr txBox="1"/>
          <p:nvPr/>
        </p:nvSpPr>
        <p:spPr>
          <a:xfrm>
            <a:off x="10052702" y="2724100"/>
            <a:ext cx="2147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Wind forecast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F90F86-8D31-4847-8666-30040A9C0B64}"/>
              </a:ext>
            </a:extLst>
          </p:cNvPr>
          <p:cNvSpPr txBox="1"/>
          <p:nvPr/>
        </p:nvSpPr>
        <p:spPr>
          <a:xfrm>
            <a:off x="8033536" y="4397050"/>
            <a:ext cx="20659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Inundation forecast</a:t>
            </a:r>
          </a:p>
        </p:txBody>
      </p:sp>
    </p:spTree>
    <p:extLst>
      <p:ext uri="{BB962C8B-B14F-4D97-AF65-F5344CB8AC3E}">
        <p14:creationId xmlns:p14="http://schemas.microsoft.com/office/powerpoint/2010/main" val="1542929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5A5ED12-E1E7-45DA-B428-3F8AF04FE61E}"/>
              </a:ext>
            </a:extLst>
          </p:cNvPr>
          <p:cNvSpPr txBox="1">
            <a:spLocks/>
          </p:cNvSpPr>
          <p:nvPr/>
        </p:nvSpPr>
        <p:spPr>
          <a:xfrm>
            <a:off x="418068" y="43305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kern="1200" cap="all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457189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 Sans MT" charset="0"/>
              </a:defRPr>
            </a:lvl6pPr>
            <a:lvl7pPr marL="914377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 Sans MT" charset="0"/>
              </a:defRPr>
            </a:lvl7pPr>
            <a:lvl8pPr marL="1371566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 Sans MT" charset="0"/>
              </a:defRPr>
            </a:lvl8pPr>
            <a:lvl9pPr marL="1828754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 Sans MT" charset="0"/>
              </a:defRPr>
            </a:lvl9pPr>
          </a:lstStyle>
          <a:p>
            <a:pPr algn="ctr"/>
            <a:r>
              <a:rPr lang="en-US" dirty="0"/>
              <a:t>Partnership with Maritime sector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CEFEFD-3410-45BF-A7F7-C6F0413EA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814" y="1337397"/>
            <a:ext cx="4667098" cy="5289433"/>
          </a:xfrm>
        </p:spPr>
        <p:txBody>
          <a:bodyPr/>
          <a:lstStyle/>
          <a:p>
            <a:r>
              <a:rPr lang="en-AU" dirty="0"/>
              <a:t>Suva Maritime Stakeholder Engagement</a:t>
            </a:r>
          </a:p>
          <a:p>
            <a:endParaRPr lang="en-AU" dirty="0"/>
          </a:p>
          <a:p>
            <a:pPr lvl="1"/>
            <a:r>
              <a:rPr lang="en-AU" dirty="0"/>
              <a:t>Site selection</a:t>
            </a:r>
          </a:p>
          <a:p>
            <a:pPr lvl="1"/>
            <a:endParaRPr lang="en-AU" dirty="0"/>
          </a:p>
          <a:p>
            <a:pPr lvl="1"/>
            <a:r>
              <a:rPr lang="en-AU" dirty="0"/>
              <a:t>Mooring design</a:t>
            </a:r>
          </a:p>
          <a:p>
            <a:pPr lvl="1"/>
            <a:endParaRPr lang="en-AU" dirty="0"/>
          </a:p>
          <a:p>
            <a:pPr lvl="1"/>
            <a:r>
              <a:rPr lang="en-AU" dirty="0"/>
              <a:t>Risk reduction strategy</a:t>
            </a:r>
          </a:p>
          <a:p>
            <a:pPr lvl="1"/>
            <a:endParaRPr lang="en-AU" dirty="0"/>
          </a:p>
          <a:p>
            <a:pPr lvl="1"/>
            <a:r>
              <a:rPr lang="en-AU" dirty="0"/>
              <a:t>SOP</a:t>
            </a:r>
          </a:p>
          <a:p>
            <a:pPr lvl="1"/>
            <a:endParaRPr lang="en-AU" dirty="0"/>
          </a:p>
          <a:p>
            <a:pPr lvl="1"/>
            <a:endParaRPr lang="en-AU" dirty="0"/>
          </a:p>
        </p:txBody>
      </p:sp>
      <p:pic>
        <p:nvPicPr>
          <p:cNvPr id="7" name="Picture 6" descr="K:\MARINE_SURVEYS_SURVEYS\1_Regional_COSPPac2_2018-2022\6. SPP\Pictures\Fiji workshop\IMG_4018.JPG">
            <a:extLst>
              <a:ext uri="{FF2B5EF4-FFF2-40B4-BE49-F238E27FC236}">
                <a16:creationId xmlns:a16="http://schemas.microsoft.com/office/drawing/2014/main" id="{D50BC96D-E84F-4B49-A1DD-815753DF302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" r="16993"/>
          <a:stretch/>
        </p:blipFill>
        <p:spPr bwMode="auto">
          <a:xfrm>
            <a:off x="7940919" y="4094318"/>
            <a:ext cx="4005267" cy="27536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7D9341DE-6B32-4494-98A3-F1715BA8873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4" t="9210" r="374" b="2512"/>
          <a:stretch/>
        </p:blipFill>
        <p:spPr bwMode="auto">
          <a:xfrm>
            <a:off x="4962418" y="1337398"/>
            <a:ext cx="7111065" cy="29674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210DD9-6628-4438-AE79-2967CEBCA7E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852" y="3429000"/>
            <a:ext cx="3467238" cy="339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06923"/>
      </p:ext>
    </p:extLst>
  </p:cSld>
  <p:clrMapOvr>
    <a:masterClrMapping/>
  </p:clrMapOvr>
</p:sld>
</file>

<file path=ppt/theme/theme1.xml><?xml version="1.0" encoding="utf-8"?>
<a:theme xmlns:a="http://schemas.openxmlformats.org/drawingml/2006/main" name="SPC 2018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cific Community Presentation-2018" id="{3EF59528-DDD3-9D4E-8BDA-C9CA22DBF977}" vid="{C7CA1BC8-0AA1-9444-B498-E9D48FD3B99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Image" ma:contentTypeID="0x0101009148F5A04DDD49CBA7127AADA5FB792B00AADE34325A8B49CDA8BB4DB53328F214006A765002D452E24C8161B399DF4F27FF" ma:contentTypeVersion="1" ma:contentTypeDescription="Upload an image." ma:contentTypeScope="" ma:versionID="6e7009a4ad8991cd36ace639d9bcf2b8">
  <xsd:schema xmlns:xsd="http://www.w3.org/2001/XMLSchema" xmlns:xs="http://www.w3.org/2001/XMLSchema" xmlns:p="http://schemas.microsoft.com/office/2006/metadata/properties" xmlns:ns1="http://schemas.microsoft.com/sharepoint/v3" xmlns:ns2="A1466F99-592D-4FBE-9C5A-71C070495048" xmlns:ns3="http://schemas.microsoft.com/sharepoint/v3/fields" targetNamespace="http://schemas.microsoft.com/office/2006/metadata/properties" ma:root="true" ma:fieldsID="710a743070e8514070b5db36cb601e64" ns1:_="" ns2:_="" ns3:_="">
    <xsd:import namespace="http://schemas.microsoft.com/sharepoint/v3"/>
    <xsd:import namespace="A1466F99-592D-4FBE-9C5A-71C070495048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2:ThumbnailExists" minOccurs="0"/>
                <xsd:element ref="ns2:PreviewExists" minOccurs="0"/>
                <xsd:element ref="ns2:ImageWidth" minOccurs="0"/>
                <xsd:element ref="ns2:ImageHeight" minOccurs="0"/>
                <xsd:element ref="ns2:ImageCreateDate" minOccurs="0"/>
                <xsd:element ref="ns3:wic_System_Copyright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URL Path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File Type" ma:hidden="true" ma:internalName="File_x0020_Type" ma:readOnly="true">
      <xsd:simpleType>
        <xsd:restriction base="dms:Text"/>
      </xsd:simpleType>
    </xsd:element>
    <xsd:element name="HTML_x0020_File_x0020_Type" ma:index="10" nillable="true" ma:displayName="HTML File Type" ma:hidden="true" ma:internalName="HTML_x0020_File_x0020_Type" ma:readOnly="true">
      <xsd:simpleType>
        <xsd:restriction base="dms:Text"/>
      </xsd:simpleType>
    </xsd:element>
    <xsd:element name="FSObjType" ma:index="11" nillable="true" ma:displayName="Item Type" ma:hidden="true" ma:list="Docs" ma:internalName="FSObjType" ma:readOnly="true" ma:showField="FSType">
      <xsd:simpleType>
        <xsd:restriction base="dms:Lookup"/>
      </xsd:simpleType>
    </xsd:element>
    <xsd:element name="PublishingStartDate" ma:index="27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28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466F99-592D-4FBE-9C5A-71C070495048" elementFormDefault="qualified">
    <xsd:import namespace="http://schemas.microsoft.com/office/2006/documentManagement/types"/>
    <xsd:import namespace="http://schemas.microsoft.com/office/infopath/2007/PartnerControls"/>
    <xsd:element name="ThumbnailExists" ma:index="18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19" nillable="true" ma:displayName="Preview Exists" ma:default="FALSE" ma:hidden="true" ma:internalName="PreviewExists" ma:readOnly="true">
      <xsd:simpleType>
        <xsd:restriction base="dms:Boolean"/>
      </xsd:simpleType>
    </xsd:element>
    <xsd:element name="ImageWidth" ma:index="20" nillable="true" ma:displayName="Width" ma:internalName="ImageWidth" ma:readOnly="true">
      <xsd:simpleType>
        <xsd:restriction base="dms:Unknown"/>
      </xsd:simpleType>
    </xsd:element>
    <xsd:element name="ImageHeight" ma:index="22" nillable="true" ma:displayName="Height" ma:internalName="ImageHeight" ma:readOnly="true">
      <xsd:simpleType>
        <xsd:restriction base="dms:Unknown"/>
      </xsd:simpleType>
    </xsd:element>
    <xsd:element name="ImageCreateDate" ma:index="25" nillable="true" ma:displayName="Date Picture Taken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6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4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23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LongProperties xmlns="http://schemas.microsoft.com/office/2006/metadata/longPropertie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AC1897-61B3-4621-B0E2-FA327AD0B3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1466F99-592D-4FBE-9C5A-71C070495048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F603638-19FA-4B2F-AE24-F3EF444F5FBE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D964F581-0D91-4778-AAC0-BBC73FB493F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Pacific Community Presentation-2018</Template>
  <TotalTime>8332</TotalTime>
  <Words>595</Words>
  <Application>Microsoft Office PowerPoint</Application>
  <PresentationFormat>Widescreen</PresentationFormat>
  <Paragraphs>115</Paragraphs>
  <Slides>12</Slides>
  <Notes>9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Gill Sans MT</vt:lpstr>
      <vt:lpstr>SPC 2018</vt:lpstr>
      <vt:lpstr>PowerPoint Presentation</vt:lpstr>
      <vt:lpstr>PowerPoint Presentation</vt:lpstr>
      <vt:lpstr>SPC’s current and upcoming wave buoy deployment </vt:lpstr>
      <vt:lpstr>2 existing wave buoy systems in PICTS</vt:lpstr>
      <vt:lpstr>A Wide range of local benefit</vt:lpstr>
      <vt:lpstr>Challenges</vt:lpstr>
      <vt:lpstr>Partnership with communities</vt:lpstr>
      <vt:lpstr>PowerPoint Presentation</vt:lpstr>
      <vt:lpstr>PowerPoint Presentation</vt:lpstr>
      <vt:lpstr>Partnership with FISHERIES sector</vt:lpstr>
      <vt:lpstr>Wave buoy network: Early detection Warning system</vt:lpstr>
      <vt:lpstr>Conclusion</vt:lpstr>
    </vt:vector>
  </TitlesOfParts>
  <Company>SPC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Jens Kruger</dc:creator>
  <cp:lastModifiedBy>Herve Damlamian</cp:lastModifiedBy>
  <cp:revision>447</cp:revision>
  <dcterms:created xsi:type="dcterms:W3CDTF">2018-01-31T22:23:20Z</dcterms:created>
  <dcterms:modified xsi:type="dcterms:W3CDTF">2021-06-09T16:14:53Z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ic_System_Copyright">
    <vt:lpwstr/>
  </property>
</Properties>
</file>