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6" r:id="rId5"/>
    <p:sldId id="257"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46D8E5-5DB7-4691-9154-75254C55FC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nnnn</a:t>
            </a:r>
          </a:p>
        </p:txBody>
      </p:sp>
      <p:sp>
        <p:nvSpPr>
          <p:cNvPr id="3" name="Date Placeholder 2">
            <a:extLst>
              <a:ext uri="{FF2B5EF4-FFF2-40B4-BE49-F238E27FC236}">
                <a16:creationId xmlns:a16="http://schemas.microsoft.com/office/drawing/2014/main" id="{C8168872-71D1-4EBE-9D85-E43AAD9B88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CACD74-8435-481F-BD5A-6923121F8099}" type="datetimeFigureOut">
              <a:rPr lang="en-GB" smtClean="0"/>
              <a:t>09/06/2021</a:t>
            </a:fld>
            <a:endParaRPr lang="en-GB"/>
          </a:p>
        </p:txBody>
      </p:sp>
      <p:sp>
        <p:nvSpPr>
          <p:cNvPr id="4" name="Footer Placeholder 3">
            <a:extLst>
              <a:ext uri="{FF2B5EF4-FFF2-40B4-BE49-F238E27FC236}">
                <a16:creationId xmlns:a16="http://schemas.microsoft.com/office/drawing/2014/main" id="{4FFBC52A-FB82-46F6-9E6C-F75F743ED7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nnnnnnn</a:t>
            </a:r>
          </a:p>
        </p:txBody>
      </p:sp>
      <p:sp>
        <p:nvSpPr>
          <p:cNvPr id="5" name="Slide Number Placeholder 4">
            <a:extLst>
              <a:ext uri="{FF2B5EF4-FFF2-40B4-BE49-F238E27FC236}">
                <a16:creationId xmlns:a16="http://schemas.microsoft.com/office/drawing/2014/main" id="{20E59A8B-A048-44DA-BE1A-6780F68D97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851830-3F58-4DB8-B8BF-40916D4454B4}" type="slidenum">
              <a:rPr lang="en-GB" smtClean="0"/>
              <a:t>‹#›</a:t>
            </a:fld>
            <a:endParaRPr lang="en-GB"/>
          </a:p>
        </p:txBody>
      </p:sp>
    </p:spTree>
    <p:extLst>
      <p:ext uri="{BB962C8B-B14F-4D97-AF65-F5344CB8AC3E}">
        <p14:creationId xmlns:p14="http://schemas.microsoft.com/office/powerpoint/2010/main" val="1700675986"/>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nnnn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E8458-60DA-41B6-8709-052DD60FCDC8}" type="datetimeFigureOut">
              <a:rPr lang="en-GB" smtClean="0"/>
              <a:t>09/06/2021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nnnnnnn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1D7FC-94AC-46E9-B982-C16B64E70693}" type="slidenum">
              <a:rPr lang="en-GB" smtClean="0"/>
              <a:t>‹#›</a:t>
            </a:fld>
            <a:endParaRPr lang="en-GB"/>
          </a:p>
        </p:txBody>
      </p:sp>
    </p:spTree>
    <p:extLst>
      <p:ext uri="{BB962C8B-B14F-4D97-AF65-F5344CB8AC3E}">
        <p14:creationId xmlns:p14="http://schemas.microsoft.com/office/powerpoint/2010/main" val="975480613"/>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35DB-395C-4BC6-80BA-DE7CFDA84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2164E0-8BA1-4A38-82E6-DA7A75360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DE9571-8ED7-45D7-A0FA-D0B2485DE6FE}"/>
              </a:ext>
            </a:extLst>
          </p:cNvPr>
          <p:cNvSpPr>
            <a:spLocks noGrp="1"/>
          </p:cNvSpPr>
          <p:nvPr>
            <p:ph type="dt" sz="half" idx="10"/>
          </p:nvPr>
        </p:nvSpPr>
        <p:spPr/>
        <p:txBody>
          <a:bodyPr/>
          <a:lstStyle/>
          <a:p>
            <a:fld id="{BB7D1BFF-FA0F-4845-9CC6-18ACD9F25796}" type="datetime1">
              <a:rPr lang="en-GB" smtClean="0"/>
              <a:t>09/06/2021</a:t>
            </a:fld>
            <a:endParaRPr lang="en-GB"/>
          </a:p>
        </p:txBody>
      </p:sp>
      <p:sp>
        <p:nvSpPr>
          <p:cNvPr id="5" name="Footer Placeholder 4">
            <a:extLst>
              <a:ext uri="{FF2B5EF4-FFF2-40B4-BE49-F238E27FC236}">
                <a16:creationId xmlns:a16="http://schemas.microsoft.com/office/drawing/2014/main" id="{097BDC51-6B16-4B28-B878-F87BD012C6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7D096-848A-4937-990D-84FF2F339145}"/>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39568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3AC5-FE6D-475F-8720-FB6BDA6F7D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B4C09C-CDB8-4347-8AEF-A8E23B676E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736CF-9F5E-41D6-B9EA-50FD6FB53A02}"/>
              </a:ext>
            </a:extLst>
          </p:cNvPr>
          <p:cNvSpPr>
            <a:spLocks noGrp="1"/>
          </p:cNvSpPr>
          <p:nvPr>
            <p:ph type="dt" sz="half" idx="10"/>
          </p:nvPr>
        </p:nvSpPr>
        <p:spPr/>
        <p:txBody>
          <a:bodyPr/>
          <a:lstStyle/>
          <a:p>
            <a:fld id="{20DB17BA-ED7F-4BC5-97F4-233CCEDAFEF7}" type="datetime1">
              <a:rPr lang="en-GB" smtClean="0"/>
              <a:t>09/06/2021</a:t>
            </a:fld>
            <a:endParaRPr lang="en-GB"/>
          </a:p>
        </p:txBody>
      </p:sp>
      <p:sp>
        <p:nvSpPr>
          <p:cNvPr id="5" name="Footer Placeholder 4">
            <a:extLst>
              <a:ext uri="{FF2B5EF4-FFF2-40B4-BE49-F238E27FC236}">
                <a16:creationId xmlns:a16="http://schemas.microsoft.com/office/drawing/2014/main" id="{96BB2526-FC64-493C-A2DF-D3E24903B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80E15-6470-433F-A4D9-357988FC9870}"/>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6298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A0FB0-3233-4537-A13C-6EB529A3DF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9EB42B-A16B-4F26-BE11-D597FC947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9C90A2-405D-431D-8A34-4947BE67F580}"/>
              </a:ext>
            </a:extLst>
          </p:cNvPr>
          <p:cNvSpPr>
            <a:spLocks noGrp="1"/>
          </p:cNvSpPr>
          <p:nvPr>
            <p:ph type="dt" sz="half" idx="10"/>
          </p:nvPr>
        </p:nvSpPr>
        <p:spPr/>
        <p:txBody>
          <a:bodyPr/>
          <a:lstStyle/>
          <a:p>
            <a:fld id="{C4077E99-0645-413F-8514-2EAB2E74861A}" type="datetime1">
              <a:rPr lang="en-GB" smtClean="0"/>
              <a:t>09/06/2021</a:t>
            </a:fld>
            <a:endParaRPr lang="en-GB"/>
          </a:p>
        </p:txBody>
      </p:sp>
      <p:sp>
        <p:nvSpPr>
          <p:cNvPr id="5" name="Footer Placeholder 4">
            <a:extLst>
              <a:ext uri="{FF2B5EF4-FFF2-40B4-BE49-F238E27FC236}">
                <a16:creationId xmlns:a16="http://schemas.microsoft.com/office/drawing/2014/main" id="{11BF3975-F22A-4336-A56B-349DF722E8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4E00F8-9CE3-4973-AA72-572A01BFE89C}"/>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5905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42FF-D384-41E2-8BDE-020455B80C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56F38F-90A4-49D9-AE7A-85FFB45B38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1981E-100D-46D4-A881-542983AEE10C}"/>
              </a:ext>
            </a:extLst>
          </p:cNvPr>
          <p:cNvSpPr>
            <a:spLocks noGrp="1"/>
          </p:cNvSpPr>
          <p:nvPr>
            <p:ph type="dt" sz="half" idx="10"/>
          </p:nvPr>
        </p:nvSpPr>
        <p:spPr/>
        <p:txBody>
          <a:bodyPr/>
          <a:lstStyle/>
          <a:p>
            <a:fld id="{645C2688-531E-43C8-AAAA-37E1F733BA82}" type="datetime1">
              <a:rPr lang="en-GB" smtClean="0"/>
              <a:t>09/06/2021</a:t>
            </a:fld>
            <a:endParaRPr lang="en-GB"/>
          </a:p>
        </p:txBody>
      </p:sp>
      <p:sp>
        <p:nvSpPr>
          <p:cNvPr id="5" name="Footer Placeholder 4">
            <a:extLst>
              <a:ext uri="{FF2B5EF4-FFF2-40B4-BE49-F238E27FC236}">
                <a16:creationId xmlns:a16="http://schemas.microsoft.com/office/drawing/2014/main" id="{BBEF8FF8-EE97-48C6-AA1B-5C65EFD297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F4BA4-DD61-476B-909F-2EF58BFBBB08}"/>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363828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065D-AC7C-49CB-BF71-3FDFAFDF1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7EF51D-9E4F-40D6-957B-A5BBBCA57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74407B-4D09-41FE-8734-AC480B53446E}"/>
              </a:ext>
            </a:extLst>
          </p:cNvPr>
          <p:cNvSpPr>
            <a:spLocks noGrp="1"/>
          </p:cNvSpPr>
          <p:nvPr>
            <p:ph type="dt" sz="half" idx="10"/>
          </p:nvPr>
        </p:nvSpPr>
        <p:spPr/>
        <p:txBody>
          <a:bodyPr/>
          <a:lstStyle/>
          <a:p>
            <a:fld id="{34140B79-9EDE-4974-87D2-AF152439B2E6}" type="datetime1">
              <a:rPr lang="en-GB" smtClean="0"/>
              <a:t>09/06/2021</a:t>
            </a:fld>
            <a:endParaRPr lang="en-GB"/>
          </a:p>
        </p:txBody>
      </p:sp>
      <p:sp>
        <p:nvSpPr>
          <p:cNvPr id="5" name="Footer Placeholder 4">
            <a:extLst>
              <a:ext uri="{FF2B5EF4-FFF2-40B4-BE49-F238E27FC236}">
                <a16:creationId xmlns:a16="http://schemas.microsoft.com/office/drawing/2014/main" id="{1F2C0A2D-3CE9-4259-9C9B-5E5B1496C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193607-128B-4E36-96BB-AC45359DC0FC}"/>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83209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CE3B-C83B-4C96-95F7-4739C798B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3523C9-D420-4375-A02A-B458C17DF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F341D8-FC24-4521-8153-00874C3E18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193DAA-DB91-4E82-A05C-C16CFBCEEBCC}"/>
              </a:ext>
            </a:extLst>
          </p:cNvPr>
          <p:cNvSpPr>
            <a:spLocks noGrp="1"/>
          </p:cNvSpPr>
          <p:nvPr>
            <p:ph type="dt" sz="half" idx="10"/>
          </p:nvPr>
        </p:nvSpPr>
        <p:spPr/>
        <p:txBody>
          <a:bodyPr/>
          <a:lstStyle/>
          <a:p>
            <a:fld id="{6EB18FE5-3566-4673-A016-C47537EACA90}" type="datetime1">
              <a:rPr lang="en-GB" smtClean="0"/>
              <a:t>09/06/2021</a:t>
            </a:fld>
            <a:endParaRPr lang="en-GB"/>
          </a:p>
        </p:txBody>
      </p:sp>
      <p:sp>
        <p:nvSpPr>
          <p:cNvPr id="6" name="Footer Placeholder 5">
            <a:extLst>
              <a:ext uri="{FF2B5EF4-FFF2-40B4-BE49-F238E27FC236}">
                <a16:creationId xmlns:a16="http://schemas.microsoft.com/office/drawing/2014/main" id="{119A5039-9633-4B52-BC18-EA720E9069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E8EADD-CF98-4FF0-BA51-8484B368ACA5}"/>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89680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FA4A-AFF9-42DB-B574-83EDD4536F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599E94-B56B-4DD2-B441-AA7037ECE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39E8E2-6A96-444F-A00B-1293277B0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F429FD-08F7-4904-AA00-DBB108923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350310-940F-43EA-88D1-72437217C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1BD1F2-1DE3-410D-98ED-8EFFB90919F4}"/>
              </a:ext>
            </a:extLst>
          </p:cNvPr>
          <p:cNvSpPr>
            <a:spLocks noGrp="1"/>
          </p:cNvSpPr>
          <p:nvPr>
            <p:ph type="dt" sz="half" idx="10"/>
          </p:nvPr>
        </p:nvSpPr>
        <p:spPr/>
        <p:txBody>
          <a:bodyPr/>
          <a:lstStyle/>
          <a:p>
            <a:fld id="{BAFE9EF7-CA7E-4A40-8FF2-36A7F1327E9C}" type="datetime1">
              <a:rPr lang="en-GB" smtClean="0"/>
              <a:t>09/06/2021</a:t>
            </a:fld>
            <a:endParaRPr lang="en-GB"/>
          </a:p>
        </p:txBody>
      </p:sp>
      <p:sp>
        <p:nvSpPr>
          <p:cNvPr id="8" name="Footer Placeholder 7">
            <a:extLst>
              <a:ext uri="{FF2B5EF4-FFF2-40B4-BE49-F238E27FC236}">
                <a16:creationId xmlns:a16="http://schemas.microsoft.com/office/drawing/2014/main" id="{391AB069-70BD-4858-8A83-3F5455B302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CD3B0C-F7FC-4925-80A4-9B59A2E22FE6}"/>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37838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B4A0-671D-45AC-B3DD-17756119DC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CF66E5-BCFA-468A-B354-31976A05732C}"/>
              </a:ext>
            </a:extLst>
          </p:cNvPr>
          <p:cNvSpPr>
            <a:spLocks noGrp="1"/>
          </p:cNvSpPr>
          <p:nvPr>
            <p:ph type="dt" sz="half" idx="10"/>
          </p:nvPr>
        </p:nvSpPr>
        <p:spPr/>
        <p:txBody>
          <a:bodyPr/>
          <a:lstStyle/>
          <a:p>
            <a:fld id="{4D74E55F-5DD7-47DA-870A-B305805680FD}" type="datetime1">
              <a:rPr lang="en-GB" smtClean="0"/>
              <a:t>09/06/2021</a:t>
            </a:fld>
            <a:endParaRPr lang="en-GB"/>
          </a:p>
        </p:txBody>
      </p:sp>
      <p:sp>
        <p:nvSpPr>
          <p:cNvPr id="4" name="Footer Placeholder 3">
            <a:extLst>
              <a:ext uri="{FF2B5EF4-FFF2-40B4-BE49-F238E27FC236}">
                <a16:creationId xmlns:a16="http://schemas.microsoft.com/office/drawing/2014/main" id="{873C644C-FF5E-4FC6-A549-80115E2B3B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2447C1-3E0A-4343-BE36-CD72BEB1E70E}"/>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47848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9ECA3-33E8-4D83-8A6E-9A209045A887}"/>
              </a:ext>
            </a:extLst>
          </p:cNvPr>
          <p:cNvSpPr>
            <a:spLocks noGrp="1"/>
          </p:cNvSpPr>
          <p:nvPr>
            <p:ph type="dt" sz="half" idx="10"/>
          </p:nvPr>
        </p:nvSpPr>
        <p:spPr/>
        <p:txBody>
          <a:bodyPr/>
          <a:lstStyle/>
          <a:p>
            <a:fld id="{B4AAD597-DE60-47AB-B927-1B935B6D77F2}" type="datetime1">
              <a:rPr lang="en-GB" smtClean="0"/>
              <a:t>09/06/2021</a:t>
            </a:fld>
            <a:endParaRPr lang="en-GB"/>
          </a:p>
        </p:txBody>
      </p:sp>
      <p:sp>
        <p:nvSpPr>
          <p:cNvPr id="3" name="Footer Placeholder 2">
            <a:extLst>
              <a:ext uri="{FF2B5EF4-FFF2-40B4-BE49-F238E27FC236}">
                <a16:creationId xmlns:a16="http://schemas.microsoft.com/office/drawing/2014/main" id="{997335A7-A6AE-4E5F-A140-6A8A1B7193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52B1FD-1268-4A18-A231-96272C85BD80}"/>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90733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E14A-3A71-473F-BDBC-939096D8D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0D3925-36B0-448A-A3DC-5B68242D3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CFDC46-7DB6-406F-A7BA-479F189A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4A32C-9160-4BCF-9E73-B623C91C7C59}"/>
              </a:ext>
            </a:extLst>
          </p:cNvPr>
          <p:cNvSpPr>
            <a:spLocks noGrp="1"/>
          </p:cNvSpPr>
          <p:nvPr>
            <p:ph type="dt" sz="half" idx="10"/>
          </p:nvPr>
        </p:nvSpPr>
        <p:spPr/>
        <p:txBody>
          <a:bodyPr/>
          <a:lstStyle/>
          <a:p>
            <a:fld id="{6875A95D-7F03-4BD2-AAFA-46B038EBE642}" type="datetime1">
              <a:rPr lang="en-GB" smtClean="0"/>
              <a:t>09/06/2021</a:t>
            </a:fld>
            <a:endParaRPr lang="en-GB"/>
          </a:p>
        </p:txBody>
      </p:sp>
      <p:sp>
        <p:nvSpPr>
          <p:cNvPr id="6" name="Footer Placeholder 5">
            <a:extLst>
              <a:ext uri="{FF2B5EF4-FFF2-40B4-BE49-F238E27FC236}">
                <a16:creationId xmlns:a16="http://schemas.microsoft.com/office/drawing/2014/main" id="{9A6C1A8B-F162-48C6-B703-1A2578CE81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7276D3-45FF-460C-B748-82667A97A522}"/>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410806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6128-DA06-4BB2-A401-61C3F359A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72708A-6160-43D4-9F15-21B66312E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391751-455B-4F22-9DEF-3E6AE4DC8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441A0-9DBD-4EED-9E67-CD57D0A28F45}"/>
              </a:ext>
            </a:extLst>
          </p:cNvPr>
          <p:cNvSpPr>
            <a:spLocks noGrp="1"/>
          </p:cNvSpPr>
          <p:nvPr>
            <p:ph type="dt" sz="half" idx="10"/>
          </p:nvPr>
        </p:nvSpPr>
        <p:spPr/>
        <p:txBody>
          <a:bodyPr/>
          <a:lstStyle/>
          <a:p>
            <a:fld id="{EE1A7AD2-FD49-4AF8-A338-AEC2DF0649DF}" type="datetime1">
              <a:rPr lang="en-GB" smtClean="0"/>
              <a:t>09/06/2021</a:t>
            </a:fld>
            <a:endParaRPr lang="en-GB"/>
          </a:p>
        </p:txBody>
      </p:sp>
      <p:sp>
        <p:nvSpPr>
          <p:cNvPr id="6" name="Footer Placeholder 5">
            <a:extLst>
              <a:ext uri="{FF2B5EF4-FFF2-40B4-BE49-F238E27FC236}">
                <a16:creationId xmlns:a16="http://schemas.microsoft.com/office/drawing/2014/main" id="{21D00B06-ED78-4024-898A-0D17457899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9C5FA3-DEAF-4076-886C-B12D689F95CD}"/>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6773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19E25-86CB-4DE2-8D82-74D7F6A892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FD790-7A28-4B8E-A71B-AFF461695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A2585A-B7EB-4D63-AB33-222F91A36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27ADA-799E-4BF9-8E85-8372363E981E}" type="datetime1">
              <a:rPr lang="en-GB" smtClean="0"/>
              <a:t>09/06/2021</a:t>
            </a:fld>
            <a:endParaRPr lang="en-GB"/>
          </a:p>
        </p:txBody>
      </p:sp>
      <p:sp>
        <p:nvSpPr>
          <p:cNvPr id="5" name="Footer Placeholder 4">
            <a:extLst>
              <a:ext uri="{FF2B5EF4-FFF2-40B4-BE49-F238E27FC236}">
                <a16:creationId xmlns:a16="http://schemas.microsoft.com/office/drawing/2014/main" id="{B2F92D82-B2CA-42A7-AE6F-8A098A994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9E45C8-AF6F-4CC0-8DC8-E0B64E99D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9D2F6-784A-4635-AE5C-E31508AFB66E}" type="slidenum">
              <a:rPr lang="en-GB" smtClean="0"/>
              <a:t>‹#›</a:t>
            </a:fld>
            <a:endParaRPr lang="en-GB"/>
          </a:p>
        </p:txBody>
      </p:sp>
    </p:spTree>
    <p:extLst>
      <p:ext uri="{BB962C8B-B14F-4D97-AF65-F5344CB8AC3E}">
        <p14:creationId xmlns:p14="http://schemas.microsoft.com/office/powerpoint/2010/main" val="404300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mailto:solel.posanau@gmail.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741C1AF7-F60B-4744-ACA8-50079790D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640" y="5862277"/>
            <a:ext cx="2052736" cy="834463"/>
          </a:xfrm>
          <a:prstGeom prst="rect">
            <a:avLst/>
          </a:prstGeom>
        </p:spPr>
      </p:pic>
      <p:pic>
        <p:nvPicPr>
          <p:cNvPr id="7" name="Picture 6" descr="Logo, company name&#10;&#10;Description automatically generated">
            <a:extLst>
              <a:ext uri="{FF2B5EF4-FFF2-40B4-BE49-F238E27FC236}">
                <a16:creationId xmlns:a16="http://schemas.microsoft.com/office/drawing/2014/main" id="{E1029CFC-154C-46D0-8BDF-63410217B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024" y="5952251"/>
            <a:ext cx="2230017" cy="703849"/>
          </a:xfrm>
          <a:prstGeom prst="rect">
            <a:avLst/>
          </a:prstGeom>
        </p:spPr>
      </p:pic>
      <p:pic>
        <p:nvPicPr>
          <p:cNvPr id="9" name="Picture 8" descr="Logo, company name&#10;&#10;Description automatically generated">
            <a:extLst>
              <a:ext uri="{FF2B5EF4-FFF2-40B4-BE49-F238E27FC236}">
                <a16:creationId xmlns:a16="http://schemas.microsoft.com/office/drawing/2014/main" id="{06ACF4F5-4E86-4D58-8C53-F7DAD81DC45C}"/>
              </a:ext>
            </a:extLst>
          </p:cNvPr>
          <p:cNvPicPr>
            <a:picLocks noChangeAspect="1"/>
          </p:cNvPicPr>
          <p:nvPr/>
        </p:nvPicPr>
        <p:blipFill rotWithShape="1">
          <a:blip r:embed="rId4">
            <a:extLst>
              <a:ext uri="{28A0092B-C50C-407E-A947-70E740481C1C}">
                <a14:useLocalDpi xmlns:a14="http://schemas.microsoft.com/office/drawing/2010/main" val="0"/>
              </a:ext>
            </a:extLst>
          </a:blip>
          <a:srcRect t="15753" b="11079"/>
          <a:stretch/>
        </p:blipFill>
        <p:spPr>
          <a:xfrm>
            <a:off x="0" y="5811125"/>
            <a:ext cx="2640563" cy="108751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AAA8F96F-F479-4764-A294-61E95E265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1968" y="5920279"/>
            <a:ext cx="1520890" cy="718458"/>
          </a:xfrm>
          <a:prstGeom prst="rect">
            <a:avLst/>
          </a:prstGeom>
        </p:spPr>
      </p:pic>
      <p:pic>
        <p:nvPicPr>
          <p:cNvPr id="15" name="Picture 14" descr="Logo&#10;&#10;Description automatically generated">
            <a:extLst>
              <a:ext uri="{FF2B5EF4-FFF2-40B4-BE49-F238E27FC236}">
                <a16:creationId xmlns:a16="http://schemas.microsoft.com/office/drawing/2014/main" id="{B6D6F028-BEC0-4F93-8CAD-EA01F4D63E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8400" y="415180"/>
            <a:ext cx="1323439" cy="1323439"/>
          </a:xfrm>
          <a:prstGeom prst="rect">
            <a:avLst/>
          </a:prstGeom>
        </p:spPr>
      </p:pic>
      <p:sp>
        <p:nvSpPr>
          <p:cNvPr id="17" name="TextBox 16">
            <a:extLst>
              <a:ext uri="{FF2B5EF4-FFF2-40B4-BE49-F238E27FC236}">
                <a16:creationId xmlns:a16="http://schemas.microsoft.com/office/drawing/2014/main" id="{DF0402FE-2892-46E0-A1B2-EA676F11AABA}"/>
              </a:ext>
            </a:extLst>
          </p:cNvPr>
          <p:cNvSpPr txBox="1"/>
          <p:nvPr/>
        </p:nvSpPr>
        <p:spPr>
          <a:xfrm>
            <a:off x="3338772" y="543593"/>
            <a:ext cx="6964827" cy="1938992"/>
          </a:xfrm>
          <a:prstGeom prst="rect">
            <a:avLst/>
          </a:prstGeom>
          <a:noFill/>
        </p:spPr>
        <p:txBody>
          <a:bodyPr wrap="square">
            <a:spAutoFit/>
          </a:bodyPr>
          <a:lstStyle/>
          <a:p>
            <a:pPr algn="ctr"/>
            <a:r>
              <a:rPr lang="en-GB" sz="2800" b="1" i="1" dirty="0">
                <a:effectLst/>
                <a:latin typeface="Times New Roman" panose="02020603050405020304" pitchFamily="18" charset="0"/>
                <a:ea typeface="SimSun" panose="02010600030101010101" pitchFamily="2" charset="-122"/>
                <a:cs typeface="Times New Roman" panose="02020603050405020304" pitchFamily="18" charset="0"/>
              </a:rPr>
              <a:t>Fifth </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endParaRPr lang="en-GB" sz="2800" dirty="0">
              <a:effectLst/>
              <a:latin typeface="Calibri" panose="020F0502020204030204" pitchFamily="34" charset="0"/>
              <a:ea typeface="SimSun" panose="02010600030101010101" pitchFamily="2" charset="-122"/>
              <a:cs typeface="Times New Roman" panose="02020603050405020304" pitchFamily="18" charset="0"/>
            </a:endParaRPr>
          </a:p>
          <a:p>
            <a:pPr algn="ctr"/>
            <a:r>
              <a:rPr lang="en-US" sz="2800" b="1" i="1" dirty="0">
                <a:solidFill>
                  <a:srgbClr val="000000"/>
                </a:solidFill>
                <a:effectLst/>
                <a:latin typeface="Times New Roman" panose="02020603050405020304" pitchFamily="18" charset="0"/>
                <a:ea typeface="Times New Roman" panose="02020603050405020304" pitchFamily="18" charset="0"/>
              </a:rPr>
              <a:t>Ocean Observations and Data Applications (PI-</a:t>
            </a:r>
            <a:r>
              <a:rPr lang="en-US" sz="2800" b="1" i="1" dirty="0">
                <a:solidFill>
                  <a:srgbClr val="000000"/>
                </a:solidFill>
                <a:effectLst/>
                <a:latin typeface="Times New Roman" panose="02020603050405020304" pitchFamily="18" charset="0"/>
                <a:ea typeface="SimSun" panose="02010600030101010101" pitchFamily="2" charset="-122"/>
              </a:rPr>
              <a:t>5</a:t>
            </a:r>
            <a:r>
              <a:rPr lang="en-US" sz="2800" b="1" i="1" dirty="0">
                <a:solidFill>
                  <a:srgbClr val="000000"/>
                </a:solidFill>
                <a:effectLst/>
                <a:latin typeface="Times New Roman" panose="02020603050405020304" pitchFamily="18" charset="0"/>
                <a:ea typeface="Times New Roman" panose="02020603050405020304" pitchFamily="18" charset="0"/>
              </a:rPr>
              <a:t>)</a:t>
            </a:r>
          </a:p>
          <a:p>
            <a:pPr algn="ct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27-28 May and </a:t>
            </a:r>
            <a:r>
              <a:rPr lang="en-US"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10</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-11 June 2021 (</a:t>
            </a:r>
            <a:r>
              <a:rPr lang="en-US"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Fiji Time, UTC+12)</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a:p>
            <a:pPr algn="ctr"/>
            <a:r>
              <a:rPr lang="en-US" sz="1800" b="1" i="1" dirty="0">
                <a:solidFill>
                  <a:srgbClr val="000000"/>
                </a:solidFill>
                <a:effectLst/>
                <a:latin typeface="Times New Roman" panose="02020603050405020304" pitchFamily="18" charset="0"/>
                <a:ea typeface="Times New Roman" panose="02020603050405020304" pitchFamily="18" charset="0"/>
              </a:rPr>
              <a:t> </a:t>
            </a:r>
            <a:endParaRPr lang="en-GB" dirty="0"/>
          </a:p>
        </p:txBody>
      </p:sp>
      <p:sp>
        <p:nvSpPr>
          <p:cNvPr id="18" name="TextBox 17">
            <a:extLst>
              <a:ext uri="{FF2B5EF4-FFF2-40B4-BE49-F238E27FC236}">
                <a16:creationId xmlns:a16="http://schemas.microsoft.com/office/drawing/2014/main" id="{D7036445-1AB9-4417-ABE2-A3DD0D1E25DE}"/>
              </a:ext>
            </a:extLst>
          </p:cNvPr>
          <p:cNvSpPr txBox="1"/>
          <p:nvPr/>
        </p:nvSpPr>
        <p:spPr>
          <a:xfrm>
            <a:off x="3170880" y="3576018"/>
            <a:ext cx="5768321" cy="1815882"/>
          </a:xfrm>
          <a:prstGeom prst="rect">
            <a:avLst/>
          </a:prstGeom>
          <a:noFill/>
        </p:spPr>
        <p:txBody>
          <a:bodyPr wrap="square" rtlCol="0">
            <a:spAutoFit/>
          </a:bodyPr>
          <a:lstStyle/>
          <a:p>
            <a:r>
              <a:rPr lang="en-AU" sz="3200" dirty="0"/>
              <a:t>Country Report: Papua New Guinea</a:t>
            </a:r>
          </a:p>
          <a:p>
            <a:r>
              <a:rPr lang="en-AU" sz="2400" i="1" dirty="0"/>
              <a:t>Presented by: </a:t>
            </a:r>
            <a:r>
              <a:rPr lang="en-AU" sz="2400" i="1" dirty="0" err="1"/>
              <a:t>Kisolel</a:t>
            </a:r>
            <a:r>
              <a:rPr lang="en-AU" sz="2400" i="1" dirty="0"/>
              <a:t> </a:t>
            </a:r>
            <a:r>
              <a:rPr lang="en-AU" sz="2400" i="1" dirty="0" err="1"/>
              <a:t>Posanau</a:t>
            </a:r>
            <a:endParaRPr lang="en-AU" sz="2400" i="1" dirty="0"/>
          </a:p>
          <a:p>
            <a:r>
              <a:rPr lang="en-AU" sz="2400" i="1" dirty="0"/>
              <a:t>Email: </a:t>
            </a:r>
            <a:r>
              <a:rPr lang="en-AU" sz="2400" i="1" dirty="0">
                <a:hlinkClick r:id="rId7"/>
              </a:rPr>
              <a:t>solel.posanau@gmail.com</a:t>
            </a:r>
            <a:r>
              <a:rPr lang="en-AU" sz="2400" i="1" dirty="0"/>
              <a:t> </a:t>
            </a:r>
            <a:endParaRPr lang="en-GB" sz="2400" i="1" dirty="0"/>
          </a:p>
        </p:txBody>
      </p:sp>
    </p:spTree>
    <p:extLst>
      <p:ext uri="{BB962C8B-B14F-4D97-AF65-F5344CB8AC3E}">
        <p14:creationId xmlns:p14="http://schemas.microsoft.com/office/powerpoint/2010/main" val="60096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Fifth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5" name="Picture 4" descr="Logo&#10;&#10;Description automatically generated">
            <a:extLst>
              <a:ext uri="{FF2B5EF4-FFF2-40B4-BE49-F238E27FC236}">
                <a16:creationId xmlns:a16="http://schemas.microsoft.com/office/drawing/2014/main" id="{B3103838-C186-4990-AE3B-2A65EE918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7" name="TextBox 6">
            <a:extLst>
              <a:ext uri="{FF2B5EF4-FFF2-40B4-BE49-F238E27FC236}">
                <a16:creationId xmlns:a16="http://schemas.microsoft.com/office/drawing/2014/main" id="{3B360462-3483-456D-9947-35DCD981652F}"/>
              </a:ext>
            </a:extLst>
          </p:cNvPr>
          <p:cNvSpPr txBox="1"/>
          <p:nvPr/>
        </p:nvSpPr>
        <p:spPr>
          <a:xfrm>
            <a:off x="408685" y="969818"/>
            <a:ext cx="11374629" cy="7448193"/>
          </a:xfrm>
          <a:prstGeom prst="rect">
            <a:avLst/>
          </a:prstGeom>
          <a:noFill/>
        </p:spPr>
        <p:txBody>
          <a:bodyPr wrap="square">
            <a:spAutoFit/>
          </a:bodyPr>
          <a:lstStyle/>
          <a:p>
            <a:r>
              <a:rPr lang="en-GB" sz="2800" b="1" i="0" u="sng" dirty="0">
                <a:solidFill>
                  <a:srgbClr val="000000"/>
                </a:solidFill>
                <a:effectLst/>
                <a:latin typeface="Calibri" panose="020F0502020204030204" pitchFamily="34" charset="0"/>
              </a:rPr>
              <a:t>Ocean Stakeholder Engagement: Na</a:t>
            </a:r>
            <a:r>
              <a:rPr lang="en-GB" sz="2800" b="1" u="sng" dirty="0">
                <a:solidFill>
                  <a:srgbClr val="000000"/>
                </a:solidFill>
                <a:latin typeface="Calibri" panose="020F0502020204030204" pitchFamily="34" charset="0"/>
              </a:rPr>
              <a:t>tional Maritime Safety Authority (NMSA)</a:t>
            </a:r>
          </a:p>
          <a:p>
            <a:endParaRPr lang="en-GB" sz="1400" i="1" dirty="0">
              <a:latin typeface="Calibri" panose="020F0502020204030204" pitchFamily="34" charset="0"/>
            </a:endParaRPr>
          </a:p>
          <a:p>
            <a:r>
              <a:rPr lang="en-GB" sz="2800" b="1" u="sng" dirty="0">
                <a:latin typeface="Calibri" panose="020F0502020204030204" pitchFamily="34" charset="0"/>
              </a:rPr>
              <a:t>What have you learnt:</a:t>
            </a:r>
          </a:p>
          <a:p>
            <a:endParaRPr lang="en-AU" i="1" dirty="0">
              <a:solidFill>
                <a:schemeClr val="accent1"/>
              </a:solidFill>
              <a:latin typeface="Calibri" panose="020F0502020204030204" pitchFamily="34" charset="0"/>
            </a:endParaRPr>
          </a:p>
          <a:p>
            <a:r>
              <a:rPr lang="en-AU" i="1" dirty="0">
                <a:solidFill>
                  <a:schemeClr val="accent1"/>
                </a:solidFill>
                <a:latin typeface="Calibri" panose="020F0502020204030204" pitchFamily="34" charset="0"/>
              </a:rPr>
              <a:t>1. What ocean data they regularly use and how they get that information? </a:t>
            </a:r>
          </a:p>
          <a:p>
            <a:endParaRPr lang="en-AU" i="1" dirty="0">
              <a:latin typeface="Calibri" panose="020F0502020204030204" pitchFamily="34" charset="0"/>
            </a:endParaRPr>
          </a:p>
          <a:p>
            <a:r>
              <a:rPr lang="en-AU" i="1" dirty="0">
                <a:latin typeface="Calibri" panose="020F0502020204030204" pitchFamily="34" charset="0"/>
              </a:rPr>
              <a:t>NMSA regularly utilizes:</a:t>
            </a:r>
          </a:p>
          <a:p>
            <a:endParaRPr lang="en-AU" sz="1400" i="1" dirty="0">
              <a:latin typeface="Calibri" panose="020F0502020204030204" pitchFamily="34" charset="0"/>
            </a:endParaRPr>
          </a:p>
          <a:p>
            <a:pPr marL="285750" indent="-285750">
              <a:buFont typeface="Arial" panose="020B0604020202020204" pitchFamily="34" charset="0"/>
              <a:buChar char="•"/>
            </a:pPr>
            <a:r>
              <a:rPr lang="en-US" dirty="0"/>
              <a:t>Tide Data from the Australian Government Bureau of Meteorology, </a:t>
            </a:r>
            <a:r>
              <a:rPr lang="en-US" dirty="0" err="1"/>
              <a:t>AusTides</a:t>
            </a:r>
            <a:r>
              <a:rPr lang="en-US" dirty="0"/>
              <a:t> by the Australian Hydrographic Office and the NMSA </a:t>
            </a:r>
            <a:r>
              <a:rPr lang="en-US" dirty="0" err="1"/>
              <a:t>Geonica</a:t>
            </a:r>
            <a:r>
              <a:rPr lang="en-US" dirty="0"/>
              <a:t> Tide Gauge System.</a:t>
            </a:r>
          </a:p>
          <a:p>
            <a:pPr marL="285750" indent="-285750">
              <a:buFont typeface="Arial" panose="020B0604020202020204" pitchFamily="34" charset="0"/>
              <a:buChar char="•"/>
            </a:pPr>
            <a:r>
              <a:rPr lang="en-US" dirty="0"/>
              <a:t>Bathymetric Data from Hydrographic Surveys conducted by the  Royal Australian Navy</a:t>
            </a:r>
          </a:p>
          <a:p>
            <a:pPr marL="285750" indent="-285750">
              <a:buFont typeface="Arial" panose="020B0604020202020204" pitchFamily="34" charset="0"/>
              <a:buChar char="•"/>
            </a:pPr>
            <a:r>
              <a:rPr lang="en-US" dirty="0"/>
              <a:t>Shipwreck Data from NMSA Hydrography Department</a:t>
            </a:r>
          </a:p>
          <a:p>
            <a:pPr marL="285750" indent="-285750">
              <a:buFont typeface="Arial" panose="020B0604020202020204" pitchFamily="34" charset="0"/>
              <a:buChar char="•"/>
            </a:pPr>
            <a:r>
              <a:rPr lang="en-US" dirty="0"/>
              <a:t>Offshore Aids to Navigations from NMSA Hydrography Department</a:t>
            </a:r>
          </a:p>
          <a:p>
            <a:pPr marL="285750" indent="-285750">
              <a:buFont typeface="Arial" panose="020B0604020202020204" pitchFamily="34" charset="0"/>
              <a:buChar char="•"/>
            </a:pPr>
            <a:r>
              <a:rPr lang="en-US" dirty="0"/>
              <a:t>Ocean Wind Velocity from the Australian Government Bureau of Meteorology</a:t>
            </a:r>
          </a:p>
          <a:p>
            <a:pPr marL="285750" indent="-285750">
              <a:buFont typeface="Arial" panose="020B0604020202020204" pitchFamily="34" charset="0"/>
              <a:buChar char="•"/>
            </a:pPr>
            <a:r>
              <a:rPr lang="en-US" dirty="0"/>
              <a:t>Ocean Currents from the Australian Government Bureau of Meteorology</a:t>
            </a:r>
          </a:p>
          <a:p>
            <a:pPr marL="285750" indent="-285750">
              <a:buFont typeface="Arial" panose="020B0604020202020204" pitchFamily="34" charset="0"/>
              <a:buChar char="•"/>
            </a:pPr>
            <a:r>
              <a:rPr lang="en-US" dirty="0"/>
              <a:t>Oil spill and other Pollutions from NMSA Marine Environment Protection Department</a:t>
            </a:r>
          </a:p>
          <a:p>
            <a:endParaRPr lang="en-GB" sz="1400" i="1" dirty="0">
              <a:highlight>
                <a:srgbClr val="FFFF00"/>
              </a:highlight>
              <a:latin typeface="Calibri" panose="020F0502020204030204" pitchFamily="34" charset="0"/>
            </a:endParaRPr>
          </a:p>
          <a:p>
            <a:endParaRPr lang="en-GB" sz="2800" dirty="0">
              <a:latin typeface="Calibri" panose="020F0502020204030204" pitchFamily="34" charset="0"/>
            </a:endParaRPr>
          </a:p>
          <a:p>
            <a:endParaRPr lang="en-GB" sz="2800" dirty="0">
              <a:latin typeface="Calibri" panose="020F0502020204030204" pitchFamily="34" charset="0"/>
            </a:endParaRPr>
          </a:p>
          <a:p>
            <a:endParaRPr lang="en-GB" sz="2800" dirty="0">
              <a:solidFill>
                <a:srgbClr val="000000"/>
              </a:solidFill>
              <a:latin typeface="Calibri" panose="020F0502020204030204" pitchFamily="34" charset="0"/>
            </a:endParaRPr>
          </a:p>
          <a:p>
            <a:endParaRPr lang="en-GB" sz="2800" dirty="0">
              <a:solidFill>
                <a:srgbClr val="000000"/>
              </a:solidFill>
              <a:latin typeface="Calibri" panose="020F0502020204030204" pitchFamily="34" charset="0"/>
            </a:endParaRPr>
          </a:p>
          <a:p>
            <a:endParaRPr lang="en-GB" sz="2800" dirty="0"/>
          </a:p>
        </p:txBody>
      </p:sp>
    </p:spTree>
    <p:extLst>
      <p:ext uri="{BB962C8B-B14F-4D97-AF65-F5344CB8AC3E}">
        <p14:creationId xmlns:p14="http://schemas.microsoft.com/office/powerpoint/2010/main" val="136403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Fifth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5" name="Picture 4" descr="Logo&#10;&#10;Description automatically generated">
            <a:extLst>
              <a:ext uri="{FF2B5EF4-FFF2-40B4-BE49-F238E27FC236}">
                <a16:creationId xmlns:a16="http://schemas.microsoft.com/office/drawing/2014/main" id="{B3103838-C186-4990-AE3B-2A65EE918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7" name="TextBox 6">
            <a:extLst>
              <a:ext uri="{FF2B5EF4-FFF2-40B4-BE49-F238E27FC236}">
                <a16:creationId xmlns:a16="http://schemas.microsoft.com/office/drawing/2014/main" id="{3B360462-3483-456D-9947-35DCD981652F}"/>
              </a:ext>
            </a:extLst>
          </p:cNvPr>
          <p:cNvSpPr txBox="1"/>
          <p:nvPr/>
        </p:nvSpPr>
        <p:spPr>
          <a:xfrm>
            <a:off x="408685" y="969818"/>
            <a:ext cx="11374629" cy="7171194"/>
          </a:xfrm>
          <a:prstGeom prst="rect">
            <a:avLst/>
          </a:prstGeom>
          <a:noFill/>
        </p:spPr>
        <p:txBody>
          <a:bodyPr wrap="square">
            <a:spAutoFit/>
          </a:bodyPr>
          <a:lstStyle/>
          <a:p>
            <a:r>
              <a:rPr lang="en-AU" i="1" dirty="0">
                <a:solidFill>
                  <a:schemeClr val="accent1"/>
                </a:solidFill>
                <a:latin typeface="Calibri" panose="020F0502020204030204" pitchFamily="34" charset="0"/>
              </a:rPr>
              <a:t>2. </a:t>
            </a:r>
            <a:r>
              <a:rPr lang="en-US" i="1" dirty="0">
                <a:solidFill>
                  <a:schemeClr val="accent1"/>
                </a:solidFill>
                <a:latin typeface="Calibri" panose="020F0502020204030204" pitchFamily="34" charset="0"/>
              </a:rPr>
              <a:t>What ocean data they need that they don’t have and what would be the ideal format/ frequency for getting this information? </a:t>
            </a:r>
          </a:p>
          <a:p>
            <a:endParaRPr lang="en-AU" i="1" dirty="0">
              <a:latin typeface="Calibri" panose="020F0502020204030204" pitchFamily="34" charset="0"/>
            </a:endParaRPr>
          </a:p>
          <a:p>
            <a:r>
              <a:rPr lang="en-US" dirty="0"/>
              <a:t>NMSA needs Sea Level, Sea Surface Temperature (SST), Sea Surface Salinity (SSS) and Wave Height and Velocity Data. Ideal formats would be in CSV, MS Excel and NETCDF.</a:t>
            </a:r>
          </a:p>
          <a:p>
            <a:endParaRPr lang="en-US" dirty="0"/>
          </a:p>
          <a:p>
            <a:r>
              <a:rPr lang="en-AU" i="1" dirty="0">
                <a:solidFill>
                  <a:schemeClr val="accent1"/>
                </a:solidFill>
                <a:latin typeface="Calibri" panose="020F0502020204030204" pitchFamily="34" charset="0"/>
              </a:rPr>
              <a:t>3. </a:t>
            </a:r>
            <a:r>
              <a:rPr lang="en-US" i="1" dirty="0">
                <a:solidFill>
                  <a:schemeClr val="accent1"/>
                </a:solidFill>
                <a:latin typeface="Calibri" panose="020F0502020204030204" pitchFamily="34" charset="0"/>
              </a:rPr>
              <a:t>If private sector, would they be willing to pay for that information?</a:t>
            </a:r>
          </a:p>
          <a:p>
            <a:endParaRPr lang="en-US" dirty="0"/>
          </a:p>
          <a:p>
            <a:r>
              <a:rPr lang="en-US" dirty="0"/>
              <a:t>Not Applicable.</a:t>
            </a:r>
          </a:p>
          <a:p>
            <a:endParaRPr lang="en-US" dirty="0"/>
          </a:p>
          <a:p>
            <a:r>
              <a:rPr lang="en-AU" i="1" dirty="0">
                <a:solidFill>
                  <a:schemeClr val="accent1"/>
                </a:solidFill>
                <a:latin typeface="Calibri" panose="020F0502020204030204" pitchFamily="34" charset="0"/>
              </a:rPr>
              <a:t>4. </a:t>
            </a:r>
            <a:r>
              <a:rPr lang="en-US" i="1" dirty="0">
                <a:solidFill>
                  <a:schemeClr val="accent1"/>
                </a:solidFill>
                <a:latin typeface="Calibri" panose="020F0502020204030204" pitchFamily="34" charset="0"/>
              </a:rPr>
              <a:t>To what extent do they rely on traditional knowledge? Could they provide a few examples of times when they have used complementary scientific knowledge and traditional knowledge to support a decision?</a:t>
            </a:r>
          </a:p>
          <a:p>
            <a:endParaRPr lang="en-US" sz="1400" i="1" dirty="0">
              <a:latin typeface="Calibri" panose="020F0502020204030204" pitchFamily="34" charset="0"/>
            </a:endParaRPr>
          </a:p>
          <a:p>
            <a:r>
              <a:rPr lang="en-US" dirty="0"/>
              <a:t>NMSA Field Engineers and Technicians rely on traditional knowledge especially with the weather and climate and ocean currents to assist with their operations. E.g. using scientific combined with traditional knowledge of how ocean winds are generated in particular areas to assist in positioning vessels and boats for offshore works and to avoid wind generated currents and waves. Another example is to cause little to no disturbance in Sacred </a:t>
            </a:r>
            <a:r>
              <a:rPr lang="en-US" dirty="0" err="1"/>
              <a:t>Masalai</a:t>
            </a:r>
            <a:r>
              <a:rPr lang="en-US" dirty="0"/>
              <a:t> (Totem) areas of the sea while carrying out offshore operations or to avoid operations in such areas.</a:t>
            </a:r>
            <a:endParaRPr lang="en-GB" sz="1400" i="1" dirty="0">
              <a:latin typeface="Calibri" panose="020F0502020204030204" pitchFamily="34" charset="0"/>
            </a:endParaRPr>
          </a:p>
          <a:p>
            <a:endParaRPr lang="en-GB" sz="2800" b="1" u="sng" dirty="0">
              <a:latin typeface="Calibri" panose="020F0502020204030204" pitchFamily="34" charset="0"/>
            </a:endParaRPr>
          </a:p>
          <a:p>
            <a:endParaRPr lang="en-GB" sz="2800" b="1" u="sng" dirty="0">
              <a:latin typeface="Calibri" panose="020F0502020204030204" pitchFamily="34" charset="0"/>
            </a:endParaRPr>
          </a:p>
          <a:p>
            <a:endParaRPr lang="en-GB" sz="2800" b="1" u="sng" dirty="0">
              <a:latin typeface="Calibri" panose="020F0502020204030204" pitchFamily="34" charset="0"/>
            </a:endParaRPr>
          </a:p>
          <a:p>
            <a:endParaRPr lang="en-GB" sz="2800" b="1" u="sng" dirty="0">
              <a:latin typeface="Calibri" panose="020F0502020204030204" pitchFamily="34" charset="0"/>
            </a:endParaRPr>
          </a:p>
          <a:p>
            <a:endParaRPr lang="en-GB" sz="2800" dirty="0"/>
          </a:p>
        </p:txBody>
      </p:sp>
    </p:spTree>
    <p:extLst>
      <p:ext uri="{BB962C8B-B14F-4D97-AF65-F5344CB8AC3E}">
        <p14:creationId xmlns:p14="http://schemas.microsoft.com/office/powerpoint/2010/main" val="428974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Fifth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5" name="Picture 4" descr="Logo&#10;&#10;Description automatically generated">
            <a:extLst>
              <a:ext uri="{FF2B5EF4-FFF2-40B4-BE49-F238E27FC236}">
                <a16:creationId xmlns:a16="http://schemas.microsoft.com/office/drawing/2014/main" id="{B3103838-C186-4990-AE3B-2A65EE918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7" name="TextBox 6">
            <a:extLst>
              <a:ext uri="{FF2B5EF4-FFF2-40B4-BE49-F238E27FC236}">
                <a16:creationId xmlns:a16="http://schemas.microsoft.com/office/drawing/2014/main" id="{3B360462-3483-456D-9947-35DCD981652F}"/>
              </a:ext>
            </a:extLst>
          </p:cNvPr>
          <p:cNvSpPr txBox="1"/>
          <p:nvPr/>
        </p:nvSpPr>
        <p:spPr>
          <a:xfrm>
            <a:off x="408685" y="969818"/>
            <a:ext cx="11374629" cy="3477875"/>
          </a:xfrm>
          <a:prstGeom prst="rect">
            <a:avLst/>
          </a:prstGeom>
          <a:noFill/>
        </p:spPr>
        <p:txBody>
          <a:bodyPr wrap="square">
            <a:spAutoFit/>
          </a:bodyPr>
          <a:lstStyle/>
          <a:p>
            <a:pPr lvl="0"/>
            <a:r>
              <a:rPr lang="en-GB" sz="2800" u="sng" dirty="0">
                <a:solidFill>
                  <a:prstClr val="black"/>
                </a:solidFill>
                <a:latin typeface="Calibri" panose="020F0502020204030204" pitchFamily="34" charset="0"/>
              </a:rPr>
              <a:t>Next Steps/Future Plans</a:t>
            </a:r>
          </a:p>
          <a:p>
            <a:endParaRPr lang="en-AU" sz="2800" dirty="0">
              <a:solidFill>
                <a:prstClr val="black"/>
              </a:solidFill>
              <a:latin typeface="Calibri" panose="020F0502020204030204" pitchFamily="34" charset="0"/>
            </a:endParaRPr>
          </a:p>
          <a:p>
            <a:pPr marL="457200" indent="-457200">
              <a:buFont typeface="Arial" panose="020B0604020202020204" pitchFamily="34" charset="0"/>
              <a:buChar char="•"/>
            </a:pPr>
            <a:r>
              <a:rPr lang="en-AU" sz="2000" dirty="0">
                <a:solidFill>
                  <a:prstClr val="black"/>
                </a:solidFill>
                <a:latin typeface="Calibri (Body)"/>
              </a:rPr>
              <a:t>National Weather Service to create a product that can provide NMSA with their needs as per question 2 on ocean data and more research to question 4.</a:t>
            </a:r>
          </a:p>
          <a:p>
            <a:endParaRPr lang="en-AU" sz="2000" dirty="0">
              <a:solidFill>
                <a:prstClr val="black"/>
              </a:solidFill>
              <a:latin typeface="Calibri (Body)"/>
            </a:endParaRPr>
          </a:p>
          <a:p>
            <a:pPr marL="457200" indent="-457200">
              <a:buFont typeface="Arial" panose="020B0604020202020204" pitchFamily="34" charset="0"/>
              <a:buChar char="•"/>
            </a:pPr>
            <a:r>
              <a:rPr lang="en-AU" sz="2000" dirty="0">
                <a:solidFill>
                  <a:prstClr val="black"/>
                </a:solidFill>
                <a:latin typeface="Calibri (Body)"/>
              </a:rPr>
              <a:t>To provide regular meetings or updates especially when there are severe weather warnings out at sea. </a:t>
            </a:r>
          </a:p>
          <a:p>
            <a:pPr lvl="0"/>
            <a:endParaRPr lang="en-AU" sz="2800" i="1" dirty="0">
              <a:solidFill>
                <a:prstClr val="black"/>
              </a:solidFill>
              <a:latin typeface="Calibri" panose="020F0502020204030204" pitchFamily="34" charset="0"/>
            </a:endParaRPr>
          </a:p>
          <a:p>
            <a:pPr marL="457200" lvl="0" indent="-457200">
              <a:buFont typeface="Arial" panose="020B0604020202020204" pitchFamily="34" charset="0"/>
              <a:buChar char="•"/>
            </a:pPr>
            <a:endParaRPr lang="en-AU" sz="2800" i="1" dirty="0">
              <a:solidFill>
                <a:prstClr val="black"/>
              </a:solidFill>
              <a:latin typeface="Calibri" panose="020F0502020204030204" pitchFamily="34" charset="0"/>
            </a:endParaRPr>
          </a:p>
          <a:p>
            <a:pPr lvl="0"/>
            <a:r>
              <a:rPr lang="en-AU" sz="2800" i="1" dirty="0">
                <a:solidFill>
                  <a:prstClr val="black"/>
                </a:solidFill>
                <a:latin typeface="Calibri" panose="020F0502020204030204" pitchFamily="34" charset="0"/>
              </a:rPr>
              <a:t> </a:t>
            </a:r>
            <a:endParaRPr lang="en-GB" sz="2800" i="1" dirty="0">
              <a:solidFill>
                <a:prstClr val="black"/>
              </a:solidFill>
              <a:latin typeface="Calibri" panose="020F0502020204030204" pitchFamily="34" charset="0"/>
            </a:endParaRPr>
          </a:p>
        </p:txBody>
      </p:sp>
    </p:spTree>
    <p:extLst>
      <p:ext uri="{BB962C8B-B14F-4D97-AF65-F5344CB8AC3E}">
        <p14:creationId xmlns:p14="http://schemas.microsoft.com/office/powerpoint/2010/main" val="570493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FC635875425349B3265EFAC3D0A1F0" ma:contentTypeVersion="13" ma:contentTypeDescription="Create a new document." ma:contentTypeScope="" ma:versionID="3d6997ac2ab690854c8faa20de8be7f6">
  <xsd:schema xmlns:xsd="http://www.w3.org/2001/XMLSchema" xmlns:xs="http://www.w3.org/2001/XMLSchema" xmlns:p="http://schemas.microsoft.com/office/2006/metadata/properties" xmlns:ns3="8ec0b821-9e03-4938-aec6-1dcf2ecf3e10" xmlns:ns4="5e341866-7c71-43e7-8f34-3402d2b4f504" targetNamespace="http://schemas.microsoft.com/office/2006/metadata/properties" ma:root="true" ma:fieldsID="98ed515a40b18afe455038d746da1722" ns3:_="" ns4:_="">
    <xsd:import namespace="8ec0b821-9e03-4938-aec6-1dcf2ecf3e10"/>
    <xsd:import namespace="5e341866-7c71-43e7-8f34-3402d2b4f5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0b821-9e03-4938-aec6-1dcf2ecf3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341866-7c71-43e7-8f34-3402d2b4f5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284D69-EB04-46DD-B9B4-F1ACC3508558}">
  <ds:schemaRefs>
    <ds:schemaRef ds:uri="http://schemas.microsoft.com/sharepoint/v3/contenttype/forms"/>
  </ds:schemaRefs>
</ds:datastoreItem>
</file>

<file path=customXml/itemProps2.xml><?xml version="1.0" encoding="utf-8"?>
<ds:datastoreItem xmlns:ds="http://schemas.openxmlformats.org/officeDocument/2006/customXml" ds:itemID="{45B99CB6-075A-4259-B2F5-C50D3F9A5026}">
  <ds:schemaRefs>
    <ds:schemaRef ds:uri="http://schemas.microsoft.com/office/2006/metadata/properties"/>
    <ds:schemaRef ds:uri="8ec0b821-9e03-4938-aec6-1dcf2ecf3e10"/>
    <ds:schemaRef ds:uri="http://purl.org/dc/elements/1.1/"/>
    <ds:schemaRef ds:uri="5e341866-7c71-43e7-8f34-3402d2b4f504"/>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BD10733-0502-4FF2-BFA4-0894096C0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0b821-9e03-4938-aec6-1dcf2ecf3e10"/>
    <ds:schemaRef ds:uri="5e341866-7c71-43e7-8f34-3402d2b4f5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3315</TotalTime>
  <Words>376</Words>
  <Application>Microsoft Office PowerPoint</Application>
  <PresentationFormat>Widescreen</PresentationFormat>
  <Paragraphs>51</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(Body)</vt:lpstr>
      <vt:lpstr>Calibri Light</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PNGNWS</dc:creator>
  <cp:lastModifiedBy>Administrator</cp:lastModifiedBy>
  <cp:revision>19</cp:revision>
  <dcterms:created xsi:type="dcterms:W3CDTF">2021-04-29T23:16:29Z</dcterms:created>
  <dcterms:modified xsi:type="dcterms:W3CDTF">2021-06-09T06:40:47Z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0x0101009CFC635875425349B3265EFAC3D0A1F0</vt:lpwstr>
  </property>
</Properties>
</file>