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256" r:id="rId2"/>
    <p:sldId id="257" r:id="rId3"/>
    <p:sldId id="258" r:id="rId4"/>
    <p:sldId id="259"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68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8271538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404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e29c3a6073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e29c3a6073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88980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e29c3a6073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e29c3a6073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7705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e29c3a6073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e29c3a6073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501644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1597819"/>
            <a:ext cx="7772400" cy="11025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2914650"/>
            <a:ext cx="6400800" cy="1314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14" name="Google Shape;14;p2"/>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874750" y="-1217400"/>
            <a:ext cx="3394500"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verticale e testo"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5463750" y="1371628"/>
            <a:ext cx="4388700"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272750" y="-609572"/>
            <a:ext cx="4388700"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200150"/>
            <a:ext cx="8229600" cy="33945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uoto" type="blank">
  <p:cSld name="BLANK">
    <p:spTree>
      <p:nvGrpSpPr>
        <p:cNvPr id="1" name="Shape 23"/>
        <p:cNvGrpSpPr/>
        <p:nvPr/>
      </p:nvGrpSpPr>
      <p:grpSpPr>
        <a:xfrm>
          <a:off x="0" y="0"/>
          <a:ext cx="0" cy="0"/>
          <a:chOff x="0" y="0"/>
          <a:chExt cx="0" cy="0"/>
        </a:xfrm>
      </p:grpSpPr>
      <p:sp>
        <p:nvSpPr>
          <p:cNvPr id="24" name="Google Shape;24;p4"/>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722313" y="3305175"/>
            <a:ext cx="7772400" cy="10215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722313" y="2180035"/>
            <a:ext cx="7772400" cy="112500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0" name="Google Shape;30;p5"/>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uto 2"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457200" y="1200150"/>
            <a:ext cx="4038600" cy="33945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6" name="Google Shape;36;p6"/>
          <p:cNvSpPr txBox="1">
            <a:spLocks noGrp="1"/>
          </p:cNvSpPr>
          <p:nvPr>
            <p:ph type="body" idx="2"/>
          </p:nvPr>
        </p:nvSpPr>
        <p:spPr>
          <a:xfrm>
            <a:off x="4648200" y="1200150"/>
            <a:ext cx="4038600" cy="33945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7" name="Google Shape;37;p6"/>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457200" y="1151335"/>
            <a:ext cx="4040100" cy="47970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3" name="Google Shape;43;p7"/>
          <p:cNvSpPr txBox="1">
            <a:spLocks noGrp="1"/>
          </p:cNvSpPr>
          <p:nvPr>
            <p:ph type="body" idx="2"/>
          </p:nvPr>
        </p:nvSpPr>
        <p:spPr>
          <a:xfrm>
            <a:off x="457200" y="1631156"/>
            <a:ext cx="4040100" cy="2963400"/>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4" name="Google Shape;44;p7"/>
          <p:cNvSpPr txBox="1">
            <a:spLocks noGrp="1"/>
          </p:cNvSpPr>
          <p:nvPr>
            <p:ph type="body" idx="3"/>
          </p:nvPr>
        </p:nvSpPr>
        <p:spPr>
          <a:xfrm>
            <a:off x="4645025" y="1151335"/>
            <a:ext cx="4041900" cy="47970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5" name="Google Shape;45;p7"/>
          <p:cNvSpPr txBox="1">
            <a:spLocks noGrp="1"/>
          </p:cNvSpPr>
          <p:nvPr>
            <p:ph type="body" idx="4"/>
          </p:nvPr>
        </p:nvSpPr>
        <p:spPr>
          <a:xfrm>
            <a:off x="4645025" y="1631156"/>
            <a:ext cx="4041900" cy="2963400"/>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6" name="Google Shape;46;p7"/>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04788"/>
            <a:ext cx="3008400" cy="8715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04788"/>
            <a:ext cx="5111700" cy="43899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57" name="Google Shape;57;p9"/>
          <p:cNvSpPr txBox="1">
            <a:spLocks noGrp="1"/>
          </p:cNvSpPr>
          <p:nvPr>
            <p:ph type="body" idx="2"/>
          </p:nvPr>
        </p:nvSpPr>
        <p:spPr>
          <a:xfrm>
            <a:off x="457200" y="1076325"/>
            <a:ext cx="3008400" cy="351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8" name="Google Shape;58;p9"/>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3600450"/>
            <a:ext cx="5486400" cy="4251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4" name="Google Shape;64;p10"/>
          <p:cNvSpPr txBox="1">
            <a:spLocks noGrp="1"/>
          </p:cNvSpPr>
          <p:nvPr>
            <p:ph type="body" idx="1"/>
          </p:nvPr>
        </p:nvSpPr>
        <p:spPr>
          <a:xfrm>
            <a:off x="1792288" y="4025503"/>
            <a:ext cx="5486400" cy="6036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5" name="Google Shape;65;p10"/>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33CCFF"/>
            </a:gs>
            <a:gs pos="100000">
              <a:schemeClr val="accent1"/>
            </a:gs>
          </a:gsLst>
          <a:lin ang="540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8"/>
            <a:ext cx="8229600" cy="857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200150"/>
            <a:ext cx="8229600" cy="33945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457200" y="4683919"/>
            <a:ext cx="2133600" cy="3573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124200" y="4683919"/>
            <a:ext cx="2895600" cy="3573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553200" y="4683919"/>
            <a:ext cx="2133600" cy="35730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685800" y="1597819"/>
            <a:ext cx="7772400" cy="1102500"/>
          </a:xfrm>
          <a:prstGeom prst="rect">
            <a:avLst/>
          </a:prstGeom>
        </p:spPr>
        <p:txBody>
          <a:bodyPr spcFirstLastPara="1" wrap="square" lIns="91425" tIns="45700" rIns="91425" bIns="45700" anchor="ctr" anchorCtr="0">
            <a:noAutofit/>
          </a:bodyPr>
          <a:lstStyle/>
          <a:p>
            <a:pPr marL="0" lvl="0" indent="0" algn="ctr" rtl="0">
              <a:lnSpc>
                <a:spcPct val="150000"/>
              </a:lnSpc>
              <a:spcBef>
                <a:spcPts val="0"/>
              </a:spcBef>
              <a:spcAft>
                <a:spcPts val="0"/>
              </a:spcAft>
              <a:buClr>
                <a:schemeClr val="dk1"/>
              </a:buClr>
              <a:buSzPts val="1100"/>
              <a:buFont typeface="Arial"/>
              <a:buNone/>
            </a:pPr>
            <a:r>
              <a:rPr lang="it" sz="1800" b="1">
                <a:latin typeface="Times New Roman"/>
                <a:ea typeface="Times New Roman"/>
                <a:cs typeface="Times New Roman"/>
                <a:sym typeface="Times New Roman"/>
              </a:rPr>
              <a:t>Tsunami Service Provider Interoperability Tool (TSP-IOT)</a:t>
            </a:r>
            <a:endParaRPr/>
          </a:p>
        </p:txBody>
      </p:sp>
      <p:sp>
        <p:nvSpPr>
          <p:cNvPr id="85" name="Google Shape;85;p13"/>
          <p:cNvSpPr txBox="1">
            <a:spLocks noGrp="1"/>
          </p:cNvSpPr>
          <p:nvPr>
            <p:ph type="subTitle" idx="1"/>
          </p:nvPr>
        </p:nvSpPr>
        <p:spPr>
          <a:xfrm>
            <a:off x="1371600" y="2914650"/>
            <a:ext cx="6400800" cy="1314600"/>
          </a:xfrm>
          <a:prstGeom prst="rect">
            <a:avLst/>
          </a:prstGeom>
        </p:spPr>
        <p:txBody>
          <a:bodyPr spcFirstLastPara="1" wrap="square" lIns="91425" tIns="45700" rIns="91425" bIns="45700" anchor="t" anchorCtr="0">
            <a:noAutofit/>
          </a:bodyPr>
          <a:lstStyle/>
          <a:p>
            <a:pPr marL="0" lvl="0" indent="0" algn="ctr" rtl="0">
              <a:spcBef>
                <a:spcPts val="640"/>
              </a:spcBef>
              <a:spcAft>
                <a:spcPts val="0"/>
              </a:spcAft>
              <a:buNone/>
            </a:pPr>
            <a:r>
              <a:rPr lang="it"/>
              <a:t>Software architecture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p:nvPr/>
        </p:nvSpPr>
        <p:spPr>
          <a:xfrm>
            <a:off x="359175" y="194300"/>
            <a:ext cx="8397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a:t>Two main entities have been introduced as components of the TSP-IOT, at  high  level of abstraction:</a:t>
            </a:r>
            <a:endParaRPr/>
          </a:p>
        </p:txBody>
      </p:sp>
      <p:sp>
        <p:nvSpPr>
          <p:cNvPr id="91" name="Google Shape;91;p14"/>
          <p:cNvSpPr txBox="1"/>
          <p:nvPr/>
        </p:nvSpPr>
        <p:spPr>
          <a:xfrm>
            <a:off x="359175" y="603000"/>
            <a:ext cx="5185200" cy="400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it" b="1"/>
              <a:t>Repository: </a:t>
            </a:r>
            <a:r>
              <a:rPr lang="it">
                <a:solidFill>
                  <a:schemeClr val="dk1"/>
                </a:solidFill>
              </a:rPr>
              <a:t>collects all the resources</a:t>
            </a:r>
            <a:endParaRPr/>
          </a:p>
        </p:txBody>
      </p:sp>
      <p:sp>
        <p:nvSpPr>
          <p:cNvPr id="92" name="Google Shape;92;p14"/>
          <p:cNvSpPr txBox="1"/>
          <p:nvPr/>
        </p:nvSpPr>
        <p:spPr>
          <a:xfrm>
            <a:off x="359175" y="942425"/>
            <a:ext cx="6702300" cy="400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it" b="1"/>
              <a:t>Operator: </a:t>
            </a:r>
            <a:r>
              <a:rPr lang="it">
                <a:solidFill>
                  <a:schemeClr val="dk1"/>
                </a:solidFill>
              </a:rPr>
              <a:t>catches (or puts) resources from the  Repository</a:t>
            </a:r>
            <a:endParaRPr b="1"/>
          </a:p>
        </p:txBody>
      </p:sp>
      <p:sp>
        <p:nvSpPr>
          <p:cNvPr id="93" name="Google Shape;93;p14"/>
          <p:cNvSpPr txBox="1"/>
          <p:nvPr/>
        </p:nvSpPr>
        <p:spPr>
          <a:xfrm>
            <a:off x="359175" y="1478950"/>
            <a:ext cx="75336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a:t>While Thinking to a software architecture that implements this model, one realization can be the following:</a:t>
            </a:r>
            <a:endParaRPr/>
          </a:p>
        </p:txBody>
      </p:sp>
      <p:grpSp>
        <p:nvGrpSpPr>
          <p:cNvPr id="94" name="Google Shape;94;p14"/>
          <p:cNvGrpSpPr/>
          <p:nvPr/>
        </p:nvGrpSpPr>
        <p:grpSpPr>
          <a:xfrm>
            <a:off x="359175" y="2081570"/>
            <a:ext cx="6546250" cy="400200"/>
            <a:chOff x="1038075" y="2459550"/>
            <a:chExt cx="6546250" cy="400200"/>
          </a:xfrm>
        </p:grpSpPr>
        <p:sp>
          <p:nvSpPr>
            <p:cNvPr id="95" name="Google Shape;95;p14"/>
            <p:cNvSpPr txBox="1"/>
            <p:nvPr/>
          </p:nvSpPr>
          <p:spPr>
            <a:xfrm>
              <a:off x="1038075" y="2459550"/>
              <a:ext cx="1263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a:t>Repository</a:t>
              </a:r>
              <a:endParaRPr/>
            </a:p>
          </p:txBody>
        </p:sp>
        <p:sp>
          <p:nvSpPr>
            <p:cNvPr id="96" name="Google Shape;96;p14"/>
            <p:cNvSpPr txBox="1"/>
            <p:nvPr/>
          </p:nvSpPr>
          <p:spPr>
            <a:xfrm>
              <a:off x="3545725" y="2459550"/>
              <a:ext cx="4038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b="1"/>
                <a:t>DBMS</a:t>
              </a:r>
              <a:r>
                <a:rPr lang="it"/>
                <a:t> (DataBase Management System)</a:t>
              </a:r>
              <a:endParaRPr/>
            </a:p>
          </p:txBody>
        </p:sp>
        <p:sp>
          <p:nvSpPr>
            <p:cNvPr id="97" name="Google Shape;97;p14"/>
            <p:cNvSpPr/>
            <p:nvPr/>
          </p:nvSpPr>
          <p:spPr>
            <a:xfrm>
              <a:off x="2878754" y="2512800"/>
              <a:ext cx="552600" cy="293700"/>
            </a:xfrm>
            <a:prstGeom prst="rightArrow">
              <a:avLst>
                <a:gd name="adj1" fmla="val 50000"/>
                <a:gd name="adj2" fmla="val 50000"/>
              </a:avLst>
            </a:prstGeom>
            <a:solidFill>
              <a:srgbClr val="BF9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98;p14"/>
          <p:cNvGrpSpPr/>
          <p:nvPr/>
        </p:nvGrpSpPr>
        <p:grpSpPr>
          <a:xfrm>
            <a:off x="359175" y="2541820"/>
            <a:ext cx="5883227" cy="400205"/>
            <a:chOff x="975725" y="2919800"/>
            <a:chExt cx="5883227" cy="400205"/>
          </a:xfrm>
        </p:grpSpPr>
        <p:sp>
          <p:nvSpPr>
            <p:cNvPr id="99" name="Google Shape;99;p14"/>
            <p:cNvSpPr txBox="1"/>
            <p:nvPr/>
          </p:nvSpPr>
          <p:spPr>
            <a:xfrm>
              <a:off x="975725" y="2919800"/>
              <a:ext cx="2123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a:t>Operator</a:t>
              </a:r>
              <a:endParaRPr b="1"/>
            </a:p>
          </p:txBody>
        </p:sp>
        <p:sp>
          <p:nvSpPr>
            <p:cNvPr id="100" name="Google Shape;100;p14"/>
            <p:cNvSpPr txBox="1"/>
            <p:nvPr/>
          </p:nvSpPr>
          <p:spPr>
            <a:xfrm>
              <a:off x="3471352" y="2919805"/>
              <a:ext cx="3387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b="1"/>
                <a:t>WEB GUI </a:t>
              </a:r>
              <a:r>
                <a:rPr lang="it"/>
                <a:t>(Graphical User Interface)</a:t>
              </a:r>
              <a:endParaRPr/>
            </a:p>
          </p:txBody>
        </p:sp>
        <p:sp>
          <p:nvSpPr>
            <p:cNvPr id="101" name="Google Shape;101;p14"/>
            <p:cNvSpPr/>
            <p:nvPr/>
          </p:nvSpPr>
          <p:spPr>
            <a:xfrm>
              <a:off x="2802554" y="2973050"/>
              <a:ext cx="552600" cy="293700"/>
            </a:xfrm>
            <a:prstGeom prst="rightArrow">
              <a:avLst>
                <a:gd name="adj1" fmla="val 50000"/>
                <a:gd name="adj2" fmla="val 50000"/>
              </a:avLst>
            </a:prstGeom>
            <a:solidFill>
              <a:srgbClr val="BF9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14"/>
          <p:cNvSpPr txBox="1"/>
          <p:nvPr/>
        </p:nvSpPr>
        <p:spPr>
          <a:xfrm>
            <a:off x="359175" y="3036188"/>
            <a:ext cx="7533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a:t>In modern distributed architectures, another component is introduced:</a:t>
            </a:r>
            <a:endParaRPr/>
          </a:p>
        </p:txBody>
      </p:sp>
      <p:sp>
        <p:nvSpPr>
          <p:cNvPr id="103" name="Google Shape;103;p14"/>
          <p:cNvSpPr txBox="1"/>
          <p:nvPr/>
        </p:nvSpPr>
        <p:spPr>
          <a:xfrm>
            <a:off x="359175" y="3533200"/>
            <a:ext cx="7987200" cy="1262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it" b="1"/>
              <a:t>RESTful WEB Service Provider: </a:t>
            </a:r>
            <a:r>
              <a:rPr lang="it"/>
              <a:t>provides resources to any implementation of the Operator. Restful WEB services, as well as web APP GUIs need to be exploited by a Web Server.</a:t>
            </a:r>
            <a:endParaRPr/>
          </a:p>
          <a:p>
            <a:pPr marL="457200" lvl="0" indent="0" algn="l" rtl="0">
              <a:spcBef>
                <a:spcPts val="0"/>
              </a:spcBef>
              <a:spcAft>
                <a:spcPts val="0"/>
              </a:spcAft>
              <a:buNone/>
            </a:pPr>
            <a:r>
              <a:rPr lang="it">
                <a:solidFill>
                  <a:schemeClr val="dk1"/>
                </a:solidFill>
              </a:rPr>
              <a:t>The word RESTful indicates a standard style of architecture on which the Services are based. Each request to a Web Server is made by an URI (Uniform Resource Identify)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5"/>
          <p:cNvSpPr/>
          <p:nvPr/>
        </p:nvSpPr>
        <p:spPr>
          <a:xfrm>
            <a:off x="1077156" y="2293241"/>
            <a:ext cx="6837300" cy="517500"/>
          </a:xfrm>
          <a:prstGeom prst="cube">
            <a:avLst>
              <a:gd name="adj" fmla="val 25000"/>
            </a:avLst>
          </a:prstGeom>
          <a:solidFill>
            <a:srgbClr val="6D9EEB"/>
          </a:solidFill>
          <a:ln w="9525" cap="flat" cmpd="sng">
            <a:solidFill>
              <a:srgbClr val="FFE599"/>
            </a:solidFill>
            <a:prstDash val="solid"/>
            <a:round/>
            <a:headEnd type="none" w="sm" len="sm"/>
            <a:tailEnd type="none" w="sm" len="sm"/>
          </a:ln>
          <a:effectLst>
            <a:outerShdw blurRad="57150" dist="19050" dir="8760000" algn="bl" rotWithShape="0">
              <a:schemeClr val="dk1">
                <a:alpha val="67000"/>
              </a:scheme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it" b="1">
                <a:solidFill>
                  <a:schemeClr val="dk1"/>
                </a:solidFill>
              </a:rPr>
              <a:t>Tsunami </a:t>
            </a:r>
            <a:r>
              <a:rPr lang="it" b="1"/>
              <a:t>DATABASE </a:t>
            </a:r>
            <a:r>
              <a:rPr lang="it"/>
              <a:t>Mysql</a:t>
            </a:r>
            <a:endParaRPr/>
          </a:p>
        </p:txBody>
      </p:sp>
      <p:sp>
        <p:nvSpPr>
          <p:cNvPr id="109" name="Google Shape;109;p15"/>
          <p:cNvSpPr txBox="1"/>
          <p:nvPr/>
        </p:nvSpPr>
        <p:spPr>
          <a:xfrm>
            <a:off x="435375" y="270500"/>
            <a:ext cx="7533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b="1"/>
              <a:t>The prototype of TSP-IOT is based on a  distribute software architecture </a:t>
            </a:r>
            <a:endParaRPr b="1"/>
          </a:p>
        </p:txBody>
      </p:sp>
      <p:sp>
        <p:nvSpPr>
          <p:cNvPr id="110" name="Google Shape;110;p15"/>
          <p:cNvSpPr/>
          <p:nvPr/>
        </p:nvSpPr>
        <p:spPr>
          <a:xfrm>
            <a:off x="1077156" y="1775741"/>
            <a:ext cx="6837300" cy="517500"/>
          </a:xfrm>
          <a:prstGeom prst="cube">
            <a:avLst>
              <a:gd name="adj" fmla="val 25000"/>
            </a:avLst>
          </a:prstGeom>
          <a:solidFill>
            <a:srgbClr val="6AA84F"/>
          </a:solidFill>
          <a:ln w="9525" cap="flat" cmpd="sng">
            <a:solidFill>
              <a:srgbClr val="FFE599"/>
            </a:solidFill>
            <a:prstDash val="solid"/>
            <a:round/>
            <a:headEnd type="none" w="sm" len="sm"/>
            <a:tailEnd type="none" w="sm" len="sm"/>
          </a:ln>
          <a:effectLst>
            <a:outerShdw blurRad="57150" dist="19050" dir="8760000" algn="bl" rotWithShape="0">
              <a:schemeClr val="dk1">
                <a:alpha val="67000"/>
              </a:scheme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it" b="1"/>
              <a:t>TSUNAPI RESTfull WEB Services </a:t>
            </a:r>
            <a:r>
              <a:rPr lang="it"/>
              <a:t>Python Flask</a:t>
            </a:r>
            <a:endParaRPr/>
          </a:p>
        </p:txBody>
      </p:sp>
      <p:sp>
        <p:nvSpPr>
          <p:cNvPr id="111" name="Google Shape;111;p15"/>
          <p:cNvSpPr/>
          <p:nvPr/>
        </p:nvSpPr>
        <p:spPr>
          <a:xfrm>
            <a:off x="1077138" y="1261316"/>
            <a:ext cx="6837300" cy="517500"/>
          </a:xfrm>
          <a:prstGeom prst="cube">
            <a:avLst>
              <a:gd name="adj" fmla="val 25000"/>
            </a:avLst>
          </a:prstGeom>
          <a:solidFill>
            <a:srgbClr val="F1C232"/>
          </a:solidFill>
          <a:ln w="9525" cap="flat" cmpd="sng">
            <a:solidFill>
              <a:srgbClr val="FFE599"/>
            </a:solidFill>
            <a:prstDash val="solid"/>
            <a:round/>
            <a:headEnd type="none" w="sm" len="sm"/>
            <a:tailEnd type="none" w="sm" len="sm"/>
          </a:ln>
          <a:effectLst>
            <a:outerShdw blurRad="57150" dist="19050" dir="8760000" algn="bl" rotWithShape="0">
              <a:schemeClr val="dk1">
                <a:alpha val="67000"/>
              </a:scheme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it" b="1"/>
              <a:t>WEB SERVER </a:t>
            </a:r>
            <a:r>
              <a:rPr lang="it"/>
              <a:t>Nginx</a:t>
            </a:r>
            <a:endParaRPr/>
          </a:p>
        </p:txBody>
      </p:sp>
      <p:sp>
        <p:nvSpPr>
          <p:cNvPr id="112" name="Google Shape;112;p15"/>
          <p:cNvSpPr/>
          <p:nvPr/>
        </p:nvSpPr>
        <p:spPr>
          <a:xfrm>
            <a:off x="1056363" y="1258241"/>
            <a:ext cx="1818300" cy="517500"/>
          </a:xfrm>
          <a:prstGeom prst="cube">
            <a:avLst>
              <a:gd name="adj" fmla="val 25000"/>
            </a:avLst>
          </a:prstGeom>
          <a:solidFill>
            <a:srgbClr val="B6D7A8"/>
          </a:solidFill>
          <a:ln w="9525" cap="flat" cmpd="sng">
            <a:solidFill>
              <a:srgbClr val="FFE599"/>
            </a:solidFill>
            <a:prstDash val="solid"/>
            <a:round/>
            <a:headEnd type="none" w="sm" len="sm"/>
            <a:tailEnd type="none" w="sm" len="sm"/>
          </a:ln>
          <a:effectLst>
            <a:outerShdw blurRad="57150" dist="19050" dir="8760000" algn="bl" rotWithShape="0">
              <a:schemeClr val="dk1">
                <a:alpha val="67000"/>
              </a:scheme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it" b="1"/>
              <a:t>WEB GUI</a:t>
            </a:r>
            <a:r>
              <a:rPr lang="it"/>
              <a:t> Angular</a:t>
            </a:r>
            <a:endParaRPr/>
          </a:p>
        </p:txBody>
      </p:sp>
      <p:sp>
        <p:nvSpPr>
          <p:cNvPr id="113" name="Google Shape;113;p15"/>
          <p:cNvSpPr/>
          <p:nvPr/>
        </p:nvSpPr>
        <p:spPr>
          <a:xfrm>
            <a:off x="1056363" y="756025"/>
            <a:ext cx="2514600" cy="517500"/>
          </a:xfrm>
          <a:prstGeom prst="cube">
            <a:avLst>
              <a:gd name="adj" fmla="val 25000"/>
            </a:avLst>
          </a:prstGeom>
          <a:solidFill>
            <a:srgbClr val="DD7E6B"/>
          </a:solidFill>
          <a:ln w="9525" cap="flat" cmpd="sng">
            <a:solidFill>
              <a:srgbClr val="FFE599"/>
            </a:solidFill>
            <a:prstDash val="solid"/>
            <a:round/>
            <a:headEnd type="none" w="sm" len="sm"/>
            <a:tailEnd type="none" w="sm" len="sm"/>
          </a:ln>
          <a:effectLst>
            <a:outerShdw blurRad="57150" dist="19050" dir="8760000" algn="bl" rotWithShape="0">
              <a:schemeClr val="dk1">
                <a:alpha val="67000"/>
              </a:scheme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it" b="1"/>
              <a:t>WEB Browser </a:t>
            </a:r>
            <a:r>
              <a:rPr lang="it"/>
              <a:t>(any)</a:t>
            </a:r>
            <a:endParaRPr/>
          </a:p>
        </p:txBody>
      </p:sp>
      <p:sp>
        <p:nvSpPr>
          <p:cNvPr id="114" name="Google Shape;114;p15"/>
          <p:cNvSpPr/>
          <p:nvPr/>
        </p:nvSpPr>
        <p:spPr>
          <a:xfrm>
            <a:off x="1125663" y="1059734"/>
            <a:ext cx="218100" cy="400200"/>
          </a:xfrm>
          <a:prstGeom prst="upArrow">
            <a:avLst>
              <a:gd name="adj1" fmla="val 50000"/>
              <a:gd name="adj2"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5"/>
          <p:cNvSpPr txBox="1"/>
          <p:nvPr/>
        </p:nvSpPr>
        <p:spPr>
          <a:xfrm>
            <a:off x="497700" y="2947900"/>
            <a:ext cx="8212200" cy="1639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it"/>
              <a:t>At the top level there is any type of realization of the Operator, that ask for services to the Web Server.</a:t>
            </a:r>
            <a:endParaRPr/>
          </a:p>
          <a:p>
            <a:pPr marL="0" lvl="0" indent="0" algn="l" rtl="0">
              <a:lnSpc>
                <a:spcPct val="115000"/>
              </a:lnSpc>
              <a:spcBef>
                <a:spcPts val="0"/>
              </a:spcBef>
              <a:spcAft>
                <a:spcPts val="0"/>
              </a:spcAft>
              <a:buNone/>
            </a:pPr>
            <a:r>
              <a:rPr lang="it"/>
              <a:t>Depending of these requests, the web server responds either, by providing its web app or by forwarding the request to TSUNAPI. Only the browser needs to requests the web GUI. The web GUI contains some javascript code that will do further requests for TSUNAPI to get data to fill in its widgets (tables, graphs etc…).</a:t>
            </a:r>
            <a:endParaRPr/>
          </a:p>
          <a:p>
            <a:pPr marL="0" lvl="0" indent="0" algn="l" rtl="0">
              <a:lnSpc>
                <a:spcPct val="115000"/>
              </a:lnSpc>
              <a:spcBef>
                <a:spcPts val="0"/>
              </a:spcBef>
              <a:spcAft>
                <a:spcPts val="0"/>
              </a:spcAft>
              <a:buNone/>
            </a:pPr>
            <a:r>
              <a:rPr lang="it"/>
              <a:t>TSUNAPI Services gets </a:t>
            </a:r>
            <a:r>
              <a:rPr lang="it">
                <a:solidFill>
                  <a:schemeClr val="dk1"/>
                </a:solidFill>
              </a:rPr>
              <a:t> from the database </a:t>
            </a:r>
            <a:r>
              <a:rPr lang="it"/>
              <a:t>the data to fill its response. </a:t>
            </a:r>
            <a:endParaRPr/>
          </a:p>
        </p:txBody>
      </p:sp>
      <p:sp>
        <p:nvSpPr>
          <p:cNvPr id="116" name="Google Shape;116;p15"/>
          <p:cNvSpPr/>
          <p:nvPr/>
        </p:nvSpPr>
        <p:spPr>
          <a:xfrm>
            <a:off x="3519013" y="756025"/>
            <a:ext cx="2306700" cy="517500"/>
          </a:xfrm>
          <a:prstGeom prst="cube">
            <a:avLst>
              <a:gd name="adj" fmla="val 25000"/>
            </a:avLst>
          </a:prstGeom>
          <a:solidFill>
            <a:srgbClr val="E06666"/>
          </a:solidFill>
          <a:ln w="9525" cap="flat" cmpd="sng">
            <a:solidFill>
              <a:srgbClr val="FFE599"/>
            </a:solidFill>
            <a:prstDash val="solid"/>
            <a:round/>
            <a:headEnd type="none" w="sm" len="sm"/>
            <a:tailEnd type="none" w="sm" len="sm"/>
          </a:ln>
          <a:effectLst>
            <a:outerShdw blurRad="57150" dist="19050" dir="8760000" algn="bl" rotWithShape="0">
              <a:schemeClr val="dk1">
                <a:alpha val="67000"/>
              </a:scheme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it" b="1"/>
              <a:t>SHELL cmd </a:t>
            </a:r>
            <a:r>
              <a:rPr lang="it"/>
              <a:t>(curl, wget)</a:t>
            </a:r>
            <a:endParaRPr/>
          </a:p>
        </p:txBody>
      </p:sp>
      <p:sp>
        <p:nvSpPr>
          <p:cNvPr id="117" name="Google Shape;117;p15"/>
          <p:cNvSpPr/>
          <p:nvPr/>
        </p:nvSpPr>
        <p:spPr>
          <a:xfrm>
            <a:off x="5758438" y="756025"/>
            <a:ext cx="2176800" cy="517500"/>
          </a:xfrm>
          <a:prstGeom prst="cube">
            <a:avLst>
              <a:gd name="adj" fmla="val 25000"/>
            </a:avLst>
          </a:prstGeom>
          <a:solidFill>
            <a:srgbClr val="F6B26B"/>
          </a:solidFill>
          <a:ln w="9525" cap="flat" cmpd="sng">
            <a:solidFill>
              <a:srgbClr val="FFE599"/>
            </a:solidFill>
            <a:prstDash val="solid"/>
            <a:round/>
            <a:headEnd type="none" w="sm" len="sm"/>
            <a:tailEnd type="none" w="sm" len="sm"/>
          </a:ln>
          <a:effectLst>
            <a:outerShdw blurRad="57150" dist="19050" dir="8760000" algn="bl" rotWithShape="0">
              <a:schemeClr val="dk1">
                <a:alpha val="67000"/>
              </a:schemeClr>
            </a:outerShdw>
          </a:effectLst>
        </p:spPr>
        <p:txBody>
          <a:bodyPr spcFirstLastPara="1" wrap="square" lIns="91425" tIns="91425" rIns="91425" bIns="91425" anchor="ctr" anchorCtr="0">
            <a:noAutofit/>
          </a:bodyPr>
          <a:lstStyle/>
          <a:p>
            <a:pPr marL="0" lvl="0" indent="0" algn="ctr" rtl="0">
              <a:spcBef>
                <a:spcPts val="0"/>
              </a:spcBef>
              <a:spcAft>
                <a:spcPts val="0"/>
              </a:spcAft>
              <a:buNone/>
            </a:pPr>
            <a:r>
              <a:rPr lang="it" b="1"/>
              <a:t>App </a:t>
            </a:r>
            <a:r>
              <a:rPr lang="it"/>
              <a:t>(python, java …)</a:t>
            </a:r>
            <a:r>
              <a:rPr lang="it" b="1"/>
              <a:t> </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grpSp>
        <p:nvGrpSpPr>
          <p:cNvPr id="122" name="Google Shape;122;p16"/>
          <p:cNvGrpSpPr/>
          <p:nvPr/>
        </p:nvGrpSpPr>
        <p:grpSpPr>
          <a:xfrm>
            <a:off x="3838541" y="725650"/>
            <a:ext cx="515359" cy="4087800"/>
            <a:chOff x="3838541" y="700225"/>
            <a:chExt cx="515359" cy="4087800"/>
          </a:xfrm>
        </p:grpSpPr>
        <p:sp>
          <p:nvSpPr>
            <p:cNvPr id="123" name="Google Shape;123;p16"/>
            <p:cNvSpPr/>
            <p:nvPr/>
          </p:nvSpPr>
          <p:spPr>
            <a:xfrm>
              <a:off x="3841500" y="700225"/>
              <a:ext cx="512400" cy="4087800"/>
            </a:xfrm>
            <a:prstGeom prst="cube">
              <a:avLst>
                <a:gd name="adj" fmla="val 25000"/>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91425" anchor="b" anchorCtr="0">
              <a:noAutofit/>
            </a:bodyPr>
            <a:lstStyle/>
            <a:p>
              <a:pPr marL="0" lvl="0" indent="0" algn="ctr" rtl="0">
                <a:spcBef>
                  <a:spcPts val="0"/>
                </a:spcBef>
                <a:spcAft>
                  <a:spcPts val="0"/>
                </a:spcAft>
                <a:buNone/>
              </a:pPr>
              <a:r>
                <a:rPr lang="it" sz="1600" b="1">
                  <a:solidFill>
                    <a:schemeClr val="dk1"/>
                  </a:solidFill>
                </a:rPr>
                <a:t>     WEB</a:t>
              </a:r>
              <a:endParaRPr sz="1600" b="1">
                <a:solidFill>
                  <a:schemeClr val="dk1"/>
                </a:solidFill>
              </a:endParaRPr>
            </a:p>
            <a:p>
              <a:pPr marL="0" lvl="0" indent="0" algn="ctr" rtl="0">
                <a:spcBef>
                  <a:spcPts val="0"/>
                </a:spcBef>
                <a:spcAft>
                  <a:spcPts val="0"/>
                </a:spcAft>
                <a:buNone/>
              </a:pPr>
              <a:endParaRPr sz="1600" b="1">
                <a:solidFill>
                  <a:schemeClr val="dk1"/>
                </a:solidFill>
              </a:endParaRPr>
            </a:p>
            <a:p>
              <a:pPr marL="0" lvl="0" indent="0" algn="ctr" rtl="0">
                <a:spcBef>
                  <a:spcPts val="0"/>
                </a:spcBef>
                <a:spcAft>
                  <a:spcPts val="0"/>
                </a:spcAft>
                <a:buNone/>
              </a:pPr>
              <a:r>
                <a:rPr lang="it" sz="1600" b="1">
                  <a:solidFill>
                    <a:schemeClr val="dk1"/>
                  </a:solidFill>
                </a:rPr>
                <a:t>SERVER</a:t>
              </a:r>
              <a:endParaRPr/>
            </a:p>
          </p:txBody>
        </p:sp>
        <p:sp>
          <p:nvSpPr>
            <p:cNvPr id="124" name="Google Shape;124;p16"/>
            <p:cNvSpPr/>
            <p:nvPr/>
          </p:nvSpPr>
          <p:spPr>
            <a:xfrm>
              <a:off x="3838541" y="928825"/>
              <a:ext cx="512400" cy="1019400"/>
            </a:xfrm>
            <a:prstGeom prst="cube">
              <a:avLst>
                <a:gd name="adj" fmla="val 25000"/>
              </a:avLst>
            </a:prstGeom>
            <a:solidFill>
              <a:srgbClr val="D9EAD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t" sz="1600" b="1">
                  <a:solidFill>
                    <a:schemeClr val="dk1"/>
                  </a:solidFill>
                </a:rPr>
                <a:t>App</a:t>
              </a:r>
              <a:endParaRPr/>
            </a:p>
          </p:txBody>
        </p:sp>
      </p:grpSp>
      <p:sp>
        <p:nvSpPr>
          <p:cNvPr id="125" name="Google Shape;125;p16"/>
          <p:cNvSpPr/>
          <p:nvPr/>
        </p:nvSpPr>
        <p:spPr>
          <a:xfrm>
            <a:off x="629100" y="725650"/>
            <a:ext cx="512400" cy="4087800"/>
          </a:xfrm>
          <a:prstGeom prst="cube">
            <a:avLst>
              <a:gd name="adj" fmla="val 25000"/>
            </a:avLst>
          </a:prstGeom>
          <a:solidFill>
            <a:srgbClr val="E0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it" sz="1600" b="1">
                <a:solidFill>
                  <a:schemeClr val="dk1"/>
                </a:solidFill>
              </a:rPr>
              <a:t> BROWSER</a:t>
            </a:r>
            <a:endParaRPr/>
          </a:p>
        </p:txBody>
      </p:sp>
      <p:sp>
        <p:nvSpPr>
          <p:cNvPr id="126" name="Google Shape;126;p16"/>
          <p:cNvSpPr/>
          <p:nvPr/>
        </p:nvSpPr>
        <p:spPr>
          <a:xfrm>
            <a:off x="5965125" y="725650"/>
            <a:ext cx="512400" cy="4087800"/>
          </a:xfrm>
          <a:prstGeom prst="cube">
            <a:avLst>
              <a:gd name="adj" fmla="val 25000"/>
            </a:avLst>
          </a:prstGeom>
          <a:solidFill>
            <a:srgbClr val="6AA84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it" sz="1600" b="1">
                <a:solidFill>
                  <a:schemeClr val="dk1"/>
                </a:solidFill>
              </a:rPr>
              <a:t>TSUNAP I</a:t>
            </a:r>
            <a:endParaRPr sz="1600" b="1">
              <a:solidFill>
                <a:schemeClr val="dk1"/>
              </a:solidFill>
            </a:endParaRPr>
          </a:p>
          <a:p>
            <a:pPr marL="0" lvl="0" indent="0" algn="l" rtl="0">
              <a:spcBef>
                <a:spcPts val="0"/>
              </a:spcBef>
              <a:spcAft>
                <a:spcPts val="0"/>
              </a:spcAft>
              <a:buNone/>
            </a:pPr>
            <a:endParaRPr sz="1600" b="1">
              <a:solidFill>
                <a:schemeClr val="dk1"/>
              </a:solidFill>
            </a:endParaRPr>
          </a:p>
        </p:txBody>
      </p:sp>
      <p:sp>
        <p:nvSpPr>
          <p:cNvPr id="127" name="Google Shape;127;p16"/>
          <p:cNvSpPr/>
          <p:nvPr/>
        </p:nvSpPr>
        <p:spPr>
          <a:xfrm>
            <a:off x="8088750" y="725650"/>
            <a:ext cx="512400" cy="4087800"/>
          </a:xfrm>
          <a:prstGeom prst="cube">
            <a:avLst>
              <a:gd name="adj" fmla="val 25000"/>
            </a:avLst>
          </a:prstGeom>
          <a:solidFill>
            <a:srgbClr val="6D9EEB"/>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it" sz="1600" b="1">
                <a:solidFill>
                  <a:schemeClr val="dk1"/>
                </a:solidFill>
              </a:rPr>
              <a:t> DATABASE</a:t>
            </a:r>
            <a:endParaRPr sz="1600" b="1">
              <a:solidFill>
                <a:schemeClr val="dk1"/>
              </a:solidFill>
            </a:endParaRPr>
          </a:p>
        </p:txBody>
      </p:sp>
      <p:grpSp>
        <p:nvGrpSpPr>
          <p:cNvPr id="128" name="Google Shape;128;p16"/>
          <p:cNvGrpSpPr/>
          <p:nvPr/>
        </p:nvGrpSpPr>
        <p:grpSpPr>
          <a:xfrm>
            <a:off x="-33281" y="797782"/>
            <a:ext cx="9143998" cy="3061655"/>
            <a:chOff x="0" y="775607"/>
            <a:chExt cx="9143998" cy="3061655"/>
          </a:xfrm>
        </p:grpSpPr>
        <p:pic>
          <p:nvPicPr>
            <p:cNvPr id="129" name="Google Shape;129;p16"/>
            <p:cNvPicPr preferRelativeResize="0"/>
            <p:nvPr/>
          </p:nvPicPr>
          <p:blipFill>
            <a:blip r:embed="rId3">
              <a:alphaModFix/>
            </a:blip>
            <a:stretch>
              <a:fillRect/>
            </a:stretch>
          </p:blipFill>
          <p:spPr>
            <a:xfrm>
              <a:off x="0" y="775607"/>
              <a:ext cx="9143998" cy="1306285"/>
            </a:xfrm>
            <a:prstGeom prst="rect">
              <a:avLst/>
            </a:prstGeom>
            <a:noFill/>
            <a:ln>
              <a:noFill/>
            </a:ln>
          </p:spPr>
        </p:pic>
        <p:sp>
          <p:nvSpPr>
            <p:cNvPr id="130" name="Google Shape;130;p16"/>
            <p:cNvSpPr/>
            <p:nvPr/>
          </p:nvSpPr>
          <p:spPr>
            <a:xfrm>
              <a:off x="692325" y="1807763"/>
              <a:ext cx="3661500" cy="2029500"/>
            </a:xfrm>
            <a:prstGeom prst="roundRect">
              <a:avLst>
                <a:gd name="adj" fmla="val 16667"/>
              </a:avLst>
            </a:prstGeom>
            <a:solidFill>
              <a:srgbClr val="FFE599"/>
            </a:solidFill>
            <a:ln w="9525" cap="flat" cmpd="sng">
              <a:solidFill>
                <a:schemeClr val="dk2"/>
              </a:solidFill>
              <a:prstDash val="solid"/>
              <a:round/>
              <a:headEnd type="none" w="sm" len="sm"/>
              <a:tailEnd type="none" w="sm" len="sm"/>
            </a:ln>
          </p:spPr>
          <p:txBody>
            <a:bodyPr spcFirstLastPara="1" wrap="square" lIns="0" tIns="0" rIns="0" bIns="0" anchor="ctr" anchorCtr="0">
              <a:noAutofit/>
            </a:bodyPr>
            <a:lstStyle/>
            <a:p>
              <a:pPr marL="0" lvl="0" indent="0" algn="l" rtl="0">
                <a:spcBef>
                  <a:spcPts val="0"/>
                </a:spcBef>
                <a:spcAft>
                  <a:spcPts val="0"/>
                </a:spcAft>
                <a:buNone/>
              </a:pPr>
              <a:r>
                <a:rPr lang="it"/>
                <a:t>The browse Runs the received WEB App. It consists on Visualize an empty html table whose scope is to list all stations. At this point the WEB app running inside the browser, needs the data to fill in the empty table. This is what the javascript code will do ... </a:t>
              </a:r>
              <a:endParaRPr/>
            </a:p>
          </p:txBody>
        </p:sp>
      </p:grpSp>
      <p:sp>
        <p:nvSpPr>
          <p:cNvPr id="131" name="Google Shape;131;p16"/>
          <p:cNvSpPr txBox="1"/>
          <p:nvPr/>
        </p:nvSpPr>
        <p:spPr>
          <a:xfrm>
            <a:off x="2694600" y="147625"/>
            <a:ext cx="3450000" cy="446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 sz="1700"/>
              <a:t>Using the GUI in a web browser</a:t>
            </a:r>
            <a:r>
              <a:rPr lang="it" sz="1500"/>
              <a:t> </a:t>
            </a:r>
            <a:endParaRPr sz="1500"/>
          </a:p>
        </p:txBody>
      </p:sp>
      <p:sp>
        <p:nvSpPr>
          <p:cNvPr id="132" name="Google Shape;132;p16"/>
          <p:cNvSpPr/>
          <p:nvPr/>
        </p:nvSpPr>
        <p:spPr>
          <a:xfrm>
            <a:off x="956950" y="557475"/>
            <a:ext cx="2884500" cy="1742100"/>
          </a:xfrm>
          <a:prstGeom prst="leftArrow">
            <a:avLst>
              <a:gd name="adj1" fmla="val 50000"/>
              <a:gd name="adj2" fmla="val 36097"/>
            </a:avLst>
          </a:prstGeom>
          <a:solidFill>
            <a:srgbClr val="FFE59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it" sz="1200"/>
              <a:t>Web Server responds, providing the browser wiith the WEB APP, that is a mix oh HTML and javascript code </a:t>
            </a:r>
            <a:endParaRPr sz="1200"/>
          </a:p>
        </p:txBody>
      </p:sp>
      <p:sp>
        <p:nvSpPr>
          <p:cNvPr id="133" name="Google Shape;133;p16"/>
          <p:cNvSpPr/>
          <p:nvPr/>
        </p:nvSpPr>
        <p:spPr>
          <a:xfrm>
            <a:off x="4064125" y="1872075"/>
            <a:ext cx="2080500" cy="1531500"/>
          </a:xfrm>
          <a:prstGeom prst="rightArrow">
            <a:avLst>
              <a:gd name="adj1" fmla="val 50000"/>
              <a:gd name="adj2" fmla="val 25323"/>
            </a:avLst>
          </a:prstGeom>
          <a:solidFill>
            <a:srgbClr val="FFE59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t" sz="1300"/>
              <a:t>The Web Server forward this request to the TSUNAPI server</a:t>
            </a:r>
            <a:endParaRPr sz="1300"/>
          </a:p>
        </p:txBody>
      </p:sp>
      <p:sp>
        <p:nvSpPr>
          <p:cNvPr id="134" name="Google Shape;134;p16"/>
          <p:cNvSpPr/>
          <p:nvPr/>
        </p:nvSpPr>
        <p:spPr>
          <a:xfrm>
            <a:off x="6332875" y="1904625"/>
            <a:ext cx="1965600" cy="1390500"/>
          </a:xfrm>
          <a:prstGeom prst="rightArrow">
            <a:avLst>
              <a:gd name="adj1" fmla="val 50000"/>
              <a:gd name="adj2" fmla="val 25198"/>
            </a:avLst>
          </a:prstGeom>
          <a:solidFill>
            <a:srgbClr val="FFE59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t" sz="1300"/>
              <a:t>TSUNAPI server, query the database to get the data</a:t>
            </a:r>
            <a:endParaRPr sz="1300"/>
          </a:p>
        </p:txBody>
      </p:sp>
      <p:sp>
        <p:nvSpPr>
          <p:cNvPr id="135" name="Google Shape;135;p16"/>
          <p:cNvSpPr/>
          <p:nvPr/>
        </p:nvSpPr>
        <p:spPr>
          <a:xfrm>
            <a:off x="1095600" y="3403575"/>
            <a:ext cx="2517600" cy="1338300"/>
          </a:xfrm>
          <a:prstGeom prst="leftArrow">
            <a:avLst>
              <a:gd name="adj1" fmla="val 50000"/>
              <a:gd name="adj2" fmla="val 31099"/>
            </a:avLst>
          </a:prstGeom>
          <a:solidFill>
            <a:srgbClr val="FFE599"/>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it" sz="1300">
                <a:solidFill>
                  <a:schemeClr val="dk1"/>
                </a:solidFill>
              </a:rPr>
              <a:t>The WEB Server forward the response to the Browser</a:t>
            </a:r>
            <a:endParaRPr sz="1300"/>
          </a:p>
        </p:txBody>
      </p:sp>
      <p:sp>
        <p:nvSpPr>
          <p:cNvPr id="136" name="Google Shape;136;p16"/>
          <p:cNvSpPr/>
          <p:nvPr/>
        </p:nvSpPr>
        <p:spPr>
          <a:xfrm>
            <a:off x="6193725" y="2411700"/>
            <a:ext cx="1965600" cy="1568100"/>
          </a:xfrm>
          <a:prstGeom prst="leftArrow">
            <a:avLst>
              <a:gd name="adj1" fmla="val 50000"/>
              <a:gd name="adj2" fmla="val 22004"/>
            </a:avLst>
          </a:prstGeom>
          <a:solidFill>
            <a:srgbClr val="FFE59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it" sz="1300"/>
              <a:t>The Database responds to the query providing the query result</a:t>
            </a:r>
            <a:endParaRPr sz="1300"/>
          </a:p>
        </p:txBody>
      </p:sp>
      <p:sp>
        <p:nvSpPr>
          <p:cNvPr id="137" name="Google Shape;137;p16"/>
          <p:cNvSpPr/>
          <p:nvPr/>
        </p:nvSpPr>
        <p:spPr>
          <a:xfrm>
            <a:off x="4228125" y="2885125"/>
            <a:ext cx="1965600" cy="1568100"/>
          </a:xfrm>
          <a:prstGeom prst="leftArrow">
            <a:avLst>
              <a:gd name="adj1" fmla="val 50000"/>
              <a:gd name="adj2" fmla="val 22004"/>
            </a:avLst>
          </a:prstGeom>
          <a:solidFill>
            <a:srgbClr val="FFE59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it" sz="1300"/>
              <a:t>The TSUNAPI responds to the WEB Server providing the data in json format</a:t>
            </a:r>
            <a:endParaRPr sz="1300"/>
          </a:p>
        </p:txBody>
      </p:sp>
      <p:grpSp>
        <p:nvGrpSpPr>
          <p:cNvPr id="138" name="Google Shape;138;p16"/>
          <p:cNvGrpSpPr/>
          <p:nvPr/>
        </p:nvGrpSpPr>
        <p:grpSpPr>
          <a:xfrm>
            <a:off x="0" y="505922"/>
            <a:ext cx="9143998" cy="3002955"/>
            <a:chOff x="244150" y="1114297"/>
            <a:chExt cx="9143998" cy="3002955"/>
          </a:xfrm>
        </p:grpSpPr>
        <p:pic>
          <p:nvPicPr>
            <p:cNvPr id="139" name="Google Shape;139;p16"/>
            <p:cNvPicPr preferRelativeResize="0"/>
            <p:nvPr/>
          </p:nvPicPr>
          <p:blipFill>
            <a:blip r:embed="rId4">
              <a:alphaModFix/>
            </a:blip>
            <a:stretch>
              <a:fillRect/>
            </a:stretch>
          </p:blipFill>
          <p:spPr>
            <a:xfrm>
              <a:off x="244150" y="1114297"/>
              <a:ext cx="9143998" cy="3002955"/>
            </a:xfrm>
            <a:prstGeom prst="rect">
              <a:avLst/>
            </a:prstGeom>
            <a:noFill/>
            <a:ln>
              <a:noFill/>
            </a:ln>
          </p:spPr>
        </p:pic>
        <p:sp>
          <p:nvSpPr>
            <p:cNvPr id="140" name="Google Shape;140;p16"/>
            <p:cNvSpPr/>
            <p:nvPr/>
          </p:nvSpPr>
          <p:spPr>
            <a:xfrm>
              <a:off x="2242950" y="2790045"/>
              <a:ext cx="3219300" cy="1221900"/>
            </a:xfrm>
            <a:prstGeom prst="roundRect">
              <a:avLst>
                <a:gd name="adj" fmla="val 16667"/>
              </a:avLst>
            </a:prstGeom>
            <a:solidFill>
              <a:srgbClr val="FFE599"/>
            </a:solidFill>
            <a:ln w="9525" cap="flat" cmpd="sng">
              <a:solidFill>
                <a:schemeClr val="dk2"/>
              </a:solidFill>
              <a:prstDash val="solid"/>
              <a:round/>
              <a:headEnd type="none" w="sm" len="sm"/>
              <a:tailEnd type="none" w="sm" len="sm"/>
            </a:ln>
          </p:spPr>
          <p:txBody>
            <a:bodyPr spcFirstLastPara="1" wrap="square" lIns="0" tIns="0" rIns="0" bIns="0" anchor="ctr" anchorCtr="0">
              <a:noAutofit/>
            </a:bodyPr>
            <a:lstStyle/>
            <a:p>
              <a:pPr marL="0" lvl="0" indent="0" algn="l" rtl="0">
                <a:spcBef>
                  <a:spcPts val="0"/>
                </a:spcBef>
                <a:spcAft>
                  <a:spcPts val="0"/>
                </a:spcAft>
                <a:buNone/>
              </a:pPr>
              <a:r>
                <a:rPr lang="it"/>
                <a:t>The javascript code fill the received data into the table</a:t>
              </a:r>
              <a:endParaRPr/>
            </a:p>
          </p:txBody>
        </p:sp>
      </p:grpSp>
      <p:sp>
        <p:nvSpPr>
          <p:cNvPr id="141" name="Google Shape;141;p16"/>
          <p:cNvSpPr/>
          <p:nvPr/>
        </p:nvSpPr>
        <p:spPr>
          <a:xfrm>
            <a:off x="912150" y="761625"/>
            <a:ext cx="2884500" cy="1390500"/>
          </a:xfrm>
          <a:prstGeom prst="rightArrow">
            <a:avLst>
              <a:gd name="adj1" fmla="val 50000"/>
              <a:gd name="adj2" fmla="val 31321"/>
            </a:avLst>
          </a:prstGeom>
          <a:solidFill>
            <a:srgbClr val="FFE59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it" sz="1300"/>
              <a:t>The browser requests for the web GUI with the URI</a:t>
            </a:r>
            <a:endParaRPr sz="1300"/>
          </a:p>
          <a:p>
            <a:pPr marL="0" marR="0" lvl="0" indent="0" algn="ctr" rtl="0">
              <a:lnSpc>
                <a:spcPct val="100000"/>
              </a:lnSpc>
              <a:spcBef>
                <a:spcPts val="0"/>
              </a:spcBef>
              <a:spcAft>
                <a:spcPts val="0"/>
              </a:spcAft>
              <a:buNone/>
            </a:pPr>
            <a:r>
              <a:rPr lang="it" sz="1300" b="1"/>
              <a:t>http://docker.int.ing.it:8088/</a:t>
            </a:r>
            <a:endParaRPr sz="1300" b="1"/>
          </a:p>
        </p:txBody>
      </p:sp>
      <p:sp>
        <p:nvSpPr>
          <p:cNvPr id="142" name="Google Shape;142;p16"/>
          <p:cNvSpPr/>
          <p:nvPr/>
        </p:nvSpPr>
        <p:spPr>
          <a:xfrm>
            <a:off x="705025" y="1737325"/>
            <a:ext cx="3309900" cy="2013600"/>
          </a:xfrm>
          <a:prstGeom prst="rightArrow">
            <a:avLst>
              <a:gd name="adj1" fmla="val 50000"/>
              <a:gd name="adj2" fmla="val 18281"/>
            </a:avLst>
          </a:prstGeom>
          <a:solidFill>
            <a:srgbClr val="FFE59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t" sz="1100"/>
              <a:t>T</a:t>
            </a:r>
            <a:r>
              <a:rPr lang="it" sz="1300"/>
              <a:t>he javascript running in the browser requests the list of all stations, with the URI:</a:t>
            </a:r>
            <a:endParaRPr sz="1300"/>
          </a:p>
          <a:p>
            <a:pPr marL="0" lvl="0" indent="0" algn="ctr" rtl="0">
              <a:spcBef>
                <a:spcPts val="0"/>
              </a:spcBef>
              <a:spcAft>
                <a:spcPts val="0"/>
              </a:spcAft>
              <a:buNone/>
            </a:pPr>
            <a:r>
              <a:rPr lang="it" sz="1300" b="1"/>
              <a:t>http://docker.int.ingv.it:8088/api/scnls</a:t>
            </a:r>
            <a:endParaRPr sz="13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fade">
                                      <p:cBhvr>
                                        <p:cTn id="7" dur="1000"/>
                                        <p:tgtEl>
                                          <p:spTgt spid="14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1000"/>
                                        <p:tgtEl>
                                          <p:spTgt spid="141"/>
                                        </p:tgtEl>
                                      </p:cBhvr>
                                    </p:animEffect>
                                    <p:set>
                                      <p:cBhvr>
                                        <p:cTn id="12" dur="1" fill="hold">
                                          <p:stCondLst>
                                            <p:cond delay="1000"/>
                                          </p:stCondLst>
                                        </p:cTn>
                                        <p:tgtEl>
                                          <p:spTgt spid="141"/>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132"/>
                                        </p:tgtEl>
                                        <p:attrNameLst>
                                          <p:attrName>style.visibility</p:attrName>
                                        </p:attrNameLst>
                                      </p:cBhvr>
                                      <p:to>
                                        <p:strVal val="visible"/>
                                      </p:to>
                                    </p:set>
                                    <p:animEffect transition="in" filter="fade">
                                      <p:cBhvr>
                                        <p:cTn id="15" dur="1000"/>
                                        <p:tgtEl>
                                          <p:spTgt spid="13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1000"/>
                                        <p:tgtEl>
                                          <p:spTgt spid="132"/>
                                        </p:tgtEl>
                                      </p:cBhvr>
                                    </p:animEffect>
                                    <p:set>
                                      <p:cBhvr>
                                        <p:cTn id="20" dur="1" fill="hold">
                                          <p:stCondLst>
                                            <p:cond delay="1000"/>
                                          </p:stCondLst>
                                        </p:cTn>
                                        <p:tgtEl>
                                          <p:spTgt spid="132"/>
                                        </p:tgtEl>
                                        <p:attrNameLst>
                                          <p:attrName>style.visibility</p:attrName>
                                        </p:attrNameLst>
                                      </p:cBhvr>
                                      <p:to>
                                        <p:strVal val="hidden"/>
                                      </p:to>
                                    </p:se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128"/>
                                        </p:tgtEl>
                                        <p:attrNameLst>
                                          <p:attrName>style.visibility</p:attrName>
                                        </p:attrNameLst>
                                      </p:cBhvr>
                                      <p:to>
                                        <p:strVal val="visible"/>
                                      </p:to>
                                    </p:set>
                                    <p:animEffect transition="in" filter="fade">
                                      <p:cBhvr>
                                        <p:cTn id="24" dur="1000"/>
                                        <p:tgtEl>
                                          <p:spTgt spid="1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nodeType="clickEffect">
                                  <p:stCondLst>
                                    <p:cond delay="0"/>
                                  </p:stCondLst>
                                  <p:childTnLst>
                                    <p:animEffect transition="out" filter="fade">
                                      <p:cBhvr>
                                        <p:cTn id="28" dur="1000"/>
                                        <p:tgtEl>
                                          <p:spTgt spid="128"/>
                                        </p:tgtEl>
                                      </p:cBhvr>
                                    </p:animEffect>
                                    <p:set>
                                      <p:cBhvr>
                                        <p:cTn id="29" dur="1" fill="hold">
                                          <p:stCondLst>
                                            <p:cond delay="1000"/>
                                          </p:stCondLst>
                                        </p:cTn>
                                        <p:tgtEl>
                                          <p:spTgt spid="128"/>
                                        </p:tgtEl>
                                        <p:attrNameLst>
                                          <p:attrName>style.visibility</p:attrName>
                                        </p:attrNameLst>
                                      </p:cBhvr>
                                      <p:to>
                                        <p:strVal val="hidden"/>
                                      </p:to>
                                    </p:set>
                                  </p:childTnLst>
                                </p:cTn>
                              </p:par>
                            </p:childTnLst>
                          </p:cTn>
                        </p:par>
                        <p:par>
                          <p:cTn id="30" fill="hold">
                            <p:stCondLst>
                              <p:cond delay="1000"/>
                            </p:stCondLst>
                            <p:childTnLst>
                              <p:par>
                                <p:cTn id="31" presetID="10" presetClass="entr" presetSubtype="0" fill="hold" nodeType="afterEffect">
                                  <p:stCondLst>
                                    <p:cond delay="0"/>
                                  </p:stCondLst>
                                  <p:childTnLst>
                                    <p:set>
                                      <p:cBhvr>
                                        <p:cTn id="32" dur="1" fill="hold">
                                          <p:stCondLst>
                                            <p:cond delay="0"/>
                                          </p:stCondLst>
                                        </p:cTn>
                                        <p:tgtEl>
                                          <p:spTgt spid="142"/>
                                        </p:tgtEl>
                                        <p:attrNameLst>
                                          <p:attrName>style.visibility</p:attrName>
                                        </p:attrNameLst>
                                      </p:cBhvr>
                                      <p:to>
                                        <p:strVal val="visible"/>
                                      </p:to>
                                    </p:set>
                                    <p:animEffect transition="in" filter="fade">
                                      <p:cBhvr>
                                        <p:cTn id="33" dur="1000"/>
                                        <p:tgtEl>
                                          <p:spTgt spid="14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nodeType="clickEffect">
                                  <p:stCondLst>
                                    <p:cond delay="0"/>
                                  </p:stCondLst>
                                  <p:childTnLst>
                                    <p:animEffect transition="out" filter="fade">
                                      <p:cBhvr>
                                        <p:cTn id="37" dur="1000"/>
                                        <p:tgtEl>
                                          <p:spTgt spid="142"/>
                                        </p:tgtEl>
                                      </p:cBhvr>
                                    </p:animEffect>
                                    <p:set>
                                      <p:cBhvr>
                                        <p:cTn id="38" dur="1" fill="hold">
                                          <p:stCondLst>
                                            <p:cond delay="1000"/>
                                          </p:stCondLst>
                                        </p:cTn>
                                        <p:tgtEl>
                                          <p:spTgt spid="142"/>
                                        </p:tgtEl>
                                        <p:attrNameLst>
                                          <p:attrName>style.visibility</p:attrName>
                                        </p:attrNameLst>
                                      </p:cBhvr>
                                      <p:to>
                                        <p:strVal val="hidden"/>
                                      </p:to>
                                    </p:set>
                                  </p:childTnLst>
                                </p:cTn>
                              </p:par>
                            </p:childTnLst>
                          </p:cTn>
                        </p:par>
                        <p:par>
                          <p:cTn id="39" fill="hold">
                            <p:stCondLst>
                              <p:cond delay="1000"/>
                            </p:stCondLst>
                            <p:childTnLst>
                              <p:par>
                                <p:cTn id="40" presetID="10" presetClass="entr" presetSubtype="0" fill="hold" nodeType="afterEffect">
                                  <p:stCondLst>
                                    <p:cond delay="0"/>
                                  </p:stCondLst>
                                  <p:childTnLst>
                                    <p:set>
                                      <p:cBhvr>
                                        <p:cTn id="41" dur="1" fill="hold">
                                          <p:stCondLst>
                                            <p:cond delay="0"/>
                                          </p:stCondLst>
                                        </p:cTn>
                                        <p:tgtEl>
                                          <p:spTgt spid="133"/>
                                        </p:tgtEl>
                                        <p:attrNameLst>
                                          <p:attrName>style.visibility</p:attrName>
                                        </p:attrNameLst>
                                      </p:cBhvr>
                                      <p:to>
                                        <p:strVal val="visible"/>
                                      </p:to>
                                    </p:set>
                                    <p:animEffect transition="in" filter="fade">
                                      <p:cBhvr>
                                        <p:cTn id="42" dur="1000"/>
                                        <p:tgtEl>
                                          <p:spTgt spid="13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1000"/>
                                        <p:tgtEl>
                                          <p:spTgt spid="133"/>
                                        </p:tgtEl>
                                      </p:cBhvr>
                                    </p:animEffect>
                                    <p:set>
                                      <p:cBhvr>
                                        <p:cTn id="47" dur="1" fill="hold">
                                          <p:stCondLst>
                                            <p:cond delay="1000"/>
                                          </p:stCondLst>
                                        </p:cTn>
                                        <p:tgtEl>
                                          <p:spTgt spid="133"/>
                                        </p:tgtEl>
                                        <p:attrNameLst>
                                          <p:attrName>style.visibility</p:attrName>
                                        </p:attrNameLst>
                                      </p:cBhvr>
                                      <p:to>
                                        <p:strVal val="hidden"/>
                                      </p:to>
                                    </p:set>
                                  </p:childTnLst>
                                </p:cTn>
                              </p:par>
                            </p:childTnLst>
                          </p:cTn>
                        </p:par>
                        <p:par>
                          <p:cTn id="48" fill="hold">
                            <p:stCondLst>
                              <p:cond delay="1000"/>
                            </p:stCondLst>
                            <p:childTnLst>
                              <p:par>
                                <p:cTn id="49" presetID="10" presetClass="entr" presetSubtype="0" fill="hold" nodeType="afterEffect">
                                  <p:stCondLst>
                                    <p:cond delay="0"/>
                                  </p:stCondLst>
                                  <p:childTnLst>
                                    <p:set>
                                      <p:cBhvr>
                                        <p:cTn id="50" dur="1" fill="hold">
                                          <p:stCondLst>
                                            <p:cond delay="0"/>
                                          </p:stCondLst>
                                        </p:cTn>
                                        <p:tgtEl>
                                          <p:spTgt spid="134"/>
                                        </p:tgtEl>
                                        <p:attrNameLst>
                                          <p:attrName>style.visibility</p:attrName>
                                        </p:attrNameLst>
                                      </p:cBhvr>
                                      <p:to>
                                        <p:strVal val="visible"/>
                                      </p:to>
                                    </p:set>
                                    <p:animEffect transition="in" filter="fade">
                                      <p:cBhvr>
                                        <p:cTn id="51" dur="1000"/>
                                        <p:tgtEl>
                                          <p:spTgt spid="134"/>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nodeType="clickEffect">
                                  <p:stCondLst>
                                    <p:cond delay="0"/>
                                  </p:stCondLst>
                                  <p:childTnLst>
                                    <p:animEffect transition="out" filter="fade">
                                      <p:cBhvr>
                                        <p:cTn id="55" dur="1000"/>
                                        <p:tgtEl>
                                          <p:spTgt spid="134"/>
                                        </p:tgtEl>
                                      </p:cBhvr>
                                    </p:animEffect>
                                    <p:set>
                                      <p:cBhvr>
                                        <p:cTn id="56" dur="1" fill="hold">
                                          <p:stCondLst>
                                            <p:cond delay="1000"/>
                                          </p:stCondLst>
                                        </p:cTn>
                                        <p:tgtEl>
                                          <p:spTgt spid="134"/>
                                        </p:tgtEl>
                                        <p:attrNameLst>
                                          <p:attrName>style.visibility</p:attrName>
                                        </p:attrNameLst>
                                      </p:cBhvr>
                                      <p:to>
                                        <p:strVal val="hidden"/>
                                      </p:to>
                                    </p:set>
                                  </p:childTnLst>
                                </p:cTn>
                              </p:par>
                            </p:childTnLst>
                          </p:cTn>
                        </p:par>
                        <p:par>
                          <p:cTn id="57" fill="hold">
                            <p:stCondLst>
                              <p:cond delay="1000"/>
                            </p:stCondLst>
                            <p:childTnLst>
                              <p:par>
                                <p:cTn id="58" presetID="10" presetClass="entr" presetSubtype="0" fill="hold" nodeType="afterEffect">
                                  <p:stCondLst>
                                    <p:cond delay="0"/>
                                  </p:stCondLst>
                                  <p:childTnLst>
                                    <p:set>
                                      <p:cBhvr>
                                        <p:cTn id="59" dur="1" fill="hold">
                                          <p:stCondLst>
                                            <p:cond delay="0"/>
                                          </p:stCondLst>
                                        </p:cTn>
                                        <p:tgtEl>
                                          <p:spTgt spid="136"/>
                                        </p:tgtEl>
                                        <p:attrNameLst>
                                          <p:attrName>style.visibility</p:attrName>
                                        </p:attrNameLst>
                                      </p:cBhvr>
                                      <p:to>
                                        <p:strVal val="visible"/>
                                      </p:to>
                                    </p:set>
                                    <p:animEffect transition="in" filter="fade">
                                      <p:cBhvr>
                                        <p:cTn id="60" dur="1000"/>
                                        <p:tgtEl>
                                          <p:spTgt spid="136"/>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nodeType="clickEffect">
                                  <p:stCondLst>
                                    <p:cond delay="0"/>
                                  </p:stCondLst>
                                  <p:childTnLst>
                                    <p:animEffect transition="out" filter="fade">
                                      <p:cBhvr>
                                        <p:cTn id="64" dur="1000"/>
                                        <p:tgtEl>
                                          <p:spTgt spid="136"/>
                                        </p:tgtEl>
                                      </p:cBhvr>
                                    </p:animEffect>
                                    <p:set>
                                      <p:cBhvr>
                                        <p:cTn id="65" dur="1" fill="hold">
                                          <p:stCondLst>
                                            <p:cond delay="1000"/>
                                          </p:stCondLst>
                                        </p:cTn>
                                        <p:tgtEl>
                                          <p:spTgt spid="136"/>
                                        </p:tgtEl>
                                        <p:attrNameLst>
                                          <p:attrName>style.visibility</p:attrName>
                                        </p:attrNameLst>
                                      </p:cBhvr>
                                      <p:to>
                                        <p:strVal val="hidden"/>
                                      </p:to>
                                    </p:set>
                                  </p:childTnLst>
                                </p:cTn>
                              </p:par>
                            </p:childTnLst>
                          </p:cTn>
                        </p:par>
                        <p:par>
                          <p:cTn id="66" fill="hold">
                            <p:stCondLst>
                              <p:cond delay="1000"/>
                            </p:stCondLst>
                            <p:childTnLst>
                              <p:par>
                                <p:cTn id="67" presetID="10" presetClass="entr" presetSubtype="0" fill="hold" nodeType="afterEffect">
                                  <p:stCondLst>
                                    <p:cond delay="0"/>
                                  </p:stCondLst>
                                  <p:childTnLst>
                                    <p:set>
                                      <p:cBhvr>
                                        <p:cTn id="68" dur="1" fill="hold">
                                          <p:stCondLst>
                                            <p:cond delay="0"/>
                                          </p:stCondLst>
                                        </p:cTn>
                                        <p:tgtEl>
                                          <p:spTgt spid="137"/>
                                        </p:tgtEl>
                                        <p:attrNameLst>
                                          <p:attrName>style.visibility</p:attrName>
                                        </p:attrNameLst>
                                      </p:cBhvr>
                                      <p:to>
                                        <p:strVal val="visible"/>
                                      </p:to>
                                    </p:set>
                                    <p:animEffect transition="in" filter="fade">
                                      <p:cBhvr>
                                        <p:cTn id="69" dur="1000"/>
                                        <p:tgtEl>
                                          <p:spTgt spid="137"/>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nodeType="clickEffect">
                                  <p:stCondLst>
                                    <p:cond delay="0"/>
                                  </p:stCondLst>
                                  <p:childTnLst>
                                    <p:animEffect transition="out" filter="fade">
                                      <p:cBhvr>
                                        <p:cTn id="73" dur="1000"/>
                                        <p:tgtEl>
                                          <p:spTgt spid="137"/>
                                        </p:tgtEl>
                                      </p:cBhvr>
                                    </p:animEffect>
                                    <p:set>
                                      <p:cBhvr>
                                        <p:cTn id="74" dur="1" fill="hold">
                                          <p:stCondLst>
                                            <p:cond delay="1000"/>
                                          </p:stCondLst>
                                        </p:cTn>
                                        <p:tgtEl>
                                          <p:spTgt spid="137"/>
                                        </p:tgtEl>
                                        <p:attrNameLst>
                                          <p:attrName>style.visibility</p:attrName>
                                        </p:attrNameLst>
                                      </p:cBhvr>
                                      <p:to>
                                        <p:strVal val="hidden"/>
                                      </p:to>
                                    </p:set>
                                  </p:childTnLst>
                                </p:cTn>
                              </p:par>
                            </p:childTnLst>
                          </p:cTn>
                        </p:par>
                        <p:par>
                          <p:cTn id="75" fill="hold">
                            <p:stCondLst>
                              <p:cond delay="1000"/>
                            </p:stCondLst>
                            <p:childTnLst>
                              <p:par>
                                <p:cTn id="76" presetID="10" presetClass="entr" presetSubtype="0" fill="hold" nodeType="afterEffect">
                                  <p:stCondLst>
                                    <p:cond delay="0"/>
                                  </p:stCondLst>
                                  <p:childTnLst>
                                    <p:set>
                                      <p:cBhvr>
                                        <p:cTn id="77" dur="1" fill="hold">
                                          <p:stCondLst>
                                            <p:cond delay="0"/>
                                          </p:stCondLst>
                                        </p:cTn>
                                        <p:tgtEl>
                                          <p:spTgt spid="135"/>
                                        </p:tgtEl>
                                        <p:attrNameLst>
                                          <p:attrName>style.visibility</p:attrName>
                                        </p:attrNameLst>
                                      </p:cBhvr>
                                      <p:to>
                                        <p:strVal val="visible"/>
                                      </p:to>
                                    </p:set>
                                    <p:animEffect transition="in" filter="fade">
                                      <p:cBhvr>
                                        <p:cTn id="78" dur="1000"/>
                                        <p:tgtEl>
                                          <p:spTgt spid="135"/>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nodeType="clickEffect">
                                  <p:stCondLst>
                                    <p:cond delay="0"/>
                                  </p:stCondLst>
                                  <p:childTnLst>
                                    <p:animEffect transition="out" filter="fade">
                                      <p:cBhvr>
                                        <p:cTn id="82" dur="1000"/>
                                        <p:tgtEl>
                                          <p:spTgt spid="135"/>
                                        </p:tgtEl>
                                      </p:cBhvr>
                                    </p:animEffect>
                                    <p:set>
                                      <p:cBhvr>
                                        <p:cTn id="83" dur="1" fill="hold">
                                          <p:stCondLst>
                                            <p:cond delay="1000"/>
                                          </p:stCondLst>
                                        </p:cTn>
                                        <p:tgtEl>
                                          <p:spTgt spid="135"/>
                                        </p:tgtEl>
                                        <p:attrNameLst>
                                          <p:attrName>style.visibility</p:attrName>
                                        </p:attrNameLst>
                                      </p:cBhvr>
                                      <p:to>
                                        <p:strVal val="hidden"/>
                                      </p:to>
                                    </p:set>
                                  </p:childTnLst>
                                </p:cTn>
                              </p:par>
                            </p:childTnLst>
                          </p:cTn>
                        </p:par>
                        <p:par>
                          <p:cTn id="84" fill="hold">
                            <p:stCondLst>
                              <p:cond delay="1000"/>
                            </p:stCondLst>
                            <p:childTnLst>
                              <p:par>
                                <p:cTn id="85" presetID="10" presetClass="entr" presetSubtype="0" fill="hold" nodeType="afterEffect">
                                  <p:stCondLst>
                                    <p:cond delay="0"/>
                                  </p:stCondLst>
                                  <p:childTnLst>
                                    <p:set>
                                      <p:cBhvr>
                                        <p:cTn id="86" dur="1" fill="hold">
                                          <p:stCondLst>
                                            <p:cond delay="0"/>
                                          </p:stCondLst>
                                        </p:cTn>
                                        <p:tgtEl>
                                          <p:spTgt spid="138"/>
                                        </p:tgtEl>
                                        <p:attrNameLst>
                                          <p:attrName>style.visibility</p:attrName>
                                        </p:attrNameLst>
                                      </p:cBhvr>
                                      <p:to>
                                        <p:strVal val="visible"/>
                                      </p:to>
                                    </p:set>
                                    <p:animEffect transition="in" filter="fade">
                                      <p:cBhvr>
                                        <p:cTn id="87" dur="10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483</Words>
  <Application>Microsoft Office PowerPoint</Application>
  <PresentationFormat>On-screen Show (16:9)</PresentationFormat>
  <Paragraphs>44</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Struttura predefinita</vt:lpstr>
      <vt:lpstr>Tsunami Service Provider Interoperability Tool (TSP-IOT)</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Tsunami Service Provider Interoperability Tool (TSP-IOT)</dc:title>
  <dc:creator>Alejandro Rojas</dc:creator>
  <cp:lastModifiedBy>Alejandro Rojas</cp:lastModifiedBy>
  <cp:revision>1</cp:revision>
  <dcterms:modified xsi:type="dcterms:W3CDTF">2021-07-19T15:37:44Z</dcterms:modified>
</cp:coreProperties>
</file>