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93"/>
    <p:restoredTop sz="94628"/>
  </p:normalViewPr>
  <p:slideViewPr>
    <p:cSldViewPr snapToGrid="0" snapToObjects="1">
      <p:cViewPr varScale="1">
        <p:scale>
          <a:sx n="87" d="100"/>
          <a:sy n="87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62A34A-9ECC-B24C-8957-FE88A3905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CDA091-EAFE-E44D-803D-0F1C9A22B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BC5AF8-A815-3249-A777-8282A9E1D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A77F34-D09B-9344-AABF-00BD76E68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92338C-71C1-4F47-850B-1F67B912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98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E87327-D2D3-FE4A-B038-F50019CB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635FDF-AC4D-644D-B1E7-C99DBEA15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97D55B-CDC9-D443-8915-88C663872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B46E37-D623-044C-9F56-57A85C3F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31699C-4185-694A-B6AE-0E2B3368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1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BEE61F5-E91A-2141-AE0D-1CACC3DF8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ABC4E9-72BB-3049-8AEB-B64274876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91EB5C-4784-F24F-B615-6135786C4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6B3582-7590-A44E-8234-5BD0EB41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ED0C10-3946-7740-9804-95D99F67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15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D9A1F6-3FB0-F944-9C61-6EF45D43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2220A2-DBE8-C540-A487-F4EB0B4DF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1E7B16-5127-B540-B887-9AB0AC62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7133CC-1753-5A49-A2A0-195BF374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702428-B36D-4549-AB6B-8BE492EF1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2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B67CC8-98C5-D045-B58C-CD26FB56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E50CED-C435-D641-985F-24E06F392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7BCC2A-3DEF-B749-82E0-A095E7187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E67C48-539A-AF4F-9865-038F9451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790B1A-B7D0-744A-AF57-7FDAF99CA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3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3D858A-F268-9F41-81A1-1A27D94C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6E2F94-5213-4E45-B36F-CECAC86C9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22781A-C7CF-B54B-8F67-3DCC7BF21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1DD5A6-47AB-3A45-A6E2-6F6414665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B46FFF-0322-9443-8D00-76AF35E9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4AABA7B-7222-DF45-B78E-E916447D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17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FDFB85-129A-724E-9701-2501D9BE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918CEB-21F1-454A-B575-D6524C008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7395ECF-B944-794C-92AB-F1A67BE05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8FF8CCC-770E-8348-9BCA-60E818DDA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1E5EBBD-8F8C-B247-8424-77C39B3DE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C6A29E6-5E85-CD48-9952-C8D6338B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23C6F9F-A729-0F49-975D-53F2377A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F8CDDC-1A54-7146-A6A7-5ABAF3AA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8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56B6E0-DE44-9B47-8324-88CF3523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528F7E-C222-774F-B849-B7A1F00F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B648F6-E790-2F47-BA80-41CD25A5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FA7AB47-A3A9-4A49-A9D4-6EB1576F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63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7B75EF-FA62-6643-A8CB-20D04547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D72E414-4ADD-3142-97BD-4A359489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4C1CFB-3B7E-CD4D-AD9F-9018EDBF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46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A82F5-C51A-AE4B-9507-885B069D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D4B6AD-5124-3F4E-8EB7-71E65B037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0B2A87-643F-8F46-9241-1188AEFE5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0092DD-8806-244E-B169-5E94E641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0DDE0D4-597A-DA4D-969C-65F02E82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6C1F0F-4AA3-4C41-8218-073A61E8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17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1B243-1BEA-1744-B38B-A3AAFB98C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2FA1C96-4DB4-584B-A9D3-BFB135EC7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35044A-30E7-FB4F-8D0C-8E55C7250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8BCEF4-4F3D-BB42-A015-DD2988474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E4492B-A6D9-224C-8156-435BC374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D19D64-CD45-E745-A32A-010AA904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74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D9BCED-9E1D-8B48-A513-8FCDF912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602067-499A-454A-8365-8D5C6BD7A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3CD551-30A3-4948-BD19-8E5BCE97B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2EBE7-CEAF-C14A-8114-B3DB5A1597CE}" type="datetimeFigureOut">
              <a:rPr lang="it-IT" smtClean="0"/>
              <a:t>19/07/2021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F0C9C0-F6DE-BD41-92B3-FF68F3602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5CA2E8-1A61-F940-BD10-BE2E4E4E65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2F919-B0B3-1441-B9A5-B07384D60A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9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D6D81-B74F-A347-8E4C-DB79D6F20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1248"/>
            <a:ext cx="9144000" cy="841919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Task Team on Operations meeting</a:t>
            </a:r>
            <a:br>
              <a:rPr lang="it-IT" sz="4000" dirty="0"/>
            </a:br>
            <a:r>
              <a:rPr lang="it-IT" sz="2200" dirty="0" err="1"/>
              <a:t>July</a:t>
            </a:r>
            <a:r>
              <a:rPr lang="it-IT" sz="2200" dirty="0"/>
              <a:t> 8, 2021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F4B3706-ED5B-1B40-88FD-857C4E80944A}"/>
              </a:ext>
            </a:extLst>
          </p:cNvPr>
          <p:cNvSpPr txBox="1"/>
          <p:nvPr/>
        </p:nvSpPr>
        <p:spPr>
          <a:xfrm>
            <a:off x="970003" y="1704608"/>
            <a:ext cx="105093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of ACTIONS where the TT on Operations is involved (from the “Summary Report of the ICGNEAMTWS Steering Committee, 8-9 April 2021”); in </a:t>
            </a:r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the ACTIONS we are focusing today:</a:t>
            </a:r>
          </a:p>
          <a:p>
            <a:endParaRPr lang="en-US" dirty="0"/>
          </a:p>
          <a:p>
            <a:r>
              <a:rPr lang="en-US" b="1" dirty="0"/>
              <a:t>ACTION 4:</a:t>
            </a:r>
            <a:r>
              <a:rPr lang="en-US" dirty="0"/>
              <a:t> TT on Operations to develop a mechanism that will provide a clear status of the seismic network</a:t>
            </a:r>
          </a:p>
          <a:p>
            <a:r>
              <a:rPr lang="en-US" dirty="0"/>
              <a:t>	</a:t>
            </a:r>
            <a:r>
              <a:rPr lang="en-US" i="1" dirty="0"/>
              <a:t>Leading role</a:t>
            </a:r>
            <a:endParaRPr lang="it-IT" i="1" dirty="0"/>
          </a:p>
          <a:p>
            <a:endParaRPr lang="en-US" b="1" dirty="0"/>
          </a:p>
          <a:p>
            <a:r>
              <a:rPr lang="en-US" b="1" dirty="0"/>
              <a:t>ACTION 8</a:t>
            </a:r>
            <a:r>
              <a:rPr lang="en-US" dirty="0"/>
              <a:t>: TT on Documentation to prepare/update the ICG/NEAMTWS Operational User Guide</a:t>
            </a:r>
          </a:p>
          <a:p>
            <a:r>
              <a:rPr lang="en-US" dirty="0"/>
              <a:t>	</a:t>
            </a:r>
            <a:r>
              <a:rPr lang="en-US" i="1" dirty="0"/>
              <a:t>Contributing role</a:t>
            </a:r>
            <a:endParaRPr lang="it-IT" dirty="0"/>
          </a:p>
          <a:p>
            <a:endParaRPr lang="en-US" b="1" dirty="0"/>
          </a:p>
          <a:p>
            <a:r>
              <a:rPr lang="en-US" b="1" dirty="0"/>
              <a:t>ACTION 9: </a:t>
            </a:r>
            <a:r>
              <a:rPr lang="en-US" dirty="0"/>
              <a:t>WG 4 and TT on Operations to organize a meeting on adopting a Tsunami Threat Level in NEAM region</a:t>
            </a:r>
          </a:p>
          <a:p>
            <a:r>
              <a:rPr lang="en-US" dirty="0"/>
              <a:t>	</a:t>
            </a:r>
            <a:r>
              <a:rPr lang="en-US" i="1" dirty="0"/>
              <a:t>Leading role</a:t>
            </a:r>
          </a:p>
          <a:p>
            <a:endParaRPr lang="it-IT" dirty="0"/>
          </a:p>
          <a:p>
            <a:r>
              <a:rPr lang="en-US" b="1" dirty="0">
                <a:solidFill>
                  <a:srgbClr val="FF0000"/>
                </a:solidFill>
              </a:rPr>
              <a:t>ACTION 10</a:t>
            </a:r>
            <a:r>
              <a:rPr lang="en-US" dirty="0">
                <a:solidFill>
                  <a:srgbClr val="FF0000"/>
                </a:solidFill>
              </a:rPr>
              <a:t>: TT on Operations and TSPs to prepare a list of Tsunami Forecast Point for all </a:t>
            </a:r>
            <a:r>
              <a:rPr lang="en-US" dirty="0" err="1">
                <a:solidFill>
                  <a:srgbClr val="FF0000"/>
                </a:solidFill>
              </a:rPr>
              <a:t>TSPs.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i="1" dirty="0">
                <a:solidFill>
                  <a:srgbClr val="FF0000"/>
                </a:solidFill>
              </a:rPr>
              <a:t>Leading role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71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DC9BA1-9168-A84D-BEC1-40FFC1055203}"/>
              </a:ext>
            </a:extLst>
          </p:cNvPr>
          <p:cNvSpPr txBox="1"/>
          <p:nvPr/>
        </p:nvSpPr>
        <p:spPr>
          <a:xfrm>
            <a:off x="1003457" y="812512"/>
            <a:ext cx="105093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List continues: </a:t>
            </a:r>
          </a:p>
          <a:p>
            <a:endParaRPr lang="en-US" dirty="0"/>
          </a:p>
          <a:p>
            <a:endParaRPr lang="en-GB" b="1" dirty="0"/>
          </a:p>
          <a:p>
            <a:r>
              <a:rPr lang="en-GB" b="1" dirty="0"/>
              <a:t>ACTION 11</a:t>
            </a:r>
            <a:r>
              <a:rPr lang="en-GB" dirty="0"/>
              <a:t>: </a:t>
            </a:r>
            <a:r>
              <a:rPr lang="en-US" dirty="0"/>
              <a:t>Encourage TSPs to use Unique Identifiers (basin specific); show most critical information at the beginning of the tsunami message</a:t>
            </a:r>
          </a:p>
          <a:p>
            <a:r>
              <a:rPr lang="en-US" dirty="0"/>
              <a:t>	</a:t>
            </a:r>
            <a:r>
              <a:rPr lang="en-US" i="1" dirty="0"/>
              <a:t>Leading role</a:t>
            </a:r>
            <a:endParaRPr lang="it-IT" dirty="0"/>
          </a:p>
          <a:p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ACTION 12</a:t>
            </a:r>
            <a:r>
              <a:rPr lang="en-GB" dirty="0">
                <a:solidFill>
                  <a:srgbClr val="FF0000"/>
                </a:solidFill>
              </a:rPr>
              <a:t>: TT on Operations to promote collaboration among all NEAM TSPs to start developing the Tsunami Service Provider Inter-Operability Tool (TSP-IOT)</a:t>
            </a:r>
          </a:p>
          <a:p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i="1" dirty="0">
                <a:solidFill>
                  <a:srgbClr val="FF0000"/>
                </a:solidFill>
              </a:rPr>
              <a:t>Leading role</a:t>
            </a:r>
            <a:endParaRPr lang="en-GB" dirty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/>
              <a:t>ACTION 14: </a:t>
            </a:r>
            <a:r>
              <a:rPr lang="en-US" dirty="0"/>
              <a:t>To consider implementing</a:t>
            </a:r>
            <a:r>
              <a:rPr lang="en-US" b="1" dirty="0"/>
              <a:t> </a:t>
            </a:r>
            <a:r>
              <a:rPr lang="en-US" dirty="0"/>
              <a:t>an</a:t>
            </a:r>
            <a:r>
              <a:rPr lang="en-US" b="1" dirty="0"/>
              <a:t> </a:t>
            </a:r>
            <a:r>
              <a:rPr lang="en-US" dirty="0"/>
              <a:t>inter-operable map for the whole NEAMTWS gathering all earthquake-tsunami events on a single platform</a:t>
            </a:r>
          </a:p>
          <a:p>
            <a:r>
              <a:rPr lang="en-US" dirty="0"/>
              <a:t>	</a:t>
            </a:r>
            <a:r>
              <a:rPr lang="en-US" i="1" dirty="0"/>
              <a:t>Leading role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7203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DC9BA1-9168-A84D-BEC1-40FFC1055203}"/>
              </a:ext>
            </a:extLst>
          </p:cNvPr>
          <p:cNvSpPr txBox="1"/>
          <p:nvPr/>
        </p:nvSpPr>
        <p:spPr>
          <a:xfrm>
            <a:off x="1003457" y="366463"/>
            <a:ext cx="1083913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US" sz="2200" b="1" dirty="0"/>
              <a:t>ACTION 10</a:t>
            </a:r>
            <a:r>
              <a:rPr lang="en-US" sz="2200" dirty="0"/>
              <a:t>: TT on Operations and TSPs to prepare a list of Tsunami Forecast Point for all TSPs</a:t>
            </a:r>
          </a:p>
          <a:p>
            <a:endParaRPr lang="en-US" dirty="0"/>
          </a:p>
          <a:p>
            <a:r>
              <a:rPr lang="en-US" dirty="0"/>
              <a:t>	- Main goal: to have a common set of FPs for all TSPs </a:t>
            </a:r>
          </a:p>
          <a:p>
            <a:endParaRPr lang="en-US" dirty="0"/>
          </a:p>
          <a:p>
            <a:r>
              <a:rPr lang="en-US" dirty="0"/>
              <a:t>	- Check and merge the TSP’s lists of FP</a:t>
            </a:r>
          </a:p>
          <a:p>
            <a:endParaRPr lang="en-US" dirty="0"/>
          </a:p>
          <a:p>
            <a:r>
              <a:rPr lang="en-US" dirty="0"/>
              <a:t>	- Use of the same unique identifier (ID) for the FPs and let TSPs to use its own corresponding 	geographic name</a:t>
            </a:r>
          </a:p>
          <a:p>
            <a:endParaRPr lang="en-US" dirty="0"/>
          </a:p>
          <a:p>
            <a:r>
              <a:rPr lang="en-US" dirty="0"/>
              <a:t>	- Use the tag (M) to FP corresponding to a sea level station (as done by KOERI)</a:t>
            </a:r>
          </a:p>
          <a:p>
            <a:endParaRPr lang="en-US" dirty="0"/>
          </a:p>
          <a:p>
            <a:r>
              <a:rPr lang="en-US" dirty="0"/>
              <a:t>	- Upon completion: </a:t>
            </a:r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update the official list of FP with a Circular Letter to Member States </a:t>
            </a:r>
          </a:p>
          <a:p>
            <a:endParaRPr lang="en-GB" dirty="0">
              <a:latin typeface="Calibri" panose="020F0502020204030204" pitchFamily="34" charset="0"/>
              <a:ea typeface="MS Mincho"/>
              <a:cs typeface="Arial" panose="020B060402020202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	- The ID, possible examples: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		NEA_MA001-TANGER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		WME_ES010-ALMERIA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		EME_TR002-MERSIN BOZYAZI (M)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MS Mincho"/>
                <a:cs typeface="Arial" panose="020B0604020202020204" pitchFamily="34" charset="0"/>
              </a:rPr>
              <a:t>		CME_IT015-SIRACUSA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F82DB035-AD95-204C-857A-F6615A213E9B}"/>
              </a:ext>
            </a:extLst>
          </p:cNvPr>
          <p:cNvSpPr/>
          <p:nvPr/>
        </p:nvSpPr>
        <p:spPr>
          <a:xfrm>
            <a:off x="2906486" y="5396863"/>
            <a:ext cx="457199" cy="323385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72D38049-D733-CF4F-8B3C-10228D403906}"/>
              </a:ext>
            </a:extLst>
          </p:cNvPr>
          <p:cNvSpPr/>
          <p:nvPr/>
        </p:nvSpPr>
        <p:spPr>
          <a:xfrm>
            <a:off x="3477986" y="5396863"/>
            <a:ext cx="498021" cy="323385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CA1C171D-BC61-1543-9621-C0C176541DDD}"/>
              </a:ext>
            </a:extLst>
          </p:cNvPr>
          <p:cNvSpPr/>
          <p:nvPr/>
        </p:nvSpPr>
        <p:spPr>
          <a:xfrm>
            <a:off x="4064204" y="5396863"/>
            <a:ext cx="924175" cy="323385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240DFA2-E25B-4844-AE0B-B98D6AC6A1D8}"/>
              </a:ext>
            </a:extLst>
          </p:cNvPr>
          <p:cNvSpPr txBox="1"/>
          <p:nvPr/>
        </p:nvSpPr>
        <p:spPr>
          <a:xfrm>
            <a:off x="1690007" y="6057900"/>
            <a:ext cx="7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region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CFF5BE0-C280-944F-9DCA-99D299F2230C}"/>
              </a:ext>
            </a:extLst>
          </p:cNvPr>
          <p:cNvSpPr txBox="1"/>
          <p:nvPr/>
        </p:nvSpPr>
        <p:spPr>
          <a:xfrm>
            <a:off x="2694215" y="6066064"/>
            <a:ext cx="18973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Country and number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15BBA84-B355-1047-9979-BA5ACD307D48}"/>
              </a:ext>
            </a:extLst>
          </p:cNvPr>
          <p:cNvSpPr txBox="1"/>
          <p:nvPr/>
        </p:nvSpPr>
        <p:spPr>
          <a:xfrm>
            <a:off x="4740729" y="6057900"/>
            <a:ext cx="14112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Location name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19C4CF21-5ED0-F049-9765-462DB165A953}"/>
              </a:ext>
            </a:extLst>
          </p:cNvPr>
          <p:cNvSpPr/>
          <p:nvPr/>
        </p:nvSpPr>
        <p:spPr>
          <a:xfrm>
            <a:off x="5694815" y="5132885"/>
            <a:ext cx="363086" cy="323385"/>
          </a:xfrm>
          <a:prstGeom prst="round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5E011E4-394C-D542-B700-208F5FD66D4B}"/>
              </a:ext>
            </a:extLst>
          </p:cNvPr>
          <p:cNvSpPr txBox="1"/>
          <p:nvPr/>
        </p:nvSpPr>
        <p:spPr>
          <a:xfrm>
            <a:off x="6220901" y="6066064"/>
            <a:ext cx="2139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Tag for sea level station</a:t>
            </a:r>
          </a:p>
        </p:txBody>
      </p: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xmlns="" id="{D6DDF097-76A6-E546-B7CE-B295908F4F73}"/>
              </a:ext>
            </a:extLst>
          </p:cNvPr>
          <p:cNvCxnSpPr>
            <a:stCxn id="8" idx="0"/>
            <a:endCxn id="5" idx="3"/>
          </p:cNvCxnSpPr>
          <p:nvPr/>
        </p:nvCxnSpPr>
        <p:spPr>
          <a:xfrm rot="16200000" flipV="1">
            <a:off x="4967703" y="5579232"/>
            <a:ext cx="499344" cy="45799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>
            <a:extLst>
              <a:ext uri="{FF2B5EF4-FFF2-40B4-BE49-F238E27FC236}">
                <a16:creationId xmlns:a16="http://schemas.microsoft.com/office/drawing/2014/main" xmlns="" id="{FF68015A-A40F-A84D-9520-4794DB81BDA5}"/>
              </a:ext>
            </a:extLst>
          </p:cNvPr>
          <p:cNvCxnSpPr>
            <a:cxnSpLocks/>
            <a:stCxn id="7" idx="0"/>
            <a:endCxn id="4" idx="2"/>
          </p:cNvCxnSpPr>
          <p:nvPr/>
        </p:nvCxnSpPr>
        <p:spPr>
          <a:xfrm rot="5400000" flipH="1" flipV="1">
            <a:off x="3512043" y="5851110"/>
            <a:ext cx="345816" cy="84092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>
            <a:extLst>
              <a:ext uri="{FF2B5EF4-FFF2-40B4-BE49-F238E27FC236}">
                <a16:creationId xmlns:a16="http://schemas.microsoft.com/office/drawing/2014/main" xmlns="" id="{A4A335C1-DE4D-D948-989D-938DED6A29AC}"/>
              </a:ext>
            </a:extLst>
          </p:cNvPr>
          <p:cNvCxnSpPr>
            <a:cxnSpLocks/>
            <a:stCxn id="6" idx="0"/>
          </p:cNvCxnSpPr>
          <p:nvPr/>
        </p:nvCxnSpPr>
        <p:spPr>
          <a:xfrm rot="5400000" flipH="1" flipV="1">
            <a:off x="2227518" y="5378932"/>
            <a:ext cx="499344" cy="85859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>
            <a:extLst>
              <a:ext uri="{FF2B5EF4-FFF2-40B4-BE49-F238E27FC236}">
                <a16:creationId xmlns:a16="http://schemas.microsoft.com/office/drawing/2014/main" xmlns="" id="{11C8870F-2462-984F-B3C3-2B6C11F29305}"/>
              </a:ext>
            </a:extLst>
          </p:cNvPr>
          <p:cNvCxnSpPr>
            <a:cxnSpLocks/>
            <a:stCxn id="10" idx="0"/>
            <a:endCxn id="9" idx="3"/>
          </p:cNvCxnSpPr>
          <p:nvPr/>
        </p:nvCxnSpPr>
        <p:spPr>
          <a:xfrm rot="16200000" flipV="1">
            <a:off x="6288565" y="5063914"/>
            <a:ext cx="771486" cy="123281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84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DC9BA1-9168-A84D-BEC1-40FFC1055203}"/>
              </a:ext>
            </a:extLst>
          </p:cNvPr>
          <p:cNvSpPr txBox="1"/>
          <p:nvPr/>
        </p:nvSpPr>
        <p:spPr>
          <a:xfrm>
            <a:off x="1003457" y="812512"/>
            <a:ext cx="1050933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 dirty="0"/>
          </a:p>
          <a:p>
            <a:r>
              <a:rPr lang="en-GB" sz="2200" b="1" dirty="0"/>
              <a:t>ACTION 12</a:t>
            </a:r>
            <a:r>
              <a:rPr lang="en-GB" sz="2200" dirty="0"/>
              <a:t>: TT on Operations to promote collaboration among all NEAM TSPs to start developing the Tsunami Service Provider Inter-Operability Tool (TSP-IOT)</a:t>
            </a:r>
          </a:p>
          <a:p>
            <a:endParaRPr lang="en-GB" sz="2200" dirty="0"/>
          </a:p>
          <a:p>
            <a:r>
              <a:rPr lang="en-GB" sz="2200" dirty="0"/>
              <a:t>To start the discussion:</a:t>
            </a:r>
          </a:p>
          <a:p>
            <a:r>
              <a:rPr lang="en-GB" sz="2200" dirty="0"/>
              <a:t>Fabrizio Romano (INGV) will give to us </a:t>
            </a:r>
            <a:r>
              <a:rPr lang="en-GB" sz="2200"/>
              <a:t>a short presentation </a:t>
            </a:r>
            <a:r>
              <a:rPr lang="en-GB" sz="2200" dirty="0"/>
              <a:t>about a possible concept for the TSP-IOT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2540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3158</TotalTime>
  <Words>166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MS Mincho</vt:lpstr>
      <vt:lpstr>Office Theme</vt:lpstr>
      <vt:lpstr>Task Team on Operations meeting July 8, 2021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Team on Operations meeting April 2, 2021</dc:title>
  <dc:creator>Microsoft Office User</dc:creator>
  <cp:lastModifiedBy>Alejandro Rojas</cp:lastModifiedBy>
  <cp:revision>33</cp:revision>
  <dcterms:created xsi:type="dcterms:W3CDTF">2021-04-01T08:10:07Z</dcterms:created>
  <dcterms:modified xsi:type="dcterms:W3CDTF">2021-07-19T15:39:17Z</dcterms:modified>
</cp:coreProperties>
</file>