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4" r:id="rId7"/>
    <p:sldId id="265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4D366-4D3F-44EE-A483-50BB17196F52}" v="1" dt="2021-08-18T03:26:28.694"/>
    <p1510:client id="{B1233658-C5BE-4D3E-8C37-6273DC6D9152}" v="6" dt="2021-08-18T00:10:31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>
      <p:cViewPr varScale="1">
        <p:scale>
          <a:sx n="77" d="100"/>
          <a:sy n="77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abrie" userId="543a1b83-5114-4171-839b-62966d091303" providerId="ADAL" clId="{1A34D366-4D3F-44EE-A483-50BB17196F52}"/>
    <pc:docChg chg="modSld">
      <pc:chgData name="Joel Cabrie" userId="543a1b83-5114-4171-839b-62966d091303" providerId="ADAL" clId="{1A34D366-4D3F-44EE-A483-50BB17196F52}" dt="2021-08-18T03:27:02.583" v="183" actId="20577"/>
      <pc:docMkLst>
        <pc:docMk/>
      </pc:docMkLst>
      <pc:sldChg chg="modSp mod">
        <pc:chgData name="Joel Cabrie" userId="543a1b83-5114-4171-839b-62966d091303" providerId="ADAL" clId="{1A34D366-4D3F-44EE-A483-50BB17196F52}" dt="2021-08-18T03:26:06.227" v="104" actId="255"/>
        <pc:sldMkLst>
          <pc:docMk/>
          <pc:sldMk cId="122999643" sldId="258"/>
        </pc:sldMkLst>
        <pc:spChg chg="mod">
          <ac:chgData name="Joel Cabrie" userId="543a1b83-5114-4171-839b-62966d091303" providerId="ADAL" clId="{1A34D366-4D3F-44EE-A483-50BB17196F52}" dt="2021-08-18T03:26:06.227" v="104" actId="255"/>
          <ac:spMkLst>
            <pc:docMk/>
            <pc:sldMk cId="122999643" sldId="258"/>
            <ac:spMk id="3" creationId="{E7D83C83-0396-49E5-933E-735FFF2E18C4}"/>
          </ac:spMkLst>
        </pc:spChg>
      </pc:sldChg>
      <pc:sldChg chg="addSp modSp mod">
        <pc:chgData name="Joel Cabrie" userId="543a1b83-5114-4171-839b-62966d091303" providerId="ADAL" clId="{1A34D366-4D3F-44EE-A483-50BB17196F52}" dt="2021-08-18T03:27:02.583" v="183" actId="20577"/>
        <pc:sldMkLst>
          <pc:docMk/>
          <pc:sldMk cId="2763928848" sldId="266"/>
        </pc:sldMkLst>
        <pc:spChg chg="add mod">
          <ac:chgData name="Joel Cabrie" userId="543a1b83-5114-4171-839b-62966d091303" providerId="ADAL" clId="{1A34D366-4D3F-44EE-A483-50BB17196F52}" dt="2021-08-18T03:27:02.583" v="183" actId="20577"/>
          <ac:spMkLst>
            <pc:docMk/>
            <pc:sldMk cId="2763928848" sldId="266"/>
            <ac:spMk id="5" creationId="{6679A310-A970-4937-BDE0-A87E8630FFA9}"/>
          </ac:spMkLst>
        </pc:spChg>
      </pc:sldChg>
    </pc:docChg>
  </pc:docChgLst>
  <pc:docChgLst>
    <pc:chgData name="Joel Cabrie" userId="543a1b83-5114-4171-839b-62966d091303" providerId="ADAL" clId="{B1233658-C5BE-4D3E-8C37-6273DC6D9152}"/>
    <pc:docChg chg="undo custSel addSld delSld modSld">
      <pc:chgData name="Joel Cabrie" userId="543a1b83-5114-4171-839b-62966d091303" providerId="ADAL" clId="{B1233658-C5BE-4D3E-8C37-6273DC6D9152}" dt="2021-08-18T03:01:42.375" v="2431" actId="20577"/>
      <pc:docMkLst>
        <pc:docMk/>
      </pc:docMkLst>
      <pc:sldChg chg="modSp mod">
        <pc:chgData name="Joel Cabrie" userId="543a1b83-5114-4171-839b-62966d091303" providerId="ADAL" clId="{B1233658-C5BE-4D3E-8C37-6273DC6D9152}" dt="2021-08-18T00:30:18.779" v="833" actId="20577"/>
        <pc:sldMkLst>
          <pc:docMk/>
          <pc:sldMk cId="122999643" sldId="258"/>
        </pc:sldMkLst>
        <pc:spChg chg="mod">
          <ac:chgData name="Joel Cabrie" userId="543a1b83-5114-4171-839b-62966d091303" providerId="ADAL" clId="{B1233658-C5BE-4D3E-8C37-6273DC6D9152}" dt="2021-08-18T00:30:18.779" v="833" actId="20577"/>
          <ac:spMkLst>
            <pc:docMk/>
            <pc:sldMk cId="122999643" sldId="258"/>
            <ac:spMk id="3" creationId="{E7D83C83-0396-49E5-933E-735FFF2E18C4}"/>
          </ac:spMkLst>
        </pc:spChg>
      </pc:sldChg>
      <pc:sldChg chg="addSp modSp mod">
        <pc:chgData name="Joel Cabrie" userId="543a1b83-5114-4171-839b-62966d091303" providerId="ADAL" clId="{B1233658-C5BE-4D3E-8C37-6273DC6D9152}" dt="2021-08-18T02:50:07.206" v="2315" actId="1038"/>
        <pc:sldMkLst>
          <pc:docMk/>
          <pc:sldMk cId="3924475868" sldId="260"/>
        </pc:sldMkLst>
        <pc:spChg chg="mod">
          <ac:chgData name="Joel Cabrie" userId="543a1b83-5114-4171-839b-62966d091303" providerId="ADAL" clId="{B1233658-C5BE-4D3E-8C37-6273DC6D9152}" dt="2021-08-18T02:44:49.590" v="2107" actId="20577"/>
          <ac:spMkLst>
            <pc:docMk/>
            <pc:sldMk cId="3924475868" sldId="260"/>
            <ac:spMk id="3" creationId="{E7D83C83-0396-49E5-933E-735FFF2E18C4}"/>
          </ac:spMkLst>
        </pc:spChg>
        <pc:picChg chg="add mod">
          <ac:chgData name="Joel Cabrie" userId="543a1b83-5114-4171-839b-62966d091303" providerId="ADAL" clId="{B1233658-C5BE-4D3E-8C37-6273DC6D9152}" dt="2021-08-18T02:50:03.151" v="2313" actId="1038"/>
          <ac:picMkLst>
            <pc:docMk/>
            <pc:sldMk cId="3924475868" sldId="260"/>
            <ac:picMk id="6" creationId="{208BB090-0C47-4DFD-8611-54269DDF27FE}"/>
          </ac:picMkLst>
        </pc:picChg>
        <pc:picChg chg="add mod">
          <ac:chgData name="Joel Cabrie" userId="543a1b83-5114-4171-839b-62966d091303" providerId="ADAL" clId="{B1233658-C5BE-4D3E-8C37-6273DC6D9152}" dt="2021-08-18T02:50:07.206" v="2315" actId="1038"/>
          <ac:picMkLst>
            <pc:docMk/>
            <pc:sldMk cId="3924475868" sldId="260"/>
            <ac:picMk id="8" creationId="{BAF09EF9-E0EC-40B8-8095-6F970168B42D}"/>
          </ac:picMkLst>
        </pc:picChg>
        <pc:picChg chg="add mod">
          <ac:chgData name="Joel Cabrie" userId="543a1b83-5114-4171-839b-62966d091303" providerId="ADAL" clId="{B1233658-C5BE-4D3E-8C37-6273DC6D9152}" dt="2021-08-18T02:38:39.039" v="1605" actId="1038"/>
          <ac:picMkLst>
            <pc:docMk/>
            <pc:sldMk cId="3924475868" sldId="260"/>
            <ac:picMk id="10" creationId="{D05779B5-BD04-41FE-BF98-36D63BFB7591}"/>
          </ac:picMkLst>
        </pc:picChg>
      </pc:sldChg>
      <pc:sldChg chg="modSp mod">
        <pc:chgData name="Joel Cabrie" userId="543a1b83-5114-4171-839b-62966d091303" providerId="ADAL" clId="{B1233658-C5BE-4D3E-8C37-6273DC6D9152}" dt="2021-08-18T02:51:06.295" v="2382" actId="20577"/>
        <pc:sldMkLst>
          <pc:docMk/>
          <pc:sldMk cId="2867024669" sldId="261"/>
        </pc:sldMkLst>
        <pc:spChg chg="mod">
          <ac:chgData name="Joel Cabrie" userId="543a1b83-5114-4171-839b-62966d091303" providerId="ADAL" clId="{B1233658-C5BE-4D3E-8C37-6273DC6D9152}" dt="2021-08-18T02:51:06.295" v="2382" actId="20577"/>
          <ac:spMkLst>
            <pc:docMk/>
            <pc:sldMk cId="2867024669" sldId="261"/>
            <ac:spMk id="3" creationId="{E7D83C83-0396-49E5-933E-735FFF2E18C4}"/>
          </ac:spMkLst>
        </pc:spChg>
      </pc:sldChg>
      <pc:sldChg chg="del">
        <pc:chgData name="Joel Cabrie" userId="543a1b83-5114-4171-839b-62966d091303" providerId="ADAL" clId="{B1233658-C5BE-4D3E-8C37-6273DC6D9152}" dt="2021-08-18T02:47:04.662" v="2221" actId="2696"/>
        <pc:sldMkLst>
          <pc:docMk/>
          <pc:sldMk cId="2118227256" sldId="262"/>
        </pc:sldMkLst>
      </pc:sldChg>
      <pc:sldChg chg="del">
        <pc:chgData name="Joel Cabrie" userId="543a1b83-5114-4171-839b-62966d091303" providerId="ADAL" clId="{B1233658-C5BE-4D3E-8C37-6273DC6D9152}" dt="2021-08-18T02:46:36.576" v="2220" actId="2696"/>
        <pc:sldMkLst>
          <pc:docMk/>
          <pc:sldMk cId="1956622286" sldId="263"/>
        </pc:sldMkLst>
      </pc:sldChg>
      <pc:sldChg chg="addSp delSp modSp new mod">
        <pc:chgData name="Joel Cabrie" userId="543a1b83-5114-4171-839b-62966d091303" providerId="ADAL" clId="{B1233658-C5BE-4D3E-8C37-6273DC6D9152}" dt="2021-08-18T02:48:45.633" v="2310" actId="20577"/>
        <pc:sldMkLst>
          <pc:docMk/>
          <pc:sldMk cId="2665214871" sldId="264"/>
        </pc:sldMkLst>
        <pc:spChg chg="mod">
          <ac:chgData name="Joel Cabrie" userId="543a1b83-5114-4171-839b-62966d091303" providerId="ADAL" clId="{B1233658-C5BE-4D3E-8C37-6273DC6D9152}" dt="2021-08-17T23:46:51.919" v="21" actId="20577"/>
          <ac:spMkLst>
            <pc:docMk/>
            <pc:sldMk cId="2665214871" sldId="264"/>
            <ac:spMk id="2" creationId="{8A507C9E-B5BD-4771-9C77-963DFAFD1D2B}"/>
          </ac:spMkLst>
        </pc:spChg>
        <pc:spChg chg="del">
          <ac:chgData name="Joel Cabrie" userId="543a1b83-5114-4171-839b-62966d091303" providerId="ADAL" clId="{B1233658-C5BE-4D3E-8C37-6273DC6D9152}" dt="2021-08-17T23:46:40.270" v="1" actId="478"/>
          <ac:spMkLst>
            <pc:docMk/>
            <pc:sldMk cId="2665214871" sldId="264"/>
            <ac:spMk id="3" creationId="{A6F69E5A-65E2-4817-B5BC-8694AD125A86}"/>
          </ac:spMkLst>
        </pc:spChg>
        <pc:spChg chg="add mod">
          <ac:chgData name="Joel Cabrie" userId="543a1b83-5114-4171-839b-62966d091303" providerId="ADAL" clId="{B1233658-C5BE-4D3E-8C37-6273DC6D9152}" dt="2021-08-18T02:48:45.633" v="2310" actId="20577"/>
          <ac:spMkLst>
            <pc:docMk/>
            <pc:sldMk cId="2665214871" sldId="264"/>
            <ac:spMk id="7" creationId="{B2322E34-2798-4C15-99AA-68D3DA150B8E}"/>
          </ac:spMkLst>
        </pc:spChg>
        <pc:picChg chg="add mod">
          <ac:chgData name="Joel Cabrie" userId="543a1b83-5114-4171-839b-62966d091303" providerId="ADAL" clId="{B1233658-C5BE-4D3E-8C37-6273DC6D9152}" dt="2021-08-17T23:49:05.383" v="124" actId="1076"/>
          <ac:picMkLst>
            <pc:docMk/>
            <pc:sldMk cId="2665214871" sldId="264"/>
            <ac:picMk id="6" creationId="{C50E08B4-464C-4457-8056-2950BAA62AB9}"/>
          </ac:picMkLst>
        </pc:picChg>
      </pc:sldChg>
      <pc:sldChg chg="addSp delSp modSp new mod">
        <pc:chgData name="Joel Cabrie" userId="543a1b83-5114-4171-839b-62966d091303" providerId="ADAL" clId="{B1233658-C5BE-4D3E-8C37-6273DC6D9152}" dt="2021-08-18T00:22:53.525" v="814" actId="1036"/>
        <pc:sldMkLst>
          <pc:docMk/>
          <pc:sldMk cId="1468791872" sldId="265"/>
        </pc:sldMkLst>
        <pc:spChg chg="mod">
          <ac:chgData name="Joel Cabrie" userId="543a1b83-5114-4171-839b-62966d091303" providerId="ADAL" clId="{B1233658-C5BE-4D3E-8C37-6273DC6D9152}" dt="2021-08-18T00:13:07.731" v="592" actId="20577"/>
          <ac:spMkLst>
            <pc:docMk/>
            <pc:sldMk cId="1468791872" sldId="265"/>
            <ac:spMk id="2" creationId="{0D81A627-2B94-4194-8CE6-4904692A2FC2}"/>
          </ac:spMkLst>
        </pc:spChg>
        <pc:spChg chg="del">
          <ac:chgData name="Joel Cabrie" userId="543a1b83-5114-4171-839b-62966d091303" providerId="ADAL" clId="{B1233658-C5BE-4D3E-8C37-6273DC6D9152}" dt="2021-08-18T00:05:10.442" v="160" actId="478"/>
          <ac:spMkLst>
            <pc:docMk/>
            <pc:sldMk cId="1468791872" sldId="265"/>
            <ac:spMk id="3" creationId="{C060B64E-A63E-4BAB-B949-8AA1A2719350}"/>
          </ac:spMkLst>
        </pc:spChg>
        <pc:spChg chg="add mod">
          <ac:chgData name="Joel Cabrie" userId="543a1b83-5114-4171-839b-62966d091303" providerId="ADAL" clId="{B1233658-C5BE-4D3E-8C37-6273DC6D9152}" dt="2021-08-18T00:22:17.221" v="803" actId="1037"/>
          <ac:spMkLst>
            <pc:docMk/>
            <pc:sldMk cId="1468791872" sldId="265"/>
            <ac:spMk id="8" creationId="{ED9F452E-045A-434A-AFA1-DC9DF0039E88}"/>
          </ac:spMkLst>
        </pc:spChg>
        <pc:spChg chg="add mod">
          <ac:chgData name="Joel Cabrie" userId="543a1b83-5114-4171-839b-62966d091303" providerId="ADAL" clId="{B1233658-C5BE-4D3E-8C37-6273DC6D9152}" dt="2021-08-18T00:22:15.129" v="800" actId="1037"/>
          <ac:spMkLst>
            <pc:docMk/>
            <pc:sldMk cId="1468791872" sldId="265"/>
            <ac:spMk id="9" creationId="{0180FCFD-772E-49DE-A1C9-0862C0D023A0}"/>
          </ac:spMkLst>
        </pc:spChg>
        <pc:graphicFrameChg chg="add del mod">
          <ac:chgData name="Joel Cabrie" userId="543a1b83-5114-4171-839b-62966d091303" providerId="ADAL" clId="{B1233658-C5BE-4D3E-8C37-6273DC6D9152}" dt="2021-08-18T00:05:06.317" v="159" actId="478"/>
          <ac:graphicFrameMkLst>
            <pc:docMk/>
            <pc:sldMk cId="1468791872" sldId="265"/>
            <ac:graphicFrameMk id="5" creationId="{185414AA-6ECE-40C4-86C6-C30AD2B5C6B5}"/>
          </ac:graphicFrameMkLst>
        </pc:graphicFrameChg>
        <pc:picChg chg="add mod">
          <ac:chgData name="Joel Cabrie" userId="543a1b83-5114-4171-839b-62966d091303" providerId="ADAL" clId="{B1233658-C5BE-4D3E-8C37-6273DC6D9152}" dt="2021-08-18T00:22:48.827" v="811" actId="14100"/>
          <ac:picMkLst>
            <pc:docMk/>
            <pc:sldMk cId="1468791872" sldId="265"/>
            <ac:picMk id="7" creationId="{6F9019AE-8D38-4235-B3D0-F12A555A3190}"/>
          </ac:picMkLst>
        </pc:picChg>
        <pc:picChg chg="add mod ord">
          <ac:chgData name="Joel Cabrie" userId="543a1b83-5114-4171-839b-62966d091303" providerId="ADAL" clId="{B1233658-C5BE-4D3E-8C37-6273DC6D9152}" dt="2021-08-18T00:22:42.052" v="810" actId="14100"/>
          <ac:picMkLst>
            <pc:docMk/>
            <pc:sldMk cId="1468791872" sldId="265"/>
            <ac:picMk id="11" creationId="{23BFA7EF-DA39-4E7D-8073-5E462A31476D}"/>
          </ac:picMkLst>
        </pc:picChg>
        <pc:picChg chg="add mod">
          <ac:chgData name="Joel Cabrie" userId="543a1b83-5114-4171-839b-62966d091303" providerId="ADAL" clId="{B1233658-C5BE-4D3E-8C37-6273DC6D9152}" dt="2021-08-18T00:22:53.525" v="814" actId="1036"/>
          <ac:picMkLst>
            <pc:docMk/>
            <pc:sldMk cId="1468791872" sldId="265"/>
            <ac:picMk id="13" creationId="{148C3F4B-21F1-402F-BC69-420798F6E6C5}"/>
          </ac:picMkLst>
        </pc:picChg>
      </pc:sldChg>
      <pc:sldChg chg="addSp modSp new mod">
        <pc:chgData name="Joel Cabrie" userId="543a1b83-5114-4171-839b-62966d091303" providerId="ADAL" clId="{B1233658-C5BE-4D3E-8C37-6273DC6D9152}" dt="2021-08-18T03:01:42.375" v="2431" actId="20577"/>
        <pc:sldMkLst>
          <pc:docMk/>
          <pc:sldMk cId="2763928848" sldId="266"/>
        </pc:sldMkLst>
        <pc:spChg chg="mod">
          <ac:chgData name="Joel Cabrie" userId="543a1b83-5114-4171-839b-62966d091303" providerId="ADAL" clId="{B1233658-C5BE-4D3E-8C37-6273DC6D9152}" dt="2021-08-18T00:24:05.656" v="823" actId="20577"/>
          <ac:spMkLst>
            <pc:docMk/>
            <pc:sldMk cId="2763928848" sldId="266"/>
            <ac:spMk id="2" creationId="{D0EB9610-ACD4-4767-97C7-AC331ED110F7}"/>
          </ac:spMkLst>
        </pc:spChg>
        <pc:spChg chg="mod">
          <ac:chgData name="Joel Cabrie" userId="543a1b83-5114-4171-839b-62966d091303" providerId="ADAL" clId="{B1233658-C5BE-4D3E-8C37-6273DC6D9152}" dt="2021-08-18T03:01:42.375" v="2431" actId="20577"/>
          <ac:spMkLst>
            <pc:docMk/>
            <pc:sldMk cId="2763928848" sldId="266"/>
            <ac:spMk id="3" creationId="{9681002B-6F71-4A99-8364-C41B0DBAB659}"/>
          </ac:spMkLst>
        </pc:spChg>
        <pc:picChg chg="add mod">
          <ac:chgData name="Joel Cabrie" userId="543a1b83-5114-4171-839b-62966d091303" providerId="ADAL" clId="{B1233658-C5BE-4D3E-8C37-6273DC6D9152}" dt="2021-08-18T02:49:26.407" v="2311" actId="14100"/>
          <ac:picMkLst>
            <pc:docMk/>
            <pc:sldMk cId="2763928848" sldId="266"/>
            <ac:picMk id="6" creationId="{B81C4F63-1416-4BAF-B78A-82F7B7B52809}"/>
          </ac:picMkLst>
        </pc:picChg>
        <pc:picChg chg="add mod">
          <ac:chgData name="Joel Cabrie" userId="543a1b83-5114-4171-839b-62966d091303" providerId="ADAL" clId="{B1233658-C5BE-4D3E-8C37-6273DC6D9152}" dt="2021-08-18T03:01:03.431" v="2398" actId="14100"/>
          <ac:picMkLst>
            <pc:docMk/>
            <pc:sldMk cId="2763928848" sldId="266"/>
            <ac:picMk id="8" creationId="{A4479BEC-C466-4F64-94D3-A516E142C0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cabrie@bom.gov.a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Australia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630616" cy="2040632"/>
          </a:xfrm>
        </p:spPr>
        <p:txBody>
          <a:bodyPr/>
          <a:lstStyle/>
          <a:p>
            <a:r>
              <a:rPr lang="en-US" b="1" dirty="0"/>
              <a:t>Joel Cabrie</a:t>
            </a:r>
          </a:p>
          <a:p>
            <a:r>
              <a:rPr lang="en-US" sz="2800" dirty="0"/>
              <a:t>Manager Marine Networks</a:t>
            </a:r>
          </a:p>
          <a:p>
            <a:r>
              <a:rPr lang="en-US" sz="2800" dirty="0"/>
              <a:t>Bureau of Meteorology</a:t>
            </a:r>
          </a:p>
          <a:p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joel.cabrie@bom.gov.au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(Met-Ocean Structure)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VOS responsibilities: </a:t>
            </a:r>
          </a:p>
          <a:p>
            <a:pPr lvl="1"/>
            <a:r>
              <a:rPr lang="en-US" sz="1800" dirty="0"/>
              <a:t>Manage a fleet of 43 x manual observing ships, 5 x APTR ships &amp; 1 x </a:t>
            </a:r>
            <a:r>
              <a:rPr lang="en-US" sz="1800" dirty="0" err="1"/>
              <a:t>ShipAWS</a:t>
            </a:r>
            <a:endParaRPr lang="en-US" sz="1800" dirty="0"/>
          </a:p>
          <a:p>
            <a:r>
              <a:rPr lang="en-US" sz="2400" dirty="0"/>
              <a:t>SOOP responsibilities: </a:t>
            </a:r>
          </a:p>
          <a:p>
            <a:pPr lvl="1"/>
            <a:r>
              <a:rPr lang="en-US" sz="1800" dirty="0"/>
              <a:t>BoM manages a fleet of 4 x XBT SOOP ships performing FRX sampling of IX01, PX02 &amp; PX11</a:t>
            </a:r>
          </a:p>
          <a:p>
            <a:pPr lvl="1"/>
            <a:r>
              <a:rPr lang="en-US" sz="1800" dirty="0"/>
              <a:t>CSIRO perform HDX sampling on IX28, PX30 &amp; PX32</a:t>
            </a:r>
          </a:p>
          <a:p>
            <a:pPr lvl="1"/>
            <a:r>
              <a:rPr lang="en-US" sz="1800" dirty="0"/>
              <a:t>RAN perform ad-hoc sampling</a:t>
            </a:r>
          </a:p>
          <a:p>
            <a:r>
              <a:rPr lang="en-US" sz="2400" dirty="0"/>
              <a:t>Institute/staff (PMOs):</a:t>
            </a:r>
          </a:p>
          <a:p>
            <a:pPr lvl="1"/>
            <a:r>
              <a:rPr lang="en-US" sz="1800" dirty="0"/>
              <a:t>The Marine Networks team</a:t>
            </a:r>
          </a:p>
          <a:p>
            <a:pPr lvl="2"/>
            <a:r>
              <a:rPr lang="en-US" sz="1600" dirty="0"/>
              <a:t>Manager Marine Networks: Joel Cabrie (Melbourne, VIC)</a:t>
            </a:r>
          </a:p>
          <a:p>
            <a:pPr lvl="2"/>
            <a:r>
              <a:rPr lang="en-US" sz="1600" dirty="0"/>
              <a:t>XBT/Argo Data Manager: Lisa Krummel (Melbourne, VIC)</a:t>
            </a:r>
          </a:p>
          <a:p>
            <a:pPr lvl="2"/>
            <a:r>
              <a:rPr lang="en-US" sz="1600" dirty="0"/>
              <a:t>XBT/Argo Data Manager: Mike Funnell (Sydney, NSW)</a:t>
            </a:r>
          </a:p>
          <a:p>
            <a:pPr lvl="2"/>
            <a:r>
              <a:rPr lang="en-US" sz="1600" dirty="0"/>
              <a:t>Senior PMO: Ian Charlesworth (Perth, WA)</a:t>
            </a:r>
          </a:p>
          <a:p>
            <a:pPr lvl="1"/>
            <a:r>
              <a:rPr lang="en-US" sz="1800" dirty="0"/>
              <a:t>National PMO Network</a:t>
            </a:r>
          </a:p>
          <a:p>
            <a:pPr lvl="2"/>
            <a:r>
              <a:rPr lang="en-US" sz="1600" dirty="0"/>
              <a:t>We have trained PMOs operating out of various national ports, including Melbourne, Sydney, Fremantle, Brisbane, Adelaide, Cairns &amp; Hobart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7C9E-B5BD-4771-9C77-963DFAFD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4C510-0EF4-43B6-85D6-8CDFCAE1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50E08B4-464C-4457-8056-2950BAA62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" y="904711"/>
            <a:ext cx="8959027" cy="5714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22E34-2798-4C15-99AA-68D3DA150B8E}"/>
              </a:ext>
            </a:extLst>
          </p:cNvPr>
          <p:cNvSpPr txBox="1"/>
          <p:nvPr/>
        </p:nvSpPr>
        <p:spPr>
          <a:xfrm>
            <a:off x="323528" y="4509120"/>
            <a:ext cx="28083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Only 23,000 Observations received in real-time during 2020. Significant decrease from previous years (~40,000) due to COVID-19 restrictions.</a:t>
            </a:r>
          </a:p>
        </p:txBody>
      </p:sp>
    </p:spTree>
    <p:extLst>
      <p:ext uri="{BB962C8B-B14F-4D97-AF65-F5344CB8AC3E}">
        <p14:creationId xmlns:p14="http://schemas.microsoft.com/office/powerpoint/2010/main" val="266521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A627-2B94-4194-8CE6-4904692A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85C1-9988-4E17-9900-718AC84F2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019AE-8D38-4235-B3D0-F12A555A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30" y="764704"/>
            <a:ext cx="3980065" cy="22677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9F452E-045A-434A-AFA1-DC9DF0039E88}"/>
              </a:ext>
            </a:extLst>
          </p:cNvPr>
          <p:cNvSpPr txBox="1"/>
          <p:nvPr/>
        </p:nvSpPr>
        <p:spPr>
          <a:xfrm>
            <a:off x="323528" y="908721"/>
            <a:ext cx="4032446" cy="18466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/>
              <a:t>So far in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Observation improving significantly in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Already exceeded last year's total observations.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APTR rolled out to 5 ships in 2021.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0FCFD-772E-49DE-A1C9-0862C0D023A0}"/>
              </a:ext>
            </a:extLst>
          </p:cNvPr>
          <p:cNvSpPr txBox="1"/>
          <p:nvPr/>
        </p:nvSpPr>
        <p:spPr>
          <a:xfrm>
            <a:off x="323528" y="3000224"/>
            <a:ext cx="3816424" cy="34470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/>
              <a:t>Looking forward: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Planning to go to tender for a new </a:t>
            </a:r>
            <a:r>
              <a:rPr lang="en-AU" dirty="0" err="1"/>
              <a:t>ShipAWS</a:t>
            </a:r>
            <a:r>
              <a:rPr lang="en-AU" dirty="0"/>
              <a:t> this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Continue to roll-out APTR to any coastal vessels with adequate internet/email.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Continue to replace mercury thermometers with Vaisala HMP155.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Recruitments and ship visits limited to Australian coastal vessels due to COVID-19 restrictions.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8C3F4B-21F1-402F-BC69-420798F6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06" y="3082772"/>
            <a:ext cx="2805043" cy="2866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FA7EF-DA39-4E7D-8073-5E462A314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351710"/>
            <a:ext cx="2448272" cy="22677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879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9610-ACD4-4767-97C7-AC331ED1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XBT SOOP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002B-6F71-4A99-8364-C41B0DBA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620688"/>
            <a:ext cx="4085175" cy="3098882"/>
          </a:xfrm>
        </p:spPr>
        <p:txBody>
          <a:bodyPr/>
          <a:lstStyle/>
          <a:p>
            <a:pPr marL="0" indent="0">
              <a:buNone/>
            </a:pPr>
            <a:r>
              <a:rPr lang="en-AU" sz="1800" b="1" dirty="0"/>
              <a:t>Network Overview:</a:t>
            </a:r>
          </a:p>
          <a:p>
            <a:r>
              <a:rPr lang="en-AU" sz="1600" dirty="0"/>
              <a:t>XBT sampling is a joint effort between the Bureau of Meteorology, CSIRO and the Australian Navy.</a:t>
            </a:r>
          </a:p>
          <a:p>
            <a:r>
              <a:rPr lang="en-AU" sz="1600" dirty="0"/>
              <a:t>Requirements for permits for XBT sampling within marine parks.</a:t>
            </a:r>
          </a:p>
          <a:p>
            <a:r>
              <a:rPr lang="en-AU" sz="1600" dirty="0"/>
              <a:t>CSIRO temporarily changed from HDX sampling to FRX sampling by ship's officers on PX30 &amp; PX32 due to COVID-19 restrictions.</a:t>
            </a:r>
          </a:p>
          <a:p>
            <a:r>
              <a:rPr lang="en-AU" sz="1600" dirty="0"/>
              <a:t>HDX </a:t>
            </a:r>
            <a:r>
              <a:rPr lang="en-AU" sz="1600"/>
              <a:t>sampling continues on IX28.</a:t>
            </a:r>
            <a:endParaRPr lang="en-AU" sz="1600" dirty="0"/>
          </a:p>
          <a:p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6C77D-66DC-4945-8108-B5FD42063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C4F63-1416-4BAF-B78A-82F7B7B5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4526088" cy="41044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79BEC-C466-4F64-94D3-A516E142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87074"/>
            <a:ext cx="5481407" cy="2764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9A310-A970-4937-BDE0-A87E8630FFA9}"/>
              </a:ext>
            </a:extLst>
          </p:cNvPr>
          <p:cNvSpPr txBox="1"/>
          <p:nvPr/>
        </p:nvSpPr>
        <p:spPr>
          <a:xfrm>
            <a:off x="395536" y="486916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RAN does not send real-time XBT data to the GTS (classified).</a:t>
            </a:r>
          </a:p>
        </p:txBody>
      </p:sp>
    </p:spTree>
    <p:extLst>
      <p:ext uri="{BB962C8B-B14F-4D97-AF65-F5344CB8AC3E}">
        <p14:creationId xmlns:p14="http://schemas.microsoft.com/office/powerpoint/2010/main" val="276392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initiatives/resources:</a:t>
            </a:r>
            <a:br>
              <a:rPr lang="en-US" dirty="0"/>
            </a:br>
            <a:r>
              <a:rPr lang="en-US" dirty="0"/>
              <a:t>Met and ocean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112567"/>
          </a:xfrm>
        </p:spPr>
        <p:txBody>
          <a:bodyPr/>
          <a:lstStyle/>
          <a:p>
            <a:r>
              <a:rPr lang="en-US" sz="2000" dirty="0"/>
              <a:t>32 x Drifting Buoys deployed by ships participating in the Australian VOS fleet</a:t>
            </a:r>
          </a:p>
          <a:p>
            <a:r>
              <a:rPr lang="en-US" sz="2000" dirty="0"/>
              <a:t>New Antarctic re-supply vessel, RSV </a:t>
            </a:r>
            <a:r>
              <a:rPr lang="en-US" sz="2000" dirty="0" err="1"/>
              <a:t>Nuyina</a:t>
            </a:r>
            <a:r>
              <a:rPr lang="en-US" sz="2000" dirty="0"/>
              <a:t>, on track for delivery this year. Observations to be shared via the GTS.</a:t>
            </a:r>
          </a:p>
          <a:p>
            <a:r>
              <a:rPr lang="en-US" sz="2000" dirty="0"/>
              <a:t>3 x VOS ships presented with SOT certificates in recognition of 30 years of voluntary service:</a:t>
            </a:r>
          </a:p>
          <a:p>
            <a:pPr lvl="1"/>
            <a:r>
              <a:rPr lang="en-US" sz="1800" dirty="0"/>
              <a:t>Northwest Sanderling</a:t>
            </a:r>
          </a:p>
          <a:p>
            <a:pPr lvl="1"/>
            <a:r>
              <a:rPr lang="en-US" sz="1800" dirty="0"/>
              <a:t>Northwest Snipe</a:t>
            </a:r>
          </a:p>
          <a:p>
            <a:pPr lvl="1"/>
            <a:r>
              <a:rPr lang="en-US" sz="1800" dirty="0"/>
              <a:t>Northwest Sandpiper</a:t>
            </a:r>
          </a:p>
          <a:p>
            <a:r>
              <a:rPr lang="en-US" sz="2200" dirty="0"/>
              <a:t>Working with Lisa Blair to setup VOS reporting and buoy deployments during her circumnavigation of Antarctica later this year.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BB090-0C47-4DFD-8611-54269DDF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911" y="1084349"/>
            <a:ext cx="1903425" cy="2776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09EF9-E0EC-40B8-8095-6F970168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031" y="2564905"/>
            <a:ext cx="1927377" cy="2808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779B5-BD04-41FE-BF98-36D63BFB7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332" y="4080219"/>
            <a:ext cx="1822140" cy="26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and Requirements,</a:t>
            </a:r>
            <a:br>
              <a:rPr lang="en-US" dirty="0"/>
            </a:br>
            <a:r>
              <a:rPr lang="en-US" dirty="0"/>
              <a:t>and 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Fleet size has decrease significantly. Target fleet of 70 ships reduced to 49.</a:t>
            </a:r>
          </a:p>
          <a:p>
            <a:r>
              <a:rPr lang="en-US" sz="2000" dirty="0"/>
              <a:t>Several cruise ships have been sold or are being scrapped.</a:t>
            </a:r>
          </a:p>
          <a:p>
            <a:r>
              <a:rPr lang="en-US" sz="2000" dirty="0"/>
              <a:t>Unable to visit any ships that have come from a foreign port within the past 14 days.</a:t>
            </a:r>
          </a:p>
          <a:p>
            <a:r>
              <a:rPr lang="en-US" sz="2000" dirty="0"/>
              <a:t>Ship visits limited to Australian coastal vessels only.</a:t>
            </a:r>
          </a:p>
          <a:p>
            <a:r>
              <a:rPr lang="en-US" sz="2000" dirty="0"/>
              <a:t>Trans-Tasman bubble with New Zealand since May 2021.</a:t>
            </a:r>
          </a:p>
          <a:p>
            <a:r>
              <a:rPr lang="en-US" sz="2000" dirty="0"/>
              <a:t>Unable to complete mercury replacement by the end of 2020 due to COVID-19 restrictions on ship visits.</a:t>
            </a:r>
          </a:p>
          <a:p>
            <a:r>
              <a:rPr lang="en-US" sz="2000" dirty="0"/>
              <a:t>Existing (legacy) </a:t>
            </a:r>
            <a:r>
              <a:rPr lang="en-US" sz="2000" dirty="0" err="1"/>
              <a:t>ShipAWS</a:t>
            </a:r>
            <a:r>
              <a:rPr lang="en-US" sz="2000" dirty="0"/>
              <a:t> network reduced to only 1 ship.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24669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C6327E052C8BE04C942220FEE09FA62D003611B1D53A1B5442B64EC13CD8C48E70" ma:contentTypeVersion="12" ma:contentTypeDescription="BoM Document Content Type is the base content type used to control all Bureau managed presentations." ma:contentTypeScope="" ma:versionID="778ea9a834bab080ca950c5c99dca1b4">
  <xsd:schema xmlns:xsd="http://www.w3.org/2001/XMLSchema" xmlns:xs="http://www.w3.org/2001/XMLSchema" xmlns:p="http://schemas.microsoft.com/office/2006/metadata/properties" xmlns:ns2="3e03809e-c3ee-45dc-babc-9adc7888d119" xmlns:ns3="dcfeb59e-bb29-419e-af83-3d16f5fa27da" targetNamespace="http://schemas.microsoft.com/office/2006/metadata/properties" ma:root="true" ma:fieldsID="c9797b3e5405a192d9a8e85848574806" ns2:_="" ns3:_="">
    <xsd:import namespace="3e03809e-c3ee-45dc-babc-9adc7888d119"/>
    <xsd:import namespace="dcfeb59e-bb29-419e-af83-3d16f5fa27da"/>
    <xsd:element name="properties">
      <xsd:complexType>
        <xsd:sequence>
          <xsd:element name="documentManagement">
            <xsd:complexType>
              <xsd:all>
                <xsd:element ref="ns2:FileCategory" minOccurs="0"/>
                <xsd:element ref="ns2:FileClass" minOccurs="0"/>
                <xsd:element ref="ns2:jefe7a9d9a0344d3920c9767147f6121" minOccurs="0"/>
                <xsd:element ref="ns2:TaxCatchAll" minOccurs="0"/>
                <xsd:element ref="ns2:TaxCatchAllLabel" minOccurs="0"/>
                <xsd:element ref="ns2:SiteKeyword" minOccurs="0"/>
                <xsd:element ref="ns2:RPNumber" minOccurs="0"/>
                <xsd:element ref="ns3:Platfor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809e-c3ee-45dc-babc-9adc7888d119" elementFormDefault="qualified">
    <xsd:import namespace="http://schemas.microsoft.com/office/2006/documentManagement/types"/>
    <xsd:import namespace="http://schemas.microsoft.com/office/infopath/2007/PartnerControls"/>
    <xsd:element name="FileCategory" ma:index="2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"/>
                    <xsd:enumeration value="Consumables"/>
                    <xsd:enumeration value="Data"/>
                    <xsd:enumeration value="Finance"/>
                    <xsd:enumeration value="Hardware"/>
                    <xsd:enumeration value="HR"/>
                    <xsd:enumeration value="Meeting Related"/>
                    <xsd:enumeration value="Operational"/>
                    <xsd:enumeration value="Planning"/>
                    <xsd:enumeration value="Procurement"/>
                    <xsd:enumeration value="Project Management"/>
                    <xsd:enumeration value="Software"/>
                    <xsd:enumeration value="Training"/>
                    <xsd:enumeration value="Travel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Class" ma:index="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ice"/>
                    <xsd:enumeration value="agenda"/>
                    <xsd:enumeration value="agreement"/>
                    <xsd:enumeration value="bulletin"/>
                    <xsd:enumeration value="checklist"/>
                    <xsd:enumeration value="contract"/>
                    <xsd:enumeration value="correspondence"/>
                    <xsd:enumeration value="data file"/>
                    <xsd:enumeration value="diagram"/>
                    <xsd:enumeration value="form"/>
                    <xsd:enumeration value="instruction"/>
                    <xsd:enumeration value="invoic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photo"/>
                    <xsd:enumeration value="presentation"/>
                    <xsd:enumeration value="quote"/>
                    <xsd:enumeration value="receipt"/>
                    <xsd:enumeration value="report"/>
                    <xsd:enumeration value="risk assessment"/>
                    <xsd:enumeration value="survey"/>
                    <xsd:enumeration value="template"/>
                    <xsd:enumeration value="tender"/>
                    <xsd:enumeration value="video"/>
                    <xsd:enumeration value="worksheet"/>
                  </xsd:restriction>
                </xsd:simpleType>
              </xsd:element>
            </xsd:sequence>
          </xsd:extension>
        </xsd:complexContent>
      </xsd:complexType>
    </xsd:element>
    <xsd:element name="jefe7a9d9a0344d3920c9767147f6121" ma:index="8" nillable="true" ma:taxonomy="true" ma:internalName="jefe7a9d9a0344d3920c9767147f6121" ma:taxonomyFieldName="Record_x0020_Activity" ma:displayName="Record Activity" ma:fieldId="{3efe7a9d-9a03-44d3-920c-9767147f6121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e740254-b579-4c0f-88c8-c5d9f6e789f9}" ma:internalName="TaxCatchAll" ma:showField="CatchAllData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e740254-b579-4c0f-88c8-c5d9f6e789f9}" ma:internalName="TaxCatchAllLabel" ma:readOnly="true" ma:showField="CatchAllDataLabel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RPNumber" ma:index="15" nillable="true" ma:displayName="RPNumber" ma:description="Record Number from RecordPoint." ma:hidden="true" ma:internalName="RPNumb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eb59e-bb29-419e-af83-3d16f5fa27da" elementFormDefault="qualified">
    <xsd:import namespace="http://schemas.microsoft.com/office/2006/documentManagement/types"/>
    <xsd:import namespace="http://schemas.microsoft.com/office/infopath/2007/PartnerControls"/>
    <xsd:element name="Platform" ma:index="16" nillable="true" ma:displayName="Platform" ma:format="Dropdown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F"/>
                    <xsd:enumeration value="Drifting Buoy"/>
                    <xsd:enumeration value="Moored Buoy"/>
                    <xsd:enumeration value="Argo"/>
                    <xsd:enumeration value="XBT"/>
                    <xsd:enumeration value="Wave buoy"/>
                    <xsd:enumeration value="IMOS SST"/>
                  </xsd:restriction>
                </xsd:simpleType>
              </xsd:element>
            </xsd:sequence>
          </xsd:extension>
        </xsd:complexContent>
      </xsd:complexType>
    </xsd:element>
    <xsd:element name="Date" ma:index="17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PNumber xmlns="3e03809e-c3ee-45dc-babc-9adc7888d119" xsi:nil="true"/>
    <Platform xmlns="dcfeb59e-bb29-419e-af83-3d16f5fa27da"/>
    <SiteKeyword xmlns="3e03809e-c3ee-45dc-babc-9adc7888d119" xsi:nil="true"/>
    <jefe7a9d9a0344d3920c9767147f6121 xmlns="3e03809e-c3ee-45dc-babc-9adc7888d119">
      <Terms xmlns="http://schemas.microsoft.com/office/infopath/2007/PartnerControls"/>
    </jefe7a9d9a0344d3920c9767147f6121>
    <TaxCatchAll xmlns="3e03809e-c3ee-45dc-babc-9adc7888d119"/>
    <FileCategory xmlns="3e03809e-c3ee-45dc-babc-9adc7888d119"/>
    <FileClass xmlns="3e03809e-c3ee-45dc-babc-9adc7888d119"/>
    <Date xmlns="dcfeb59e-bb29-419e-af83-3d16f5fa27da" xsi:nil="true"/>
  </documentManagement>
</p:properties>
</file>

<file path=customXml/itemProps1.xml><?xml version="1.0" encoding="utf-8"?>
<ds:datastoreItem xmlns:ds="http://schemas.openxmlformats.org/officeDocument/2006/customXml" ds:itemID="{F868B7CA-B3EF-4D0A-9BB7-903BBBC91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809e-c3ee-45dc-babc-9adc7888d119"/>
    <ds:schemaRef ds:uri="dcfeb59e-bb29-419e-af83-3d16f5fa2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F97F3-4873-43B8-9917-2C2C57B23B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225CB3-0A1B-4AD7-A5A3-D3E39BDE8625}">
  <ds:schemaRefs>
    <ds:schemaRef ds:uri="http://schemas.microsoft.com/office/2006/metadata/properties"/>
    <ds:schemaRef ds:uri="3e03809e-c3ee-45dc-babc-9adc7888d119"/>
    <ds:schemaRef ds:uri="http://purl.org/dc/terms/"/>
    <ds:schemaRef ds:uri="http://schemas.microsoft.com/office/2006/documentManagement/types"/>
    <ds:schemaRef ds:uri="http://schemas.microsoft.com/office/infopath/2007/PartnerControls"/>
    <ds:schemaRef ds:uri="dcfeb59e-bb29-419e-af83-3d16f5fa27da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9906</TotalTime>
  <Words>542</Words>
  <Application>Microsoft Office PowerPoint</Application>
  <PresentationFormat>On-screen Show 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SOT-10-Template</vt:lpstr>
      <vt:lpstr>Australia</vt:lpstr>
      <vt:lpstr>About Organisation  (Met-Ocean Structure)</vt:lpstr>
      <vt:lpstr>VOS 2020</vt:lpstr>
      <vt:lpstr>VOS 2021</vt:lpstr>
      <vt:lpstr>XBT SOOP</vt:lpstr>
      <vt:lpstr>Other initiatives/resources: Met and ocean network</vt:lpstr>
      <vt:lpstr>Gaps and Requirements, and Covid-19 Impact 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Joel Cabrie</cp:lastModifiedBy>
  <cp:revision>33</cp:revision>
  <dcterms:created xsi:type="dcterms:W3CDTF">2015-04-15T06:27:16Z</dcterms:created>
  <dcterms:modified xsi:type="dcterms:W3CDTF">2021-08-18T03:27:08Z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0x010100C6327E052C8BE04C942220FEE09FA62D003611B1D53A1B5442B64EC13CD8C48E70</vt:lpwstr>
  </property>
  <property fmtid="{D5CDD505-2E9C-101B-9397-08002B2CF9AE}" pid="3" name="TaxKeyword">
    <vt:lpwstr/>
  </property>
  <property fmtid="{D5CDD505-2E9C-101B-9397-08002B2CF9AE}" pid="4" name="TaxKeywordTaxHTField">
    <vt:lpwstr/>
  </property>
  <property fmtid="{D5CDD505-2E9C-101B-9397-08002B2CF9AE}" pid="5" name="Record Activity">
    <vt:lpwstr/>
  </property>
</Properties>
</file>