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3" r:id="rId4"/>
    <p:sldId id="273" r:id="rId5"/>
    <p:sldId id="264" r:id="rId6"/>
    <p:sldId id="265" r:id="rId7"/>
    <p:sldId id="270" r:id="rId8"/>
    <p:sldId id="271" r:id="rId9"/>
    <p:sldId id="269" r:id="rId10"/>
    <p:sldId id="272" r:id="rId11"/>
    <p:sldId id="266" r:id="rId12"/>
    <p:sldId id="260" r:id="rId13"/>
    <p:sldId id="261" r:id="rId14"/>
    <p:sldId id="267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2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7844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nry.kleta@dwd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MO@DWD.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br>
              <a:rPr lang="en-US" dirty="0" smtClean="0"/>
            </a:br>
            <a:r>
              <a:rPr lang="en-US" dirty="0" err="1" smtClean="0"/>
              <a:t>Deutscher</a:t>
            </a:r>
            <a:r>
              <a:rPr lang="en-US" dirty="0" smtClean="0"/>
              <a:t> </a:t>
            </a:r>
            <a:r>
              <a:rPr lang="en-US" dirty="0" err="1" smtClean="0"/>
              <a:t>Wetterdienst</a:t>
            </a:r>
            <a:r>
              <a:rPr lang="en-US" dirty="0" smtClean="0"/>
              <a:t> (DWD)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Kleta (</a:t>
            </a:r>
            <a:r>
              <a:rPr lang="en-US" dirty="0" err="1" smtClean="0">
                <a:hlinkClick r:id="rId2"/>
              </a:rPr>
              <a:t>henry.kleta@dwd.de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Marine Network Manager, </a:t>
            </a:r>
            <a:r>
              <a:rPr lang="en-US" dirty="0" err="1" smtClean="0"/>
              <a:t>NFP</a:t>
            </a:r>
            <a:r>
              <a:rPr lang="en-US" dirty="0" smtClean="0"/>
              <a:t> for SOT, VOS, ASAP</a:t>
            </a:r>
          </a:p>
          <a:p>
            <a:r>
              <a:rPr lang="en-US" sz="2000" dirty="0" smtClean="0"/>
              <a:t>with contributions from various </a:t>
            </a:r>
            <a:r>
              <a:rPr lang="en-US" sz="2000" dirty="0" err="1" smtClean="0"/>
              <a:t>german</a:t>
            </a:r>
            <a:r>
              <a:rPr lang="en-US" sz="2000" dirty="0" smtClean="0"/>
              <a:t> agencies /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Automatic VOS – sensors</a:t>
            </a:r>
          </a:p>
        </p:txBody>
      </p:sp>
      <p:pic>
        <p:nvPicPr>
          <p:cNvPr id="15" name="Picture 2" descr="S:\Fachgruppen\Fg_a3\A4-Aussen-Europa-Welt\E-Surfmar\ET-14\NR\Wind-Ven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017713"/>
            <a:ext cx="22447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S:\Fachgruppen\Fg_a3\A4-Aussen-Europa-Welt\E-Surfmar\ET-14\NR\Wind-Dis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203700"/>
            <a:ext cx="1235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S:\Fachgruppen\Fg_a3\A4-Aussen-Europa-Welt\E-Surfmar\ET-14\NR\RH-TA-EE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017713"/>
            <a:ext cx="357663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S:\Fachgruppen\Fg_a3\A4-Aussen-Europa-Welt\E-Surfmar\ET-14\NR\SST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473575"/>
            <a:ext cx="1749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S:\Fachgruppen\Fg_a3\A4-Aussen-Europa-Welt\E-Surfmar\ET-14\NR\SST-haftmag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4473575"/>
            <a:ext cx="1790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S:\Fachgruppen\Fg_a3\A4-Aussen-Europa-Welt\E-Surfmar\ET-14\NR\huet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017713"/>
            <a:ext cx="17494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3" y="1751038"/>
            <a:ext cx="7987793" cy="4500000"/>
          </a:xfrm>
          <a:prstGeom prst="rect">
            <a:avLst/>
          </a:prstGeom>
        </p:spPr>
      </p:pic>
      <p:cxnSp>
        <p:nvCxnSpPr>
          <p:cNvPr id="10" name="Gerade Verbindung 11"/>
          <p:cNvCxnSpPr>
            <a:cxnSpLocks noChangeShapeType="1"/>
          </p:cNvCxnSpPr>
          <p:nvPr/>
        </p:nvCxnSpPr>
        <p:spPr bwMode="auto">
          <a:xfrm>
            <a:off x="2237014" y="1687286"/>
            <a:ext cx="2623883" cy="1095671"/>
          </a:xfrm>
          <a:prstGeom prst="line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3"/>
          <p:cNvCxnSpPr>
            <a:cxnSpLocks noChangeShapeType="1"/>
          </p:cNvCxnSpPr>
          <p:nvPr/>
        </p:nvCxnSpPr>
        <p:spPr bwMode="auto">
          <a:xfrm flipV="1">
            <a:off x="2239736" y="2923432"/>
            <a:ext cx="2623812" cy="407597"/>
          </a:xfrm>
          <a:prstGeom prst="line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7"/>
          <p:cNvSpPr>
            <a:spLocks noChangeArrowheads="1"/>
          </p:cNvSpPr>
          <p:nvPr/>
        </p:nvSpPr>
        <p:spPr bwMode="auto">
          <a:xfrm>
            <a:off x="4860032" y="2780928"/>
            <a:ext cx="144016" cy="144041"/>
          </a:xfrm>
          <a:prstGeom prst="rect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1683093" cy="16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Rectangle 1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7503915" y="6202416"/>
            <a:ext cx="1152128" cy="144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600" dirty="0" smtClean="0"/>
              <a:t>pictures courtesy of </a:t>
            </a:r>
            <a:r>
              <a:rPr lang="en-GB" altLang="de-DE" sz="600" dirty="0" err="1" smtClean="0"/>
              <a:t>Mærsk</a:t>
            </a:r>
            <a:endParaRPr lang="en-GB" altLang="de-DE" sz="600" dirty="0" smtClean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779"/>
            <a:ext cx="7128792" cy="895942"/>
          </a:xfrm>
        </p:spPr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14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sz="2800" dirty="0" err="1" smtClean="0"/>
              <a:t>EUCAWS</a:t>
            </a:r>
            <a:r>
              <a:rPr lang="en-GB" sz="2800" dirty="0" smtClean="0"/>
              <a:t> @ Maersk – now 50 AWS active</a:t>
            </a:r>
          </a:p>
        </p:txBody>
      </p:sp>
    </p:spTree>
    <p:extLst>
      <p:ext uri="{BB962C8B-B14F-4D97-AF65-F5344CB8AC3E}">
        <p14:creationId xmlns:p14="http://schemas.microsoft.com/office/powerpoint/2010/main" val="1977738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initiatives/resources:</a:t>
            </a:r>
            <a:br>
              <a:rPr lang="en-US" dirty="0"/>
            </a:br>
            <a:r>
              <a:rPr lang="en-US" dirty="0"/>
              <a:t>Met and ocean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Coordination with </a:t>
            </a:r>
            <a:r>
              <a:rPr lang="en-US" sz="2800" dirty="0" err="1" smtClean="0"/>
              <a:t>german</a:t>
            </a:r>
            <a:r>
              <a:rPr lang="en-US" sz="2800" dirty="0" smtClean="0"/>
              <a:t> navy </a:t>
            </a:r>
          </a:p>
          <a:p>
            <a:pPr lvl="1"/>
            <a:r>
              <a:rPr lang="en-US" dirty="0" smtClean="0"/>
              <a:t>deployment of 15 drifting buoys (provided by NOAA/GDP) in </a:t>
            </a:r>
            <a:r>
              <a:rPr lang="en-US" dirty="0" err="1" smtClean="0"/>
              <a:t>indian</a:t>
            </a:r>
            <a:r>
              <a:rPr lang="en-US" dirty="0" smtClean="0"/>
              <a:t> ocean later this year from </a:t>
            </a:r>
            <a:r>
              <a:rPr lang="en-US" dirty="0" err="1" smtClean="0"/>
              <a:t>FGS</a:t>
            </a:r>
            <a:r>
              <a:rPr lang="en-US" dirty="0" smtClean="0"/>
              <a:t> Bayern</a:t>
            </a:r>
          </a:p>
          <a:p>
            <a:r>
              <a:rPr lang="en-US" sz="2800" dirty="0" smtClean="0"/>
              <a:t>Coordination with scientific community</a:t>
            </a:r>
          </a:p>
          <a:p>
            <a:pPr lvl="1"/>
            <a:r>
              <a:rPr lang="en-US" dirty="0" smtClean="0"/>
              <a:t>ongoing discussions to integrate scientific systems into VOS dataflow</a:t>
            </a:r>
          </a:p>
          <a:p>
            <a:r>
              <a:rPr lang="en-US" sz="2800" dirty="0" smtClean="0"/>
              <a:t>ISO committee "marine technology"</a:t>
            </a:r>
          </a:p>
          <a:p>
            <a:pPr lvl="1"/>
            <a:r>
              <a:rPr lang="en-US" dirty="0" err="1" smtClean="0"/>
              <a:t>german</a:t>
            </a:r>
            <a:r>
              <a:rPr lang="en-US" dirty="0" smtClean="0"/>
              <a:t> delegate to ISO/TC 8/SC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7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and Requirements,</a:t>
            </a:r>
            <a:br>
              <a:rPr lang="en-US" dirty="0"/>
            </a:br>
            <a:r>
              <a:rPr lang="en-US" dirty="0"/>
              <a:t>and Covid-19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Challenges...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4896544" cy="36724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02" y="1970938"/>
            <a:ext cx="3105195" cy="41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02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428729" cy="36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4520265" cy="360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779"/>
            <a:ext cx="7128792" cy="895942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sz="2800" dirty="0" smtClean="0"/>
              <a:t>IMO</a:t>
            </a:r>
          </a:p>
          <a:p>
            <a:pPr lvl="1"/>
            <a:r>
              <a:rPr lang="en-US" dirty="0" smtClean="0"/>
              <a:t>Material Declaration / Declaration of Conformity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1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MCj0078711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1892" y="1916832"/>
            <a:ext cx="1500188" cy="3668713"/>
          </a:xfrm>
        </p:spPr>
      </p:pic>
    </p:spTree>
    <p:extLst>
      <p:ext uri="{BB962C8B-B14F-4D97-AF65-F5344CB8AC3E}">
        <p14:creationId xmlns:p14="http://schemas.microsoft.com/office/powerpoint/2010/main" val="61991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(Met-Ocean Structure)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929411"/>
          </a:xfrm>
        </p:spPr>
        <p:txBody>
          <a:bodyPr/>
          <a:lstStyle/>
          <a:p>
            <a:r>
              <a:rPr lang="en-US" sz="2800" dirty="0" err="1" smtClean="0"/>
              <a:t>Deutscher</a:t>
            </a:r>
            <a:r>
              <a:rPr lang="en-US" sz="2800" dirty="0" smtClean="0"/>
              <a:t> </a:t>
            </a:r>
            <a:r>
              <a:rPr lang="en-US" sz="2800" dirty="0" err="1" smtClean="0"/>
              <a:t>Wetterdienst</a:t>
            </a:r>
            <a:r>
              <a:rPr lang="en-US" sz="2800" dirty="0" smtClean="0"/>
              <a:t> (DWD)</a:t>
            </a:r>
          </a:p>
          <a:p>
            <a:pPr lvl="1"/>
            <a:r>
              <a:rPr lang="en-US" dirty="0" smtClean="0"/>
              <a:t>SOT, VOS, ASAP, E-</a:t>
            </a:r>
            <a:r>
              <a:rPr lang="en-US" dirty="0" err="1" smtClean="0"/>
              <a:t>Surfmar</a:t>
            </a:r>
            <a:r>
              <a:rPr lang="en-US" dirty="0" smtClean="0"/>
              <a:t>, E-ASAP</a:t>
            </a:r>
          </a:p>
          <a:p>
            <a:pPr lvl="1"/>
            <a:r>
              <a:rPr lang="en-US" dirty="0" smtClean="0"/>
              <a:t>responsible for GTS data (meteorology)</a:t>
            </a:r>
            <a:endParaRPr lang="en-US" dirty="0"/>
          </a:p>
          <a:p>
            <a:r>
              <a:rPr lang="en-US" sz="2800" dirty="0" err="1" smtClean="0"/>
              <a:t>Bundesamt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Seeschifffahrt</a:t>
            </a:r>
            <a:r>
              <a:rPr lang="en-US" sz="2800" dirty="0" smtClean="0"/>
              <a:t> und </a:t>
            </a:r>
            <a:r>
              <a:rPr lang="en-US" sz="2800" dirty="0" err="1" smtClean="0"/>
              <a:t>Hydrographie</a:t>
            </a:r>
            <a:r>
              <a:rPr lang="en-US" sz="2800" dirty="0" smtClean="0"/>
              <a:t> (</a:t>
            </a:r>
            <a:r>
              <a:rPr lang="en-US" sz="2800" dirty="0" err="1" smtClean="0"/>
              <a:t>BSH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err="1" smtClean="0"/>
              <a:t>SOOP</a:t>
            </a:r>
            <a:r>
              <a:rPr lang="en-US" dirty="0" smtClean="0"/>
              <a:t>, ARGO</a:t>
            </a:r>
            <a:r>
              <a:rPr lang="en-US" dirty="0" smtClean="0"/>
              <a:t>, </a:t>
            </a:r>
            <a:r>
              <a:rPr lang="en-US" dirty="0" err="1" smtClean="0"/>
              <a:t>DBCP</a:t>
            </a:r>
            <a:endParaRPr lang="en-US" dirty="0" smtClean="0"/>
          </a:p>
          <a:p>
            <a:pPr lvl="1"/>
            <a:r>
              <a:rPr lang="en-US" dirty="0" smtClean="0"/>
              <a:t>responsible for GTS data (oceanography)</a:t>
            </a:r>
          </a:p>
          <a:p>
            <a:r>
              <a:rPr lang="en-US" sz="2800" dirty="0" smtClean="0"/>
              <a:t>Alfred Wegener Institute (</a:t>
            </a:r>
            <a:r>
              <a:rPr lang="en-US" sz="2800" dirty="0" err="1" smtClean="0"/>
              <a:t>AWI</a:t>
            </a:r>
            <a:r>
              <a:rPr lang="en-US" sz="2800" dirty="0" smtClean="0"/>
              <a:t>) and Max Planck Institute for Meteorology (</a:t>
            </a:r>
            <a:r>
              <a:rPr lang="en-US" sz="2800" dirty="0" err="1" smtClean="0"/>
              <a:t>MPI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ASAP</a:t>
            </a:r>
          </a:p>
          <a:p>
            <a:r>
              <a:rPr lang="en-US" sz="2800" dirty="0" err="1" smtClean="0"/>
              <a:t>GEOMAR</a:t>
            </a:r>
            <a:r>
              <a:rPr lang="en-US" sz="2800" dirty="0" smtClean="0"/>
              <a:t> and IOW</a:t>
            </a:r>
          </a:p>
          <a:p>
            <a:pPr lvl="1"/>
            <a:r>
              <a:rPr lang="en-US" dirty="0" err="1" smtClean="0"/>
              <a:t>SOOP</a:t>
            </a:r>
            <a:r>
              <a:rPr lang="en-US" dirty="0" smtClean="0"/>
              <a:t> (</a:t>
            </a:r>
            <a:r>
              <a:rPr lang="en-US" dirty="0" err="1" smtClean="0"/>
              <a:t>SOCONET</a:t>
            </a:r>
            <a:r>
              <a:rPr lang="en-US" dirty="0" smtClean="0"/>
              <a:t> - </a:t>
            </a:r>
            <a:r>
              <a:rPr lang="en-US" dirty="0" err="1" smtClean="0"/>
              <a:t>ICOS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sz="2800" dirty="0" smtClean="0"/>
              <a:t>ASAP</a:t>
            </a:r>
          </a:p>
          <a:p>
            <a:pPr lvl="1"/>
            <a:r>
              <a:rPr lang="en-GB" dirty="0" smtClean="0"/>
              <a:t>DWD stations integrated in E-ASAP</a:t>
            </a:r>
          </a:p>
          <a:p>
            <a:pPr lvl="1"/>
            <a:r>
              <a:rPr lang="en-GB" dirty="0" err="1" smtClean="0"/>
              <a:t>AWI</a:t>
            </a:r>
            <a:r>
              <a:rPr lang="en-GB" dirty="0" smtClean="0"/>
              <a:t> (RV </a:t>
            </a:r>
            <a:r>
              <a:rPr lang="en-GB" dirty="0" err="1" smtClean="0"/>
              <a:t>Polarstern</a:t>
            </a:r>
            <a:r>
              <a:rPr lang="en-GB" dirty="0" smtClean="0"/>
              <a:t>): ASAP profiles in GTS</a:t>
            </a:r>
          </a:p>
          <a:p>
            <a:pPr lvl="1"/>
            <a:r>
              <a:rPr lang="en-GB" dirty="0" err="1" smtClean="0"/>
              <a:t>MPI</a:t>
            </a:r>
            <a:r>
              <a:rPr lang="en-GB" dirty="0" smtClean="0"/>
              <a:t> (on RV Sonne): ASAP profiles in GTS</a:t>
            </a:r>
          </a:p>
          <a:p>
            <a:endParaRPr lang="en-GB" sz="2800" dirty="0" smtClean="0"/>
          </a:p>
          <a:p>
            <a:r>
              <a:rPr lang="en-GB" sz="2800" dirty="0" err="1" smtClean="0"/>
              <a:t>SOOP</a:t>
            </a:r>
            <a:endParaRPr lang="en-GB" sz="2800" dirty="0" smtClean="0"/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XBT</a:t>
            </a:r>
            <a:r>
              <a:rPr lang="en-GB" dirty="0" smtClean="0"/>
              <a:t> lines</a:t>
            </a:r>
          </a:p>
          <a:p>
            <a:pPr lvl="1"/>
            <a:r>
              <a:rPr lang="en-GB" dirty="0" err="1" smtClean="0"/>
              <a:t>BSH</a:t>
            </a:r>
            <a:r>
              <a:rPr lang="en-GB" dirty="0" smtClean="0"/>
              <a:t>: 9 fixed stations in </a:t>
            </a:r>
            <a:r>
              <a:rPr lang="en-GB" dirty="0" err="1" smtClean="0"/>
              <a:t>german</a:t>
            </a:r>
            <a:r>
              <a:rPr lang="en-GB" dirty="0" smtClean="0"/>
              <a:t> waters</a:t>
            </a:r>
          </a:p>
          <a:p>
            <a:pPr lvl="1"/>
            <a:r>
              <a:rPr lang="en-GB" dirty="0" err="1" smtClean="0"/>
              <a:t>GEOMAR</a:t>
            </a:r>
            <a:r>
              <a:rPr lang="en-GB" dirty="0" smtClean="0"/>
              <a:t>, </a:t>
            </a:r>
            <a:r>
              <a:rPr lang="en-GB" dirty="0" err="1" smtClean="0"/>
              <a:t>AWI</a:t>
            </a:r>
            <a:r>
              <a:rPr lang="en-GB" dirty="0" smtClean="0"/>
              <a:t>, IOW: </a:t>
            </a:r>
            <a:r>
              <a:rPr lang="en-GB" dirty="0" err="1" smtClean="0"/>
              <a:t>ICOS</a:t>
            </a:r>
            <a:r>
              <a:rPr lang="en-GB" dirty="0" smtClean="0"/>
              <a:t> </a:t>
            </a:r>
            <a:r>
              <a:rPr lang="en-GB" dirty="0" err="1" smtClean="0"/>
              <a:t>pCO2</a:t>
            </a:r>
            <a:r>
              <a:rPr lang="en-GB" dirty="0" smtClean="0"/>
              <a:t> measurements (not yet in GTS)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66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sz="2800" dirty="0" smtClean="0"/>
              <a:t>PMO Network</a:t>
            </a:r>
            <a:endParaRPr lang="en-GB" sz="2800" dirty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dirty="0" smtClean="0"/>
              <a:t>Hamburg	Marine Network Manager		Henry Kleta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3 </a:t>
            </a:r>
            <a:r>
              <a:rPr lang="en-GB" sz="2000" dirty="0" err="1" smtClean="0"/>
              <a:t>PMOs</a:t>
            </a:r>
            <a:r>
              <a:rPr lang="en-GB" sz="2000" dirty="0" smtClean="0"/>
              <a:t>				Steffen Steinmöller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Susanne </a:t>
            </a:r>
            <a:r>
              <a:rPr lang="en-GB" sz="2000" dirty="0" err="1" smtClean="0"/>
              <a:t>Ripke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Matthias Hoigt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1 ASAP PMO			Harald Budweg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3 AWS Technicians		Jens Mehlinger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Florian Göhring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Markus Trommer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000" dirty="0" smtClean="0"/>
              <a:t>Bremerhaven	2 </a:t>
            </a:r>
            <a:r>
              <a:rPr lang="en-GB" sz="2000" dirty="0" err="1" smtClean="0"/>
              <a:t>PMOs</a:t>
            </a:r>
            <a:r>
              <a:rPr lang="en-GB" sz="2000" dirty="0" smtClean="0"/>
              <a:t>				Cord Grimmert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Ortrun Arth</a:t>
            </a:r>
          </a:p>
          <a:p>
            <a:pPr marL="0" indent="0">
              <a:buNone/>
            </a:pPr>
            <a:r>
              <a:rPr lang="en-GB" sz="2000" dirty="0" smtClean="0"/>
              <a:t>central address:	</a:t>
            </a:r>
            <a:r>
              <a:rPr lang="en-GB" sz="2000" b="1" dirty="0" err="1" smtClean="0">
                <a:hlinkClick r:id="rId2"/>
              </a:rPr>
              <a:t>PMO@DWD.DE</a:t>
            </a:r>
            <a:r>
              <a:rPr lang="en-GB" sz="2000" b="1" dirty="0" smtClean="0"/>
              <a:t> 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23414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sz="2800" dirty="0" smtClean="0"/>
              <a:t>DWD VOS fleet (12/2020),  number of VOS stations</a:t>
            </a:r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r>
              <a:rPr lang="en-GB" sz="2800" dirty="0" smtClean="0"/>
              <a:t>     </a:t>
            </a:r>
            <a:r>
              <a:rPr lang="en-GB" sz="2800" dirty="0" err="1" smtClean="0"/>
              <a:t>NMHS</a:t>
            </a:r>
            <a:r>
              <a:rPr lang="en-GB" sz="2800" dirty="0" smtClean="0"/>
              <a:t> Operated	456</a:t>
            </a:r>
          </a:p>
          <a:p>
            <a:pPr marL="0" indent="0">
              <a:buNone/>
            </a:pPr>
            <a:r>
              <a:rPr lang="en-GB" sz="2800" dirty="0" smtClean="0"/>
              <a:t>	</a:t>
            </a:r>
            <a:endParaRPr lang="en-GB" sz="2000" dirty="0"/>
          </a:p>
          <a:p>
            <a:pPr marL="0" indent="0">
              <a:buNone/>
            </a:pPr>
            <a:r>
              <a:rPr lang="en-GB" sz="2800" dirty="0" smtClean="0"/>
              <a:t>     </a:t>
            </a:r>
            <a:r>
              <a:rPr lang="en-GB" sz="2800" dirty="0" err="1" smtClean="0"/>
              <a:t>NMHS</a:t>
            </a:r>
            <a:r>
              <a:rPr lang="en-GB" sz="2800" dirty="0" smtClean="0"/>
              <a:t> Cooperative	  95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     Other			    5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     Total:			556 (103 AWS)</a:t>
            </a:r>
          </a:p>
          <a:p>
            <a:pPr marL="0" indent="0">
              <a:buNone/>
            </a:pPr>
            <a:r>
              <a:rPr lang="en-GB" sz="2800" dirty="0" smtClean="0"/>
              <a:t>     Maersk:			170 (on 128 vessels, 43 AWS)</a:t>
            </a:r>
          </a:p>
        </p:txBody>
      </p:sp>
      <p:pic>
        <p:nvPicPr>
          <p:cNvPr id="8" name="Picture 8" descr="nsb3_grob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7097"/>
            <a:ext cx="12303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MS_b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5" y="3300244"/>
            <a:ext cx="31638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MSM_bl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67" y="2186769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7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sz="2800" dirty="0" smtClean="0"/>
              <a:t>Other (stations on fixed positions)</a:t>
            </a:r>
          </a:p>
        </p:txBody>
      </p:sp>
      <p:pic>
        <p:nvPicPr>
          <p:cNvPr id="1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05038"/>
            <a:ext cx="89535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84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Diagram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07972"/>
              </p:ext>
            </p:extLst>
          </p:nvPr>
        </p:nvGraphicFramePr>
        <p:xfrm>
          <a:off x="323528" y="908721"/>
          <a:ext cx="8496944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rbeitsblatt" r:id="rId3" imgW="7067550" imgH="5829300" progId="Excel.Sheet.8">
                  <p:embed/>
                </p:oleObj>
              </mc:Choice>
              <mc:Fallback>
                <p:oleObj name="Arbeitsblatt" r:id="rId3" imgW="7067550" imgH="5829300" progId="Excel.Sheet.8">
                  <p:embed/>
                  <p:pic>
                    <p:nvPicPr>
                      <p:cNvPr id="16386" name="Diagram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08721"/>
                        <a:ext cx="8496944" cy="5688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779"/>
            <a:ext cx="7128792" cy="895942"/>
          </a:xfrm>
        </p:spPr>
        <p:txBody>
          <a:bodyPr/>
          <a:lstStyle/>
          <a:p>
            <a:r>
              <a:rPr lang="en-US" dirty="0"/>
              <a:t>SOT Activities</a:t>
            </a:r>
          </a:p>
        </p:txBody>
      </p:sp>
    </p:spTree>
    <p:extLst>
      <p:ext uri="{BB962C8B-B14F-4D97-AF65-F5344CB8AC3E}">
        <p14:creationId xmlns:p14="http://schemas.microsoft.com/office/powerpoint/2010/main" val="16846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779"/>
            <a:ext cx="7128792" cy="895942"/>
          </a:xfrm>
        </p:spPr>
        <p:txBody>
          <a:bodyPr/>
          <a:lstStyle/>
          <a:p>
            <a:r>
              <a:rPr lang="en-US" dirty="0"/>
              <a:t>SOT Activities</a:t>
            </a:r>
          </a:p>
        </p:txBody>
      </p:sp>
    </p:spTree>
    <p:extLst>
      <p:ext uri="{BB962C8B-B14F-4D97-AF65-F5344CB8AC3E}">
        <p14:creationId xmlns:p14="http://schemas.microsoft.com/office/powerpoint/2010/main" val="369200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17569"/>
            <a:ext cx="140017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216150"/>
            <a:ext cx="1622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205038"/>
            <a:ext cx="1238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216150"/>
            <a:ext cx="15176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71" y="4577931"/>
            <a:ext cx="1543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22" y="3894194"/>
            <a:ext cx="1107566" cy="2520000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779"/>
            <a:ext cx="7128792" cy="895942"/>
          </a:xfrm>
        </p:spPr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16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sz="2800" dirty="0" smtClean="0"/>
              <a:t>Conventional VOS – sensors</a:t>
            </a:r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1800" b="1" dirty="0" smtClean="0"/>
              <a:t>		  +			   -&gt;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/>
              <a:t>			</a:t>
            </a:r>
            <a:r>
              <a:rPr lang="en-GB" sz="1800" b="1" dirty="0" smtClean="0"/>
              <a:t>              -&gt;</a:t>
            </a:r>
            <a:r>
              <a:rPr lang="en-GB" sz="1800" b="1" dirty="0"/>
              <a:t>	</a:t>
            </a:r>
            <a:r>
              <a:rPr lang="en-GB" sz="1800" b="1" dirty="0" smtClean="0"/>
              <a:t>	   -&gt;</a:t>
            </a:r>
            <a:endParaRPr lang="en-GB" sz="1800" b="1" dirty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							</a:t>
            </a:r>
            <a:r>
              <a:rPr lang="en-GB" sz="1800" b="1" dirty="0" err="1" smtClean="0"/>
              <a:t>PCE</a:t>
            </a:r>
            <a:r>
              <a:rPr lang="en-GB" sz="1800" b="1" dirty="0" smtClean="0"/>
              <a:t> HVAC 3</a:t>
            </a:r>
            <a:endParaRPr lang="en-GB" sz="1800" b="1" dirty="0"/>
          </a:p>
        </p:txBody>
      </p:sp>
      <p:pic>
        <p:nvPicPr>
          <p:cNvPr id="17" name="Picture 5" descr="puetz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8" y="4794456"/>
            <a:ext cx="1404422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28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0</TotalTime>
  <Words>463</Words>
  <Application>Microsoft Office PowerPoint</Application>
  <PresentationFormat>Bildschirmpräsentation (4:3)</PresentationFormat>
  <Paragraphs>102</Paragraphs>
  <Slides>15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SOT-10-Template</vt:lpstr>
      <vt:lpstr>Arbeitsblatt</vt:lpstr>
      <vt:lpstr>Germany Deutscher Wetterdienst (DWD)</vt:lpstr>
      <vt:lpstr>About Organisation  (Met-Ocean Structure)</vt:lpstr>
      <vt:lpstr>SOT Activities</vt:lpstr>
      <vt:lpstr>SOT Activities</vt:lpstr>
      <vt:lpstr>SOT Activities</vt:lpstr>
      <vt:lpstr>SOT Activities</vt:lpstr>
      <vt:lpstr>SOT Activities</vt:lpstr>
      <vt:lpstr>SOT Activities</vt:lpstr>
      <vt:lpstr>SOT Activities</vt:lpstr>
      <vt:lpstr>SOT Activities</vt:lpstr>
      <vt:lpstr>SOT Activities</vt:lpstr>
      <vt:lpstr>Other initiatives/resources: Met and ocean network</vt:lpstr>
      <vt:lpstr>Gaps and Requirements, and Covid-19 Impact </vt:lpstr>
      <vt:lpstr>Challenges</vt:lpstr>
      <vt:lpstr>Discussion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Henry KLETA</cp:lastModifiedBy>
  <cp:revision>45</cp:revision>
  <dcterms:created xsi:type="dcterms:W3CDTF">2015-04-15T06:27:16Z</dcterms:created>
  <dcterms:modified xsi:type="dcterms:W3CDTF">2021-08-19T13:40:08Z</dcterms:modified>
</cp:coreProperties>
</file>