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2" r:id="rId3"/>
    <p:sldId id="277" r:id="rId4"/>
    <p:sldId id="293" r:id="rId5"/>
    <p:sldId id="267" r:id="rId6"/>
    <p:sldId id="268" r:id="rId7"/>
    <p:sldId id="278" r:id="rId8"/>
    <p:sldId id="284" r:id="rId9"/>
    <p:sldId id="288" r:id="rId10"/>
    <p:sldId id="271" r:id="rId11"/>
    <p:sldId id="295" r:id="rId12"/>
    <p:sldId id="275" r:id="rId13"/>
    <p:sldId id="272" r:id="rId14"/>
    <p:sldId id="274" r:id="rId15"/>
    <p:sldId id="280" r:id="rId16"/>
    <p:sldId id="270" r:id="rId17"/>
    <p:sldId id="273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8B2570-18A5-4A15-9794-0714F8BCA2AB}" v="1" dt="2021-08-21T17:14:01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.T. Chan" userId="5274ddc186c33063" providerId="LiveId" clId="{7A8B2570-18A5-4A15-9794-0714F8BCA2AB}"/>
    <pc:docChg chg="undo custSel modSld">
      <pc:chgData name="S.T. Chan" userId="5274ddc186c33063" providerId="LiveId" clId="{7A8B2570-18A5-4A15-9794-0714F8BCA2AB}" dt="2021-08-21T17:14:25.130" v="231" actId="20577"/>
      <pc:docMkLst>
        <pc:docMk/>
      </pc:docMkLst>
      <pc:sldChg chg="modSp mod">
        <pc:chgData name="S.T. Chan" userId="5274ddc186c33063" providerId="LiveId" clId="{7A8B2570-18A5-4A15-9794-0714F8BCA2AB}" dt="2021-08-21T17:07:00.560" v="36" actId="20577"/>
        <pc:sldMkLst>
          <pc:docMk/>
          <pc:sldMk cId="118472685" sldId="267"/>
        </pc:sldMkLst>
        <pc:spChg chg="mod">
          <ac:chgData name="S.T. Chan" userId="5274ddc186c33063" providerId="LiveId" clId="{7A8B2570-18A5-4A15-9794-0714F8BCA2AB}" dt="2021-08-21T17:07:00.560" v="36" actId="20577"/>
          <ac:spMkLst>
            <pc:docMk/>
            <pc:sldMk cId="118472685" sldId="267"/>
            <ac:spMk id="3" creationId="{1180009D-B187-40C5-9CA3-716BA138F26E}"/>
          </ac:spMkLst>
        </pc:spChg>
      </pc:sldChg>
      <pc:sldChg chg="modSp mod">
        <pc:chgData name="S.T. Chan" userId="5274ddc186c33063" providerId="LiveId" clId="{7A8B2570-18A5-4A15-9794-0714F8BCA2AB}" dt="2021-08-21T17:14:25.130" v="231" actId="20577"/>
        <pc:sldMkLst>
          <pc:docMk/>
          <pc:sldMk cId="2974151917" sldId="272"/>
        </pc:sldMkLst>
        <pc:spChg chg="mod">
          <ac:chgData name="S.T. Chan" userId="5274ddc186c33063" providerId="LiveId" clId="{7A8B2570-18A5-4A15-9794-0714F8BCA2AB}" dt="2021-08-21T17:14:25.130" v="231" actId="20577"/>
          <ac:spMkLst>
            <pc:docMk/>
            <pc:sldMk cId="2974151917" sldId="272"/>
            <ac:spMk id="3" creationId="{E7D83C83-0396-49E5-933E-735FFF2E18C4}"/>
          </ac:spMkLst>
        </pc:spChg>
      </pc:sldChg>
      <pc:sldChg chg="modSp mod">
        <pc:chgData name="S.T. Chan" userId="5274ddc186c33063" providerId="LiveId" clId="{7A8B2570-18A5-4A15-9794-0714F8BCA2AB}" dt="2021-08-21T17:11:53.017" v="158" actId="20577"/>
        <pc:sldMkLst>
          <pc:docMk/>
          <pc:sldMk cId="3253381770" sldId="275"/>
        </pc:sldMkLst>
        <pc:spChg chg="mod">
          <ac:chgData name="S.T. Chan" userId="5274ddc186c33063" providerId="LiveId" clId="{7A8B2570-18A5-4A15-9794-0714F8BCA2AB}" dt="2021-08-21T17:11:53.017" v="158" actId="20577"/>
          <ac:spMkLst>
            <pc:docMk/>
            <pc:sldMk cId="3253381770" sldId="275"/>
            <ac:spMk id="3" creationId="{E7D83C83-0396-49E5-933E-735FFF2E18C4}"/>
          </ac:spMkLst>
        </pc:spChg>
      </pc:sldChg>
      <pc:sldChg chg="modSp mod">
        <pc:chgData name="S.T. Chan" userId="5274ddc186c33063" providerId="LiveId" clId="{7A8B2570-18A5-4A15-9794-0714F8BCA2AB}" dt="2021-08-21T17:07:23.871" v="39" actId="20577"/>
        <pc:sldMkLst>
          <pc:docMk/>
          <pc:sldMk cId="663171441" sldId="278"/>
        </pc:sldMkLst>
        <pc:spChg chg="mod">
          <ac:chgData name="S.T. Chan" userId="5274ddc186c33063" providerId="LiveId" clId="{7A8B2570-18A5-4A15-9794-0714F8BCA2AB}" dt="2021-08-21T17:07:23.871" v="39" actId="20577"/>
          <ac:spMkLst>
            <pc:docMk/>
            <pc:sldMk cId="663171441" sldId="278"/>
            <ac:spMk id="18" creationId="{E7D83C83-0396-49E5-933E-735FFF2E18C4}"/>
          </ac:spMkLst>
        </pc:spChg>
      </pc:sldChg>
      <pc:sldChg chg="modSp mod">
        <pc:chgData name="S.T. Chan" userId="5274ddc186c33063" providerId="LiveId" clId="{7A8B2570-18A5-4A15-9794-0714F8BCA2AB}" dt="2021-08-21T17:04:09.556" v="11" actId="20577"/>
        <pc:sldMkLst>
          <pc:docMk/>
          <pc:sldMk cId="1797267544" sldId="282"/>
        </pc:sldMkLst>
        <pc:spChg chg="mod">
          <ac:chgData name="S.T. Chan" userId="5274ddc186c33063" providerId="LiveId" clId="{7A8B2570-18A5-4A15-9794-0714F8BCA2AB}" dt="2021-08-21T17:04:09.556" v="11" actId="20577"/>
          <ac:spMkLst>
            <pc:docMk/>
            <pc:sldMk cId="1797267544" sldId="282"/>
            <ac:spMk id="3" creationId="{E7D83C83-0396-49E5-933E-735FFF2E18C4}"/>
          </ac:spMkLst>
        </pc:spChg>
      </pc:sldChg>
      <pc:sldChg chg="modSp mod">
        <pc:chgData name="S.T. Chan" userId="5274ddc186c33063" providerId="LiveId" clId="{7A8B2570-18A5-4A15-9794-0714F8BCA2AB}" dt="2021-08-21T17:08:22.887" v="40" actId="20577"/>
        <pc:sldMkLst>
          <pc:docMk/>
          <pc:sldMk cId="1664646363" sldId="284"/>
        </pc:sldMkLst>
        <pc:spChg chg="mod">
          <ac:chgData name="S.T. Chan" userId="5274ddc186c33063" providerId="LiveId" clId="{7A8B2570-18A5-4A15-9794-0714F8BCA2AB}" dt="2021-08-21T17:08:22.887" v="40" actId="20577"/>
          <ac:spMkLst>
            <pc:docMk/>
            <pc:sldMk cId="1664646363" sldId="284"/>
            <ac:spMk id="5" creationId="{00000000-0000-0000-0000-000000000000}"/>
          </ac:spMkLst>
        </pc:spChg>
      </pc:sldChg>
      <pc:sldChg chg="modSp mod">
        <pc:chgData name="S.T. Chan" userId="5274ddc186c33063" providerId="LiveId" clId="{7A8B2570-18A5-4A15-9794-0714F8BCA2AB}" dt="2021-08-21T17:10:02.323" v="61" actId="6549"/>
        <pc:sldMkLst>
          <pc:docMk/>
          <pc:sldMk cId="3053205124" sldId="295"/>
        </pc:sldMkLst>
        <pc:spChg chg="mod">
          <ac:chgData name="S.T. Chan" userId="5274ddc186c33063" providerId="LiveId" clId="{7A8B2570-18A5-4A15-9794-0714F8BCA2AB}" dt="2021-08-21T17:10:02.323" v="61" actId="6549"/>
          <ac:spMkLst>
            <pc:docMk/>
            <pc:sldMk cId="3053205124" sldId="295"/>
            <ac:spMk id="3" creationId="{E7D83C83-0396-49E5-933E-735FFF2E18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C66A-7EE4-4248-93B5-DA75E3C1C070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DDAB-8D54-4665-8494-983F6C0AC7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86B5-5F00-4EB7-BDC7-1DC793D5CB0F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DF2E-ABFB-4E81-8A8E-EBBB292FF0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2AA99-5DEB-4CE1-B52B-42CF6406591F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308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2AA99-5DEB-4CE1-B52B-42CF6406591F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6416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2AA99-5DEB-4CE1-B52B-42CF6406591F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14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96952"/>
            <a:ext cx="7772400" cy="12241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Country/Agency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09120"/>
            <a:ext cx="76306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Name of Presenter with e-Mail, Role, Agency, and other Contributors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F41C9-C6C0-4ED0-97B8-D0500C149A18}"/>
              </a:ext>
            </a:extLst>
          </p:cNvPr>
          <p:cNvSpPr txBox="1"/>
          <p:nvPr userDrawn="1"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Eleventh Session of the </a:t>
            </a:r>
            <a:br>
              <a:rPr lang="en-US" sz="3600" dirty="0"/>
            </a:br>
            <a:r>
              <a:rPr lang="en-US" sz="4000" b="1" dirty="0"/>
              <a:t>Ship Observations Team</a:t>
            </a:r>
          </a:p>
          <a:p>
            <a:pPr algn="ctr"/>
            <a:r>
              <a:rPr lang="en-US" sz="2800" dirty="0"/>
              <a:t>Online-Meeting, 13-16 September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E754F-0B81-49DB-87D1-D1570B54F521}"/>
              </a:ext>
            </a:extLst>
          </p:cNvPr>
          <p:cNvSpPr txBox="1"/>
          <p:nvPr userDrawn="1"/>
        </p:nvSpPr>
        <p:spPr>
          <a:xfrm>
            <a:off x="1835696" y="212414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Agenda Item 2: National Reports</a:t>
            </a:r>
          </a:p>
        </p:txBody>
      </p:sp>
    </p:spTree>
    <p:extLst>
      <p:ext uri="{BB962C8B-B14F-4D97-AF65-F5344CB8AC3E}">
        <p14:creationId xmlns:p14="http://schemas.microsoft.com/office/powerpoint/2010/main" val="296829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2779"/>
            <a:ext cx="7128792" cy="89594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add Slide </a:t>
            </a:r>
            <a:r>
              <a:rPr lang="en-US" dirty="0" err="1"/>
              <a:t>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DFFFA-F72F-4083-8FD0-01BC0514C4F4}"/>
              </a:ext>
            </a:extLst>
          </p:cNvPr>
          <p:cNvSpPr txBox="1"/>
          <p:nvPr userDrawn="1"/>
        </p:nvSpPr>
        <p:spPr>
          <a:xfrm>
            <a:off x="2771800" y="663925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SOT-11, online Conference, 13 - 16 September 2021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573B8B-F5AF-41B2-AC51-24FA3B5C4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373E91-1937-46D8-B393-D77320A7F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0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90D5425-7279-4107-BB9F-66E8D3A8B7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08" y="13252"/>
            <a:ext cx="692696" cy="69269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D0A0311-B6C7-495B-B24F-26B81CB12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4624"/>
            <a:ext cx="1441184" cy="5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kchow@hko.gov.h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ED76-4968-40DB-A6E4-E680C8F4A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Hong Kong, China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EC455-955C-4295-9D76-11F52C69E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Chow Chi Kin</a:t>
            </a:r>
          </a:p>
          <a:p>
            <a:r>
              <a:rPr lang="en-US" sz="2400" dirty="0"/>
              <a:t>( </a:t>
            </a:r>
            <a:r>
              <a:rPr lang="en-US" sz="2400" dirty="0">
                <a:hlinkClick r:id="rId2"/>
              </a:rPr>
              <a:t>ckchow@hko.gov.hk</a:t>
            </a:r>
            <a:r>
              <a:rPr lang="en-US" sz="2400" dirty="0"/>
              <a:t> )</a:t>
            </a:r>
          </a:p>
          <a:p>
            <a:r>
              <a:rPr lang="en-US" sz="2400" dirty="0"/>
              <a:t>Port Meteorological Officer</a:t>
            </a:r>
          </a:p>
          <a:p>
            <a:r>
              <a:rPr lang="en-US" sz="2400" dirty="0"/>
              <a:t>Hong Kong Observatory (HKO)</a:t>
            </a:r>
          </a:p>
        </p:txBody>
      </p:sp>
    </p:spTree>
    <p:extLst>
      <p:ext uri="{BB962C8B-B14F-4D97-AF65-F5344CB8AC3E}">
        <p14:creationId xmlns:p14="http://schemas.microsoft.com/office/powerpoint/2010/main" val="357172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52254" y="836712"/>
            <a:ext cx="431651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200" dirty="0"/>
              <a:t>FV1 encountered downbursts from a squall line on 16 Aug 2019</a:t>
            </a:r>
            <a:endParaRPr lang="zh-HK" altLang="en-US" sz="22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39" y="1891633"/>
            <a:ext cx="8740522" cy="456684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47" y="5585203"/>
            <a:ext cx="4604550" cy="87327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53752"/>
            <a:ext cx="4382730" cy="3287048"/>
          </a:xfrm>
          <a:prstGeom prst="rect">
            <a:avLst/>
          </a:prstGeom>
        </p:spPr>
      </p:pic>
      <p:cxnSp>
        <p:nvCxnSpPr>
          <p:cNvPr id="13" name="直線單箭頭接點 12"/>
          <p:cNvCxnSpPr>
            <a:stCxn id="16" idx="2"/>
          </p:cNvCxnSpPr>
          <p:nvPr/>
        </p:nvCxnSpPr>
        <p:spPr>
          <a:xfrm>
            <a:off x="5790581" y="4607516"/>
            <a:ext cx="149571" cy="475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stCxn id="15" idx="0"/>
          </p:cNvCxnSpPr>
          <p:nvPr/>
        </p:nvCxnSpPr>
        <p:spPr>
          <a:xfrm flipH="1" flipV="1">
            <a:off x="5796136" y="5613730"/>
            <a:ext cx="15548" cy="544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5362433" y="6157818"/>
            <a:ext cx="89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14:01H</a:t>
            </a:r>
            <a:endParaRPr lang="zh-HK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358533" y="42381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14:06H</a:t>
            </a:r>
            <a:endParaRPr lang="zh-HK" altLang="en-US" dirty="0"/>
          </a:p>
        </p:txBody>
      </p:sp>
      <p:cxnSp>
        <p:nvCxnSpPr>
          <p:cNvPr id="17" name="直線單箭頭接點 16"/>
          <p:cNvCxnSpPr>
            <a:stCxn id="16" idx="0"/>
          </p:cNvCxnSpPr>
          <p:nvPr/>
        </p:nvCxnSpPr>
        <p:spPr>
          <a:xfrm flipV="1">
            <a:off x="5790581" y="2924944"/>
            <a:ext cx="797643" cy="1313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9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 and Requirements,</a:t>
            </a:r>
            <a:br>
              <a:rPr lang="en-US" dirty="0"/>
            </a:br>
            <a:r>
              <a:rPr lang="en-US" dirty="0"/>
              <a:t>and Covid-19 Impact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zh-HK" sz="2200" dirty="0"/>
              <a:t>HKVOS visits have been suspended since early 2020 due to outbreak of COVID-19.  On-site calibration of ship barometers became impracticable </a:t>
            </a:r>
          </a:p>
          <a:p>
            <a:pPr>
              <a:spcAft>
                <a:spcPts val="1200"/>
              </a:spcAft>
            </a:pPr>
            <a:r>
              <a:rPr lang="en-US" altLang="zh-HK" sz="2200" dirty="0"/>
              <a:t>A few vessels were moored at ports for a long time following the pandemic and were unable to report marine observations (e.g. cruise ships)</a:t>
            </a:r>
          </a:p>
          <a:p>
            <a:pPr>
              <a:spcAft>
                <a:spcPts val="1200"/>
              </a:spcAft>
            </a:pPr>
            <a:r>
              <a:rPr lang="en-US" altLang="zh-HK" sz="2200" dirty="0"/>
              <a:t>Automatic transmission of weather observations still not feasible for some VOS with older version </a:t>
            </a:r>
            <a:r>
              <a:rPr lang="en-US" altLang="zh-HK" sz="2200" dirty="0" err="1"/>
              <a:t>TurboWin</a:t>
            </a:r>
            <a:r>
              <a:rPr lang="en-US" altLang="zh-HK" sz="2200" dirty="0"/>
              <a:t> and limited internet access onboard</a:t>
            </a:r>
            <a:endParaRPr lang="en-US" altLang="zh-TW" sz="22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05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 and Requirements,</a:t>
            </a:r>
            <a:br>
              <a:rPr lang="en-US" dirty="0"/>
            </a:br>
            <a:r>
              <a:rPr lang="en-US" dirty="0"/>
              <a:t>and Covid-19 Impact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502469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HK" sz="1800" dirty="0"/>
              <a:t>Two AWS onboard HKVOS have run out of battery with no data transmission since Jul/Oct 2020 respectively</a:t>
            </a:r>
          </a:p>
          <a:p>
            <a:pPr>
              <a:spcAft>
                <a:spcPts val="1200"/>
              </a:spcAft>
            </a:pPr>
            <a:r>
              <a:rPr lang="en-US" altLang="zh-HK" sz="1800" dirty="0"/>
              <a:t>Delay of maintenance due to suspension of ship visit</a:t>
            </a:r>
          </a:p>
          <a:p>
            <a:pPr>
              <a:spcAft>
                <a:spcPts val="1200"/>
              </a:spcAft>
            </a:pPr>
            <a:r>
              <a:rPr lang="en-US" altLang="zh-HK" sz="1800" dirty="0"/>
              <a:t>Battery for UK AMOS (AMOHK01 on OOCL Bangkok) was acquired. The vessel does not plan to return to HK in 2021. Battery replacement pending</a:t>
            </a:r>
          </a:p>
          <a:p>
            <a:pPr>
              <a:spcAft>
                <a:spcPts val="1200"/>
              </a:spcAft>
            </a:pPr>
            <a:r>
              <a:rPr lang="en-US" altLang="zh-HK" sz="1800" dirty="0"/>
              <a:t>A new drifter was acquired in Jan 2021 and re-mounted onboard “OOCL Savannah”. Dissemination to GTS by AMOHK02 resumed since April 2021</a:t>
            </a:r>
          </a:p>
          <a:p>
            <a:pPr>
              <a:spcAft>
                <a:spcPts val="1200"/>
              </a:spcAft>
            </a:pPr>
            <a:endParaRPr lang="en-US" altLang="zh-HK" sz="18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92" y="1196752"/>
            <a:ext cx="1666908" cy="223224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96752"/>
            <a:ext cx="2187466" cy="223224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8" name="文字方塊 7"/>
          <p:cNvSpPr txBox="1"/>
          <p:nvPr/>
        </p:nvSpPr>
        <p:spPr>
          <a:xfrm>
            <a:off x="7177901" y="2781855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Voltage = 0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90095"/>
            <a:ext cx="1678700" cy="2331354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890095"/>
            <a:ext cx="2187466" cy="2331354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  <p:sp>
        <p:nvSpPr>
          <p:cNvPr id="10" name="文字方塊 9"/>
          <p:cNvSpPr txBox="1"/>
          <p:nvPr/>
        </p:nvSpPr>
        <p:spPr>
          <a:xfrm>
            <a:off x="4572000" y="3424066"/>
            <a:ext cx="4203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AMOHK01 remained unserviceable</a:t>
            </a:r>
            <a:endParaRPr lang="zh-TW" altLang="en-US" sz="1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572000" y="6238625"/>
            <a:ext cx="420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AMOHK02 remounted, dissemination of weather information resumed 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53381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86" y="1196753"/>
            <a:ext cx="8499428" cy="2541361"/>
          </a:xfrm>
        </p:spPr>
        <p:txBody>
          <a:bodyPr/>
          <a:lstStyle/>
          <a:p>
            <a:r>
              <a:rPr lang="en-US" sz="2200" dirty="0"/>
              <a:t>To install a set of European Common Automatic Weather System </a:t>
            </a:r>
            <a:r>
              <a:rPr lang="en-US" sz="2200" dirty="0">
                <a:solidFill>
                  <a:srgbClr val="FF0000"/>
                </a:solidFill>
              </a:rPr>
              <a:t>(EUCAWS) onboard one selected HKVOS as pilot project </a:t>
            </a:r>
            <a:r>
              <a:rPr lang="en-US" sz="2200" dirty="0"/>
              <a:t>to collect weather observation data over the sea</a:t>
            </a:r>
          </a:p>
          <a:p>
            <a:r>
              <a:rPr lang="en-US" sz="2200" dirty="0"/>
              <a:t>Liaison with shipping company in progress in order to identify a suitable vessel</a:t>
            </a:r>
          </a:p>
          <a:p>
            <a:r>
              <a:rPr lang="en-US" sz="2200" dirty="0"/>
              <a:t>System has been installed at the rooftop of HKO Headquarters for testing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86" y="3738114"/>
            <a:ext cx="3852428" cy="28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5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sz="4800" dirty="0"/>
              <a:t>Thank You !</a:t>
            </a:r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75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sz="4800" dirty="0"/>
              <a:t>Supplementary Slides</a:t>
            </a:r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2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F694F73-CCCE-4D1F-A07A-955A5E5A5E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558"/>
          <a:stretch/>
        </p:blipFill>
        <p:spPr>
          <a:xfrm>
            <a:off x="6837225" y="1036308"/>
            <a:ext cx="1959353" cy="1730828"/>
          </a:xfrm>
          <a:prstGeom prst="rect">
            <a:avLst/>
          </a:prstGeom>
        </p:spPr>
      </p:pic>
      <p:sp>
        <p:nvSpPr>
          <p:cNvPr id="3" name="箭號: 向右 2">
            <a:extLst>
              <a:ext uri="{FF2B5EF4-FFF2-40B4-BE49-F238E27FC236}">
                <a16:creationId xmlns:a16="http://schemas.microsoft.com/office/drawing/2014/main" id="{BDF802AC-6EF2-483F-87CE-35FA7D9A0203}"/>
              </a:ext>
            </a:extLst>
          </p:cNvPr>
          <p:cNvSpPr/>
          <p:nvPr/>
        </p:nvSpPr>
        <p:spPr>
          <a:xfrm>
            <a:off x="6548118" y="1797588"/>
            <a:ext cx="277586" cy="302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AF2CE87D-EC5B-4156-A628-3FD6C2785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677" y="3416487"/>
            <a:ext cx="1922828" cy="1798721"/>
          </a:xfrm>
          <a:prstGeom prst="rect">
            <a:avLst/>
          </a:prstGeom>
        </p:spPr>
      </p:pic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F6107958-AC02-45DC-97AA-2CB4FDAAF953}"/>
              </a:ext>
            </a:extLst>
          </p:cNvPr>
          <p:cNvSpPr/>
          <p:nvPr/>
        </p:nvSpPr>
        <p:spPr>
          <a:xfrm rot="5400000">
            <a:off x="7651169" y="2716042"/>
            <a:ext cx="429349" cy="522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21" name="右大括弧 20">
            <a:extLst>
              <a:ext uri="{FF2B5EF4-FFF2-40B4-BE49-F238E27FC236}">
                <a16:creationId xmlns:a16="http://schemas.microsoft.com/office/drawing/2014/main" id="{E5D30B6D-3B48-4060-BEA4-C9745826AA88}"/>
              </a:ext>
            </a:extLst>
          </p:cNvPr>
          <p:cNvSpPr/>
          <p:nvPr/>
        </p:nvSpPr>
        <p:spPr>
          <a:xfrm>
            <a:off x="6113290" y="4074555"/>
            <a:ext cx="161222" cy="10467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8C8C57C4-0D0B-4730-8910-BDED5266D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674" y="3175660"/>
            <a:ext cx="2555578" cy="2108927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2F1050AE-15CE-4010-93C0-DF2229AF2ABA}"/>
              </a:ext>
            </a:extLst>
          </p:cNvPr>
          <p:cNvSpPr/>
          <p:nvPr/>
        </p:nvSpPr>
        <p:spPr>
          <a:xfrm>
            <a:off x="14256" y="1116836"/>
            <a:ext cx="350327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600" dirty="0"/>
              <a:t>On-demand weather services via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600" dirty="0"/>
              <a:t>An off-line system (no internet access is required onboard)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600" dirty="0"/>
              <a:t>Weather information include </a:t>
            </a:r>
          </a:p>
          <a:p>
            <a:r>
              <a:rPr lang="en-US" altLang="zh-HK" sz="1600" dirty="0"/>
              <a:t>  1. </a:t>
            </a:r>
            <a:r>
              <a:rPr lang="en-US" altLang="zh-HK" sz="1600" dirty="0">
                <a:solidFill>
                  <a:srgbClr val="FF0000"/>
                </a:solidFill>
              </a:rPr>
              <a:t>Wave / swell height forecast charts</a:t>
            </a:r>
          </a:p>
          <a:p>
            <a:r>
              <a:rPr lang="en-US" altLang="zh-HK" sz="1600" dirty="0">
                <a:solidFill>
                  <a:srgbClr val="FF0000"/>
                </a:solidFill>
              </a:rPr>
              <a:t>      and time series.</a:t>
            </a:r>
          </a:p>
          <a:p>
            <a:r>
              <a:rPr lang="en-US" altLang="zh-HK" sz="1600" dirty="0"/>
              <a:t>  2. Satellite imageries</a:t>
            </a:r>
          </a:p>
          <a:p>
            <a:r>
              <a:rPr lang="en-US" altLang="zh-HK" sz="1600" dirty="0"/>
              <a:t>  3. NWP MSLP charts</a:t>
            </a:r>
          </a:p>
          <a:p>
            <a:r>
              <a:rPr lang="en-US" altLang="zh-HK" sz="1600" dirty="0"/>
              <a:t>  4. NWP temperature forecast charts</a:t>
            </a:r>
          </a:p>
          <a:p>
            <a:r>
              <a:rPr lang="en-US" altLang="zh-HK" sz="1600" dirty="0"/>
              <a:t>  5. NWP wind forecast charts</a:t>
            </a:r>
          </a:p>
          <a:p>
            <a:r>
              <a:rPr lang="en-US" altLang="zh-HK" sz="1600" dirty="0"/>
              <a:t>  6. NWP weather forecast charts</a:t>
            </a:r>
          </a:p>
          <a:p>
            <a:pPr marL="267891" indent="-267891"/>
            <a:r>
              <a:rPr lang="en-US" altLang="zh-HK" sz="1600" dirty="0"/>
              <a:t>  7. Weather bulletins of HK (9 days weather forecast, local weather forecast, tide information, TC warning)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600" dirty="0"/>
              <a:t>a mail with attachment</a:t>
            </a:r>
            <a:r>
              <a:rPr lang="en-US" altLang="zh-HK" sz="1600" dirty="0">
                <a:solidFill>
                  <a:srgbClr val="FF0000"/>
                </a:solidFill>
              </a:rPr>
              <a:t> </a:t>
            </a:r>
            <a:r>
              <a:rPr lang="en-US" altLang="zh-HK" sz="1600" dirty="0"/>
              <a:t>for the requested products will be sent to the shipmaster within 30 minutes</a:t>
            </a:r>
          </a:p>
          <a:p>
            <a:pPr marL="267891" indent="-267891"/>
            <a:endParaRPr lang="en-US" altLang="zh-HK" sz="1500" dirty="0"/>
          </a:p>
          <a:p>
            <a:pPr marL="267891" indent="-267891"/>
            <a:r>
              <a:rPr lang="en-US" altLang="zh-HK" sz="1500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 txBox="1">
            <a:spLocks/>
          </p:cNvSpPr>
          <p:nvPr/>
        </p:nvSpPr>
        <p:spPr>
          <a:xfrm>
            <a:off x="1115616" y="12779"/>
            <a:ext cx="7128792" cy="895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initiatives/resources: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360" y="627784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dirty="0"/>
              <a:t>MyOceanWx On Demand Service</a:t>
            </a:r>
            <a:endParaRPr lang="zh-HK" altLang="en-US" sz="24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805" y="1116836"/>
            <a:ext cx="2960612" cy="207132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22" y="5240668"/>
            <a:ext cx="1431281" cy="143128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686911" y="6597352"/>
            <a:ext cx="22333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/>
              <a:t>Time series of wave, wind and swell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162445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53043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HK" sz="2200" dirty="0"/>
              <a:t>Deploy drifting buoys under the DBCP Barometer Upgrade Program in the South China Sea and western North Pacific ( &amp; probably add a wave drifter) </a:t>
            </a:r>
          </a:p>
          <a:p>
            <a:pPr>
              <a:spcAft>
                <a:spcPts val="1200"/>
              </a:spcAft>
            </a:pPr>
            <a:r>
              <a:rPr lang="en-US" altLang="zh-HK" sz="2200" dirty="0"/>
              <a:t>Replace all aneroid barographs with high precision digital barographs onboard HKVOS</a:t>
            </a:r>
          </a:p>
          <a:p>
            <a:pPr>
              <a:spcAft>
                <a:spcPts val="1200"/>
              </a:spcAft>
            </a:pPr>
            <a:r>
              <a:rPr lang="en-US" altLang="zh-HK" sz="2200" dirty="0"/>
              <a:t>Provision of ocean forecast to shipping community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430C88C-0F20-4008-89BF-C19897BB5A79}"/>
              </a:ext>
            </a:extLst>
          </p:cNvPr>
          <p:cNvSpPr/>
          <p:nvPr/>
        </p:nvSpPr>
        <p:spPr>
          <a:xfrm>
            <a:off x="5737224" y="3727186"/>
            <a:ext cx="2949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Ocean modelling forecast covering the western Pacific Ocean and the South China (5S - 55N, 100 - 150E )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altLang="zh-TW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144-hour (6 days) forecast of sea surface current, temperature, salinity, etc. in 3-hourly intervals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altLang="zh-TW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Forecast updated twice daily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altLang="zh-H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41069" y="6319336"/>
            <a:ext cx="11858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Sea Current</a:t>
            </a:r>
            <a:endParaRPr lang="zh-TW" altLang="en-US" sz="135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578424" y="6319336"/>
            <a:ext cx="1592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Sea Temperature</a:t>
            </a:r>
            <a:endParaRPr lang="zh-TW" altLang="en-US" sz="135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22" y="3913698"/>
            <a:ext cx="2461959" cy="236893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89" y="3913698"/>
            <a:ext cx="2555990" cy="240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7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7442" y="528675"/>
            <a:ext cx="7886700" cy="713420"/>
          </a:xfrm>
        </p:spPr>
        <p:txBody>
          <a:bodyPr>
            <a:normAutofit/>
          </a:bodyPr>
          <a:lstStyle/>
          <a:p>
            <a:r>
              <a:rPr lang="en-US" altLang="zh-HK" sz="3600" u="sng" dirty="0"/>
              <a:t>Network diagram (Fishing Vessel)</a:t>
            </a:r>
            <a:endParaRPr lang="zh-HK" altLang="en-US" sz="3600" u="sng" dirty="0"/>
          </a:p>
        </p:txBody>
      </p:sp>
      <p:grpSp>
        <p:nvGrpSpPr>
          <p:cNvPr id="61" name="群組 60"/>
          <p:cNvGrpSpPr/>
          <p:nvPr/>
        </p:nvGrpSpPr>
        <p:grpSpPr>
          <a:xfrm>
            <a:off x="368532" y="2132856"/>
            <a:ext cx="8424520" cy="3601949"/>
            <a:chOff x="407773" y="1908940"/>
            <a:chExt cx="11232693" cy="4802599"/>
          </a:xfrm>
        </p:grpSpPr>
        <p:sp>
          <p:nvSpPr>
            <p:cNvPr id="44" name="向右箭號 43"/>
            <p:cNvSpPr/>
            <p:nvPr/>
          </p:nvSpPr>
          <p:spPr>
            <a:xfrm>
              <a:off x="10290273" y="2897157"/>
              <a:ext cx="1350193" cy="43966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10480749" y="2508336"/>
              <a:ext cx="96924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HK" sz="1350" dirty="0"/>
                <a:t>To HKO </a:t>
              </a:r>
            </a:p>
          </p:txBody>
        </p:sp>
        <p:grpSp>
          <p:nvGrpSpPr>
            <p:cNvPr id="60" name="群組 59"/>
            <p:cNvGrpSpPr/>
            <p:nvPr/>
          </p:nvGrpSpPr>
          <p:grpSpPr>
            <a:xfrm>
              <a:off x="407773" y="1908940"/>
              <a:ext cx="9962995" cy="4802599"/>
              <a:chOff x="407773" y="1908940"/>
              <a:chExt cx="9962995" cy="4802599"/>
            </a:xfrm>
          </p:grpSpPr>
          <p:sp>
            <p:nvSpPr>
              <p:cNvPr id="16" name="圓角矩形 15"/>
              <p:cNvSpPr/>
              <p:nvPr/>
            </p:nvSpPr>
            <p:spPr>
              <a:xfrm>
                <a:off x="5914277" y="2636454"/>
                <a:ext cx="1709282" cy="87732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1350" dirty="0" err="1"/>
                  <a:t>Beidou</a:t>
                </a:r>
                <a:r>
                  <a:rPr lang="en-US" altLang="zh-HK" sz="1350" dirty="0"/>
                  <a:t> Receiver</a:t>
                </a:r>
                <a:endParaRPr lang="zh-HK" altLang="en-US" sz="1350" dirty="0"/>
              </a:p>
            </p:txBody>
          </p:sp>
          <p:sp>
            <p:nvSpPr>
              <p:cNvPr id="17" name="圓角矩形 16"/>
              <p:cNvSpPr/>
              <p:nvPr/>
            </p:nvSpPr>
            <p:spPr>
              <a:xfrm>
                <a:off x="5914277" y="4815866"/>
                <a:ext cx="1733357" cy="1178981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1350" dirty="0"/>
                  <a:t>4G router</a:t>
                </a:r>
                <a:endParaRPr lang="zh-HK" altLang="en-US" sz="1350" dirty="0"/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4202825" y="2567715"/>
                <a:ext cx="1472369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350" dirty="0"/>
                  <a:t>Data pushing</a:t>
                </a:r>
                <a:endParaRPr lang="zh-HK" altLang="en-US" sz="1350" dirty="0"/>
              </a:p>
            </p:txBody>
          </p:sp>
          <p:sp>
            <p:nvSpPr>
              <p:cNvPr id="39" name="圓角矩形 38"/>
              <p:cNvSpPr/>
              <p:nvPr/>
            </p:nvSpPr>
            <p:spPr>
              <a:xfrm>
                <a:off x="8073015" y="2636454"/>
                <a:ext cx="1806722" cy="87732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1350" dirty="0"/>
                  <a:t>Device Server</a:t>
                </a:r>
                <a:endParaRPr lang="zh-HK" altLang="en-US" sz="1350" dirty="0"/>
              </a:p>
            </p:txBody>
          </p:sp>
          <p:sp>
            <p:nvSpPr>
              <p:cNvPr id="40" name="圓角矩形 39"/>
              <p:cNvSpPr/>
              <p:nvPr/>
            </p:nvSpPr>
            <p:spPr>
              <a:xfrm>
                <a:off x="8097090" y="4688664"/>
                <a:ext cx="2051436" cy="877329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1350" dirty="0"/>
                  <a:t>Polling Program</a:t>
                </a:r>
                <a:endParaRPr lang="zh-HK" altLang="en-US" sz="1350" dirty="0"/>
              </a:p>
            </p:txBody>
          </p:sp>
          <p:cxnSp>
            <p:nvCxnSpPr>
              <p:cNvPr id="42" name="直線單箭頭接點 41"/>
              <p:cNvCxnSpPr>
                <a:stCxn id="16" idx="3"/>
                <a:endCxn id="39" idx="1"/>
              </p:cNvCxnSpPr>
              <p:nvPr/>
            </p:nvCxnSpPr>
            <p:spPr>
              <a:xfrm>
                <a:off x="7623559" y="3075119"/>
                <a:ext cx="4494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線單箭頭接點 42"/>
              <p:cNvCxnSpPr/>
              <p:nvPr/>
            </p:nvCxnSpPr>
            <p:spPr>
              <a:xfrm>
                <a:off x="7647634" y="5136282"/>
                <a:ext cx="4494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向右箭號 12"/>
              <p:cNvSpPr/>
              <p:nvPr/>
            </p:nvSpPr>
            <p:spPr>
              <a:xfrm>
                <a:off x="4292595" y="2937998"/>
                <a:ext cx="1310643" cy="345631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 sz="1350"/>
              </a:p>
            </p:txBody>
          </p:sp>
          <p:sp>
            <p:nvSpPr>
              <p:cNvPr id="31" name="圓角矩形 30"/>
              <p:cNvSpPr/>
              <p:nvPr/>
            </p:nvSpPr>
            <p:spPr>
              <a:xfrm>
                <a:off x="5694765" y="2174789"/>
                <a:ext cx="4453761" cy="1825531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 sz="1350" dirty="0"/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7042844" y="1908940"/>
                <a:ext cx="1590521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/>
                  <a:t>King’s Park</a:t>
                </a:r>
                <a:endParaRPr lang="zh-HK" altLang="en-US" dirty="0"/>
              </a:p>
            </p:txBody>
          </p:sp>
          <p:sp>
            <p:nvSpPr>
              <p:cNvPr id="18" name="左-右雙向箭號 17"/>
              <p:cNvSpPr/>
              <p:nvPr/>
            </p:nvSpPr>
            <p:spPr>
              <a:xfrm>
                <a:off x="4292596" y="5211457"/>
                <a:ext cx="1322668" cy="339814"/>
              </a:xfrm>
              <a:prstGeom prst="leftRightArrow">
                <a:avLst/>
              </a:prstGeom>
              <a:solidFill>
                <a:srgbClr val="FFC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 sz="1350"/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4180952" y="4815866"/>
                <a:ext cx="1709015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350" dirty="0"/>
                  <a:t>Virtual network</a:t>
                </a:r>
                <a:endParaRPr lang="zh-HK" altLang="en-US" sz="1350" dirty="0"/>
              </a:p>
            </p:txBody>
          </p:sp>
          <p:sp>
            <p:nvSpPr>
              <p:cNvPr id="36" name="圓角矩形 35"/>
              <p:cNvSpPr/>
              <p:nvPr/>
            </p:nvSpPr>
            <p:spPr>
              <a:xfrm>
                <a:off x="5775260" y="4429716"/>
                <a:ext cx="4595508" cy="2272554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 sz="1350" dirty="0"/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7485111" y="4208152"/>
                <a:ext cx="787311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/>
                  <a:t>HKO</a:t>
                </a:r>
                <a:endParaRPr lang="zh-HK" altLang="en-US" dirty="0"/>
              </a:p>
            </p:txBody>
          </p:sp>
          <p:sp>
            <p:nvSpPr>
              <p:cNvPr id="47" name="圓角矩形 46"/>
              <p:cNvSpPr/>
              <p:nvPr/>
            </p:nvSpPr>
            <p:spPr>
              <a:xfrm>
                <a:off x="8073014" y="5646312"/>
                <a:ext cx="2075511" cy="877329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1350" dirty="0"/>
                  <a:t>Data server for radiation data</a:t>
                </a:r>
              </a:p>
            </p:txBody>
          </p:sp>
          <p:cxnSp>
            <p:nvCxnSpPr>
              <p:cNvPr id="48" name="直線單箭頭接點 47"/>
              <p:cNvCxnSpPr/>
              <p:nvPr/>
            </p:nvCxnSpPr>
            <p:spPr>
              <a:xfrm>
                <a:off x="7647634" y="5786431"/>
                <a:ext cx="4494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9" name="群組 58"/>
              <p:cNvGrpSpPr/>
              <p:nvPr/>
            </p:nvGrpSpPr>
            <p:grpSpPr>
              <a:xfrm>
                <a:off x="407773" y="1927654"/>
                <a:ext cx="3795052" cy="4783885"/>
                <a:chOff x="407773" y="1927654"/>
                <a:chExt cx="3795052" cy="4783885"/>
              </a:xfrm>
            </p:grpSpPr>
            <p:sp>
              <p:nvSpPr>
                <p:cNvPr id="4" name="圓角矩形 3"/>
                <p:cNvSpPr/>
                <p:nvPr/>
              </p:nvSpPr>
              <p:spPr>
                <a:xfrm>
                  <a:off x="407773" y="1927654"/>
                  <a:ext cx="1396314" cy="71669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1350" dirty="0"/>
                    <a:t>Wind Sensor</a:t>
                  </a:r>
                  <a:endParaRPr lang="zh-HK" altLang="en-US" sz="1350" dirty="0"/>
                </a:p>
              </p:txBody>
            </p:sp>
            <p:cxnSp>
              <p:nvCxnSpPr>
                <p:cNvPr id="6" name="直線單箭頭接點 5"/>
                <p:cNvCxnSpPr>
                  <a:stCxn id="4" idx="2"/>
                  <a:endCxn id="7" idx="0"/>
                </p:cNvCxnSpPr>
                <p:nvPr/>
              </p:nvCxnSpPr>
              <p:spPr>
                <a:xfrm>
                  <a:off x="1105930" y="2644345"/>
                  <a:ext cx="0" cy="63928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群組 34"/>
                <p:cNvGrpSpPr/>
                <p:nvPr/>
              </p:nvGrpSpPr>
              <p:grpSpPr>
                <a:xfrm>
                  <a:off x="407773" y="2693771"/>
                  <a:ext cx="3795052" cy="2010886"/>
                  <a:chOff x="2293884" y="1337795"/>
                  <a:chExt cx="3795052" cy="2010886"/>
                </a:xfrm>
              </p:grpSpPr>
              <p:sp>
                <p:nvSpPr>
                  <p:cNvPr id="7" name="圓角矩形 6"/>
                  <p:cNvSpPr/>
                  <p:nvPr/>
                </p:nvSpPr>
                <p:spPr>
                  <a:xfrm>
                    <a:off x="2293884" y="1927653"/>
                    <a:ext cx="1396314" cy="716691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HK" sz="1350" dirty="0"/>
                      <a:t>LP3500</a:t>
                    </a:r>
                  </a:p>
                  <a:p>
                    <a:pPr algn="ctr"/>
                    <a:r>
                      <a:rPr lang="en-US" altLang="zh-HK" sz="1350" dirty="0"/>
                      <a:t>(SBC)</a:t>
                    </a:r>
                    <a:endParaRPr lang="zh-HK" altLang="en-US" sz="1350" dirty="0"/>
                  </a:p>
                </p:txBody>
              </p:sp>
              <p:cxnSp>
                <p:nvCxnSpPr>
                  <p:cNvPr id="9" name="肘形接點 8"/>
                  <p:cNvCxnSpPr/>
                  <p:nvPr/>
                </p:nvCxnSpPr>
                <p:spPr>
                  <a:xfrm>
                    <a:off x="3700671" y="2285999"/>
                    <a:ext cx="654907" cy="617839"/>
                  </a:xfrm>
                  <a:prstGeom prst="bentConnector3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肘形接點 9"/>
                  <p:cNvCxnSpPr/>
                  <p:nvPr/>
                </p:nvCxnSpPr>
                <p:spPr>
                  <a:xfrm flipV="1">
                    <a:off x="3700671" y="1761194"/>
                    <a:ext cx="654908" cy="524804"/>
                  </a:xfrm>
                  <a:prstGeom prst="bentConnector3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圓角矩形 13"/>
                  <p:cNvSpPr/>
                  <p:nvPr/>
                </p:nvSpPr>
                <p:spPr>
                  <a:xfrm>
                    <a:off x="4339702" y="1337795"/>
                    <a:ext cx="1709282" cy="877329"/>
                  </a:xfrm>
                  <a:prstGeom prst="round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HK" sz="1350" dirty="0" err="1"/>
                      <a:t>Beidou</a:t>
                    </a:r>
                    <a:r>
                      <a:rPr lang="en-US" altLang="zh-HK" sz="1350" dirty="0"/>
                      <a:t> Transmitter</a:t>
                    </a:r>
                    <a:endParaRPr lang="zh-HK" altLang="en-US" sz="1350" dirty="0"/>
                  </a:p>
                </p:txBody>
              </p:sp>
              <p:sp>
                <p:nvSpPr>
                  <p:cNvPr id="15" name="圓角矩形 14"/>
                  <p:cNvSpPr/>
                  <p:nvPr/>
                </p:nvSpPr>
                <p:spPr>
                  <a:xfrm>
                    <a:off x="4355579" y="2458995"/>
                    <a:ext cx="1733357" cy="889686"/>
                  </a:xfrm>
                  <a:prstGeom prst="round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HK" sz="1350" dirty="0"/>
                      <a:t>Device Server</a:t>
                    </a:r>
                    <a:endParaRPr lang="zh-HK" altLang="en-US" sz="1350" dirty="0"/>
                  </a:p>
                </p:txBody>
              </p:sp>
            </p:grpSp>
            <p:sp>
              <p:nvSpPr>
                <p:cNvPr id="21" name="圓角矩形 20"/>
                <p:cNvSpPr/>
                <p:nvPr/>
              </p:nvSpPr>
              <p:spPr>
                <a:xfrm>
                  <a:off x="427590" y="5994848"/>
                  <a:ext cx="1500064" cy="71669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1350" dirty="0"/>
                    <a:t>Radiation Sensor</a:t>
                  </a:r>
                  <a:endParaRPr lang="zh-HK" altLang="en-US" sz="1350" dirty="0"/>
                </a:p>
              </p:txBody>
            </p:sp>
            <p:sp>
              <p:nvSpPr>
                <p:cNvPr id="23" name="圓角矩形 22"/>
                <p:cNvSpPr/>
                <p:nvPr/>
              </p:nvSpPr>
              <p:spPr>
                <a:xfrm>
                  <a:off x="2469468" y="4927075"/>
                  <a:ext cx="1733357" cy="889686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1350" dirty="0"/>
                    <a:t>4G router</a:t>
                  </a:r>
                  <a:endParaRPr lang="zh-HK" altLang="en-US" sz="1350" dirty="0"/>
                </a:p>
              </p:txBody>
            </p:sp>
            <p:cxnSp>
              <p:nvCxnSpPr>
                <p:cNvPr id="26" name="直線單箭頭接點 25"/>
                <p:cNvCxnSpPr>
                  <a:stCxn id="15" idx="2"/>
                  <a:endCxn id="23" idx="0"/>
                </p:cNvCxnSpPr>
                <p:nvPr/>
              </p:nvCxnSpPr>
              <p:spPr>
                <a:xfrm>
                  <a:off x="3336147" y="4704657"/>
                  <a:ext cx="0" cy="22241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1" name="圓角矩形 40"/>
                <p:cNvSpPr/>
                <p:nvPr/>
              </p:nvSpPr>
              <p:spPr>
                <a:xfrm>
                  <a:off x="427590" y="4669817"/>
                  <a:ext cx="1500064" cy="93293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1350" dirty="0"/>
                    <a:t>Tablet</a:t>
                  </a:r>
                </a:p>
                <a:p>
                  <a:pPr algn="ctr"/>
                  <a:r>
                    <a:rPr lang="en-US" altLang="zh-HK" sz="1050" dirty="0"/>
                    <a:t>(display, </a:t>
                  </a:r>
                  <a:r>
                    <a:rPr lang="en-US" altLang="zh-HK" sz="1000" dirty="0"/>
                    <a:t>serialization</a:t>
                  </a:r>
                  <a:r>
                    <a:rPr lang="en-US" altLang="zh-HK" sz="1050" dirty="0"/>
                    <a:t> and data logging)</a:t>
                  </a:r>
                  <a:endParaRPr lang="zh-HK" altLang="en-US" sz="1050" dirty="0"/>
                </a:p>
              </p:txBody>
            </p:sp>
            <p:cxnSp>
              <p:nvCxnSpPr>
                <p:cNvPr id="22" name="直線單箭頭接點 21"/>
                <p:cNvCxnSpPr>
                  <a:stCxn id="7" idx="2"/>
                </p:cNvCxnSpPr>
                <p:nvPr/>
              </p:nvCxnSpPr>
              <p:spPr>
                <a:xfrm>
                  <a:off x="1105930" y="4000320"/>
                  <a:ext cx="0" cy="669497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單箭頭接點 26"/>
                <p:cNvCxnSpPr>
                  <a:stCxn id="41" idx="2"/>
                  <a:endCxn id="21" idx="0"/>
                </p:cNvCxnSpPr>
                <p:nvPr/>
              </p:nvCxnSpPr>
              <p:spPr>
                <a:xfrm>
                  <a:off x="1177622" y="5602748"/>
                  <a:ext cx="0" cy="39210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肘形接點 28"/>
                <p:cNvCxnSpPr>
                  <a:stCxn id="21" idx="3"/>
                  <a:endCxn id="23" idx="2"/>
                </p:cNvCxnSpPr>
                <p:nvPr/>
              </p:nvCxnSpPr>
              <p:spPr>
                <a:xfrm flipV="1">
                  <a:off x="1927654" y="5816761"/>
                  <a:ext cx="1408493" cy="536433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肘形接點 51"/>
                <p:cNvCxnSpPr>
                  <a:stCxn id="41" idx="3"/>
                  <a:endCxn id="23" idx="1"/>
                </p:cNvCxnSpPr>
                <p:nvPr/>
              </p:nvCxnSpPr>
              <p:spPr>
                <a:xfrm>
                  <a:off x="1927654" y="5136283"/>
                  <a:ext cx="541814" cy="235635"/>
                </a:xfrm>
                <a:prstGeom prst="bentConnector3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01612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Organisation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(Met-Ocean Structure)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US" sz="2800" dirty="0"/>
              <a:t>VOS responsibilities: HKO participated in the VOS Scheme in 1949.  First visit to ships made as early as in 1892</a:t>
            </a:r>
          </a:p>
          <a:p>
            <a:r>
              <a:rPr lang="en-US" sz="2800" dirty="0"/>
              <a:t>SOOP responsibilities: Nil</a:t>
            </a:r>
          </a:p>
          <a:p>
            <a:r>
              <a:rPr lang="en-US" sz="2800" dirty="0"/>
              <a:t>ASAP responsibilities: Nil</a:t>
            </a:r>
          </a:p>
          <a:p>
            <a:r>
              <a:rPr lang="en-US" sz="2800" dirty="0"/>
              <a:t>Institute/staff (PMOs): One part-time PMO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6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911000"/>
            <a:ext cx="4716014" cy="34094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 txBox="1">
            <a:spLocks/>
          </p:cNvSpPr>
          <p:nvPr/>
        </p:nvSpPr>
        <p:spPr>
          <a:xfrm>
            <a:off x="1115616" y="12779"/>
            <a:ext cx="7128792" cy="895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SOT Activities (1): VOS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 txBox="1">
            <a:spLocks/>
          </p:cNvSpPr>
          <p:nvPr/>
        </p:nvSpPr>
        <p:spPr>
          <a:xfrm>
            <a:off x="457200" y="1196752"/>
            <a:ext cx="4114800" cy="54226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zh-HK" sz="2200" b="1" dirty="0"/>
              <a:t>2020 Statistics </a:t>
            </a:r>
          </a:p>
          <a:p>
            <a:pPr>
              <a:spcAft>
                <a:spcPts val="1200"/>
              </a:spcAft>
            </a:pPr>
            <a:r>
              <a:rPr lang="en-US" altLang="zh-HK" sz="2200" dirty="0"/>
              <a:t>78 VOS in 2020 </a:t>
            </a:r>
            <a:r>
              <a:rPr lang="en-US" altLang="zh-HK" sz="2200" dirty="0">
                <a:solidFill>
                  <a:srgbClr val="0070C0"/>
                </a:solidFill>
              </a:rPr>
              <a:t>(1 more VOS was recruited in May 2021)</a:t>
            </a:r>
          </a:p>
          <a:p>
            <a:pPr>
              <a:spcAft>
                <a:spcPts val="1200"/>
              </a:spcAft>
            </a:pPr>
            <a:r>
              <a:rPr lang="en-US" altLang="zh-HK" sz="2200" dirty="0"/>
              <a:t>2 Automatic Ships installed with AWS </a:t>
            </a:r>
            <a:br>
              <a:rPr lang="en-US" altLang="zh-HK" sz="2200" dirty="0"/>
            </a:br>
            <a:r>
              <a:rPr lang="en-US" altLang="zh-HK" sz="2200" dirty="0"/>
              <a:t>(</a:t>
            </a:r>
            <a:r>
              <a:rPr lang="en-US" altLang="zh-HK" sz="2200" dirty="0" err="1"/>
              <a:t>i</a:t>
            </a:r>
            <a:r>
              <a:rPr lang="en-US" altLang="zh-HK" sz="2200" dirty="0"/>
              <a:t>) AMOS (</a:t>
            </a:r>
            <a:r>
              <a:rPr lang="en-US" altLang="zh-HK" sz="2200" dirty="0" err="1"/>
              <a:t>UKMet</a:t>
            </a:r>
            <a:r>
              <a:rPr lang="en-US" altLang="zh-HK" sz="2200" dirty="0"/>
              <a:t> Office) </a:t>
            </a:r>
            <a:br>
              <a:rPr lang="en-US" altLang="zh-HK" sz="2200" dirty="0"/>
            </a:br>
            <a:r>
              <a:rPr lang="en-US" altLang="zh-HK" sz="2200" dirty="0"/>
              <a:t>(ii) Modified drifting buoy</a:t>
            </a:r>
          </a:p>
          <a:p>
            <a:pPr>
              <a:spcAft>
                <a:spcPts val="1200"/>
              </a:spcAft>
            </a:pPr>
            <a:r>
              <a:rPr lang="en-US" altLang="zh-HK" sz="2200" dirty="0"/>
              <a:t>17,332 ship observations (BBXX) distributed on the GTS </a:t>
            </a:r>
          </a:p>
          <a:p>
            <a:pPr>
              <a:spcAft>
                <a:spcPts val="1200"/>
              </a:spcAft>
            </a:pPr>
            <a:r>
              <a:rPr lang="en-US" altLang="zh-HK" sz="2200" dirty="0"/>
              <a:t>10,401 automatic observations distributed on the GTS</a:t>
            </a:r>
          </a:p>
          <a:p>
            <a:pPr>
              <a:spcAft>
                <a:spcPts val="1200"/>
              </a:spcAft>
            </a:pPr>
            <a:r>
              <a:rPr lang="en-US" altLang="zh-HK" sz="2200" dirty="0"/>
              <a:t>12,001 delayed mode data files in IMMT submitted to GCC</a:t>
            </a:r>
          </a:p>
          <a:p>
            <a:pPr marL="0" indent="0">
              <a:spcAft>
                <a:spcPts val="1200"/>
              </a:spcAft>
              <a:buNone/>
            </a:pPr>
            <a:endParaRPr lang="en-US" altLang="zh-HK" sz="2000" dirty="0"/>
          </a:p>
          <a:p>
            <a:endParaRPr lang="en-US" sz="2000" dirty="0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03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28" y="3717031"/>
            <a:ext cx="4397427" cy="2697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SOT Activities (2):</a:t>
            </a:r>
            <a:br>
              <a:rPr lang="en-US" dirty="0"/>
            </a:br>
            <a:r>
              <a:rPr lang="en-US" dirty="0"/>
              <a:t>Drifting Buoy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009D-B187-40C5-9CA3-716BA138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7398447" cy="492941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HK" sz="2200" dirty="0" err="1"/>
              <a:t>MetOcean</a:t>
            </a:r>
            <a:r>
              <a:rPr lang="en-US" altLang="zh-HK" sz="2200" dirty="0"/>
              <a:t> Surface Velocity Program (SVP) drifting buoy attached with a holey sock drogue</a:t>
            </a:r>
          </a:p>
          <a:p>
            <a:pPr>
              <a:spcAft>
                <a:spcPts val="1200"/>
              </a:spcAft>
            </a:pPr>
            <a:r>
              <a:rPr lang="en-US" altLang="zh-HK" sz="2200" dirty="0"/>
              <a:t>With the help of HKVOS, 3 buoys were deployed in the South China Sea and 2 in the western North Pacific between July and August 2020. </a:t>
            </a:r>
            <a:r>
              <a:rPr lang="en-US" altLang="zh-HK" sz="2200" dirty="0">
                <a:solidFill>
                  <a:srgbClr val="0070C0"/>
                </a:solidFill>
              </a:rPr>
              <a:t>(5 more buoys were deployed in the same areas between June and July 2021)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647" y="1196752"/>
            <a:ext cx="739589" cy="308162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412856" y="4373283"/>
            <a:ext cx="1731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SVP drifting buoy</a:t>
            </a:r>
            <a:endParaRPr lang="zh-TW" altLang="en-US" sz="16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83" y="4870599"/>
            <a:ext cx="1964017" cy="154359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greenshot_2015-06-26_12-01-5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83" y="3717031"/>
            <a:ext cx="1965621" cy="1333193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54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PMO Activities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009D-B187-40C5-9CA3-716BA138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2"/>
            <a:ext cx="4906888" cy="5710696"/>
          </a:xfrm>
        </p:spPr>
        <p:txBody>
          <a:bodyPr/>
          <a:lstStyle/>
          <a:p>
            <a:r>
              <a:rPr lang="en-US" sz="2200" dirty="0"/>
              <a:t>Number of VOS visits by PMO: 3</a:t>
            </a:r>
            <a:br>
              <a:rPr lang="en-US" sz="2200" dirty="0"/>
            </a:br>
            <a:r>
              <a:rPr lang="en-US" sz="2200" dirty="0"/>
              <a:t>(only in Jan 2020)</a:t>
            </a:r>
          </a:p>
          <a:p>
            <a:r>
              <a:rPr lang="en-US" sz="2200" dirty="0"/>
              <a:t>Ship visits suspended following outbreak of COVID-19</a:t>
            </a:r>
          </a:p>
          <a:p>
            <a:r>
              <a:rPr lang="en-US" altLang="zh-TW" sz="2200" dirty="0"/>
              <a:t>Shipmasters requesting for barometer calibration are invited to send “Barometer Comparison Check Service Request Form”  to HKO with pressure reading, barometer height &amp; temperature information via email or fax when the ship is berthing at HK</a:t>
            </a:r>
          </a:p>
          <a:p>
            <a:r>
              <a:rPr lang="en-US" altLang="zh-TW" sz="2200" dirty="0"/>
              <a:t>Information on the correction indexes sent back to shipmasters</a:t>
            </a:r>
          </a:p>
          <a:p>
            <a:r>
              <a:rPr lang="en-US" altLang="zh-TW" sz="2200" dirty="0"/>
              <a:t>Totally 30 requests for barometer calibration in 2020 </a:t>
            </a:r>
            <a:r>
              <a:rPr lang="en-US" altLang="zh-TW" sz="2200" dirty="0">
                <a:solidFill>
                  <a:srgbClr val="0070C0"/>
                </a:solidFill>
              </a:rPr>
              <a:t>(15 requests up to July 2021)</a:t>
            </a:r>
          </a:p>
          <a:p>
            <a:endParaRPr lang="en-US" altLang="zh-TW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488" y="908721"/>
            <a:ext cx="3332973" cy="5264353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5364088" y="3457952"/>
            <a:ext cx="3335374" cy="100811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47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23" y="2423012"/>
            <a:ext cx="5268577" cy="4125680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>
          <a:xfrm>
            <a:off x="1594047" y="3429000"/>
            <a:ext cx="4922169" cy="1296144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1683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HK" sz="2200" dirty="0"/>
              <a:t>46 VOS have installed digital barograph onboard (up to July 2021)</a:t>
            </a:r>
            <a:br>
              <a:rPr lang="en-US" altLang="zh-HK" sz="2200" dirty="0"/>
            </a:br>
            <a:r>
              <a:rPr lang="en-US" altLang="zh-HK" sz="2200" dirty="0"/>
              <a:t>(58 % of total number of ships in the HKVOS fleet)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3012"/>
            <a:ext cx="2273694" cy="21835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779"/>
            <a:ext cx="7128792" cy="895942"/>
          </a:xfrm>
        </p:spPr>
        <p:txBody>
          <a:bodyPr/>
          <a:lstStyle/>
          <a:p>
            <a:r>
              <a:rPr lang="en-US" dirty="0"/>
              <a:t>PMO Activities (2)</a:t>
            </a:r>
          </a:p>
        </p:txBody>
      </p:sp>
    </p:spTree>
    <p:extLst>
      <p:ext uri="{BB962C8B-B14F-4D97-AF65-F5344CB8AC3E}">
        <p14:creationId xmlns:p14="http://schemas.microsoft.com/office/powerpoint/2010/main" val="158249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2">
            <a:extLst>
              <a:ext uri="{FF2B5EF4-FFF2-40B4-BE49-F238E27FC236}">
                <a16:creationId xmlns:a16="http://schemas.microsoft.com/office/drawing/2014/main" id="{F01CEEF1-BDCF-4558-BC38-1ACC640D8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29" y="2421731"/>
            <a:ext cx="2687637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向右箭號 11">
            <a:extLst>
              <a:ext uri="{FF2B5EF4-FFF2-40B4-BE49-F238E27FC236}">
                <a16:creationId xmlns:a16="http://schemas.microsoft.com/office/drawing/2014/main" id="{20C8CBD5-E6C7-4439-9EF5-9945CC5427FA}"/>
              </a:ext>
            </a:extLst>
          </p:cNvPr>
          <p:cNvSpPr/>
          <p:nvPr/>
        </p:nvSpPr>
        <p:spPr>
          <a:xfrm>
            <a:off x="3755466" y="3260204"/>
            <a:ext cx="792163" cy="3508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zh-HK" altLang="en-US">
              <a:solidFill>
                <a:srgbClr val="FFFF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文字方塊 15">
            <a:extLst>
              <a:ext uri="{FF2B5EF4-FFF2-40B4-BE49-F238E27FC236}">
                <a16:creationId xmlns:a16="http://schemas.microsoft.com/office/drawing/2014/main" id="{53E37C7B-47AF-499C-9019-07300FB1C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080" y="4436268"/>
            <a:ext cx="1555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8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Paper logbook</a:t>
            </a:r>
            <a:endParaRPr lang="zh-HK" altLang="en-US" sz="18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" name="文字方塊 21">
            <a:extLst>
              <a:ext uri="{FF2B5EF4-FFF2-40B4-BE49-F238E27FC236}">
                <a16:creationId xmlns:a16="http://schemas.microsoft.com/office/drawing/2014/main" id="{D562AB89-C705-4A7D-B6C5-9659747A8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797" y="4867084"/>
            <a:ext cx="20668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8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Electronic logbook</a:t>
            </a:r>
            <a:endParaRPr lang="zh-HK" altLang="en-US" sz="18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80" y="1969316"/>
            <a:ext cx="4092268" cy="2897768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 txBox="1">
            <a:spLocks/>
          </p:cNvSpPr>
          <p:nvPr/>
        </p:nvSpPr>
        <p:spPr>
          <a:xfrm>
            <a:off x="457200" y="1196752"/>
            <a:ext cx="8229600" cy="48965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HK" sz="2200" dirty="0"/>
              <a:t>76 VOS (out of 79) are using electronic logbooks</a:t>
            </a:r>
            <a:br>
              <a:rPr lang="en-US" altLang="zh-HK" sz="2200" dirty="0"/>
            </a:br>
            <a:r>
              <a:rPr lang="en-US" altLang="zh-HK" sz="2200" dirty="0"/>
              <a:t>(</a:t>
            </a:r>
            <a:r>
              <a:rPr lang="en-US" altLang="zh-HK" sz="2200" dirty="0" err="1"/>
              <a:t>TurboWin</a:t>
            </a:r>
            <a:r>
              <a:rPr lang="en-US" altLang="zh-HK" sz="2200" dirty="0"/>
              <a:t> / </a:t>
            </a:r>
            <a:r>
              <a:rPr lang="en-US" altLang="zh-HK" sz="2200" dirty="0" err="1"/>
              <a:t>TurboWin</a:t>
            </a:r>
            <a:r>
              <a:rPr lang="en-US" altLang="zh-HK" sz="2200" dirty="0"/>
              <a:t>+)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779"/>
            <a:ext cx="7128792" cy="895942"/>
          </a:xfrm>
        </p:spPr>
        <p:txBody>
          <a:bodyPr/>
          <a:lstStyle/>
          <a:p>
            <a:r>
              <a:rPr lang="en-US" dirty="0"/>
              <a:t>PMO Activities (3)</a:t>
            </a:r>
          </a:p>
        </p:txBody>
      </p:sp>
    </p:spTree>
    <p:extLst>
      <p:ext uri="{BB962C8B-B14F-4D97-AF65-F5344CB8AC3E}">
        <p14:creationId xmlns:p14="http://schemas.microsoft.com/office/powerpoint/2010/main" val="66317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initiatives/resources:</a:t>
            </a:r>
            <a:br>
              <a:rPr lang="en-US" dirty="0"/>
            </a:br>
            <a:r>
              <a:rPr lang="en-US" dirty="0"/>
              <a:t>Met and ocean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97032" y="1711321"/>
            <a:ext cx="85746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HK" b="1" dirty="0"/>
              <a:t>An ultrasonic anemometer (Gill GMX200) was installed on a fishing vessel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HK" sz="17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HK" sz="17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HK" b="1" dirty="0"/>
              <a:t>The anemometer is equipped with GPS and outputs both apparent and true wind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69215" y="1203289"/>
            <a:ext cx="86747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200" dirty="0"/>
              <a:t>Trial operation of ultrasonic anemometer on fishing vessel</a:t>
            </a:r>
            <a:endParaRPr lang="zh-HK" altLang="en-US" sz="22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549" y="3589084"/>
            <a:ext cx="3451085" cy="227132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049935" y="205938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dirty="0"/>
              <a:t>26 Jul 2019 – </a:t>
            </a:r>
            <a:r>
              <a:rPr lang="en-US" altLang="zh-HK" b="1" dirty="0"/>
              <a:t>FV1</a:t>
            </a:r>
            <a:r>
              <a:rPr lang="en-US" altLang="zh-HK" dirty="0"/>
              <a:t> installed on the top of mast of a fishing vessel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2915816" y="3175199"/>
            <a:ext cx="2226401" cy="3126858"/>
            <a:chOff x="4764428" y="949485"/>
            <a:chExt cx="2522555" cy="3363406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28" y="949485"/>
              <a:ext cx="2522555" cy="3363406"/>
            </a:xfrm>
            <a:prstGeom prst="rect">
              <a:avLst/>
            </a:prstGeom>
          </p:spPr>
        </p:pic>
        <p:cxnSp>
          <p:nvCxnSpPr>
            <p:cNvPr id="11" name="直線單箭頭接點 10"/>
            <p:cNvCxnSpPr/>
            <p:nvPr/>
          </p:nvCxnSpPr>
          <p:spPr>
            <a:xfrm>
              <a:off x="5629779" y="2056765"/>
              <a:ext cx="395926" cy="23331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>
            <a:off x="683568" y="3213778"/>
            <a:ext cx="2318743" cy="3072733"/>
            <a:chOff x="1608034" y="523994"/>
            <a:chExt cx="2318743" cy="3072733"/>
          </a:xfrm>
        </p:grpSpPr>
        <p:sp>
          <p:nvSpPr>
            <p:cNvPr id="13" name="文字方塊 12"/>
            <p:cNvSpPr txBox="1"/>
            <p:nvPr/>
          </p:nvSpPr>
          <p:spPr>
            <a:xfrm>
              <a:off x="1630905" y="523994"/>
              <a:ext cx="229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b="1" dirty="0"/>
                <a:t>FV1 </a:t>
              </a:r>
            </a:p>
            <a:p>
              <a:r>
                <a:rPr lang="en-US" altLang="zh-HK" b="1" dirty="0"/>
                <a:t>(</a:t>
              </a:r>
              <a:r>
                <a:rPr lang="en-US" altLang="zh-HK" b="1" dirty="0" err="1"/>
                <a:t>Beidou</a:t>
              </a:r>
              <a:r>
                <a:rPr lang="en-US" altLang="zh-HK" b="1" dirty="0"/>
                <a:t> satellite)</a:t>
              </a:r>
              <a:endParaRPr lang="zh-HK" altLang="en-US" b="1" dirty="0"/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8034" y="1284412"/>
              <a:ext cx="1734236" cy="2312315"/>
            </a:xfrm>
            <a:prstGeom prst="rect">
              <a:avLst/>
            </a:prstGeom>
          </p:spPr>
        </p:pic>
        <p:cxnSp>
          <p:nvCxnSpPr>
            <p:cNvPr id="15" name="直線單箭頭接點 14"/>
            <p:cNvCxnSpPr/>
            <p:nvPr/>
          </p:nvCxnSpPr>
          <p:spPr>
            <a:xfrm>
              <a:off x="1840985" y="1244753"/>
              <a:ext cx="395926" cy="23331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64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" y="1242095"/>
            <a:ext cx="9135208" cy="5194413"/>
          </a:xfrm>
          <a:prstGeom prst="rect">
            <a:avLst/>
          </a:prstGeom>
        </p:spPr>
      </p:pic>
      <p:sp>
        <p:nvSpPr>
          <p:cNvPr id="46" name="文字方塊 45"/>
          <p:cNvSpPr txBox="1"/>
          <p:nvPr/>
        </p:nvSpPr>
        <p:spPr>
          <a:xfrm>
            <a:off x="293457" y="620688"/>
            <a:ext cx="85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altLang="zh-HK" b="1" dirty="0"/>
              <a:t>1-min mean wind data collected &amp; transmitted in real-time via </a:t>
            </a:r>
            <a:r>
              <a:rPr lang="en-US" altLang="zh-HK" b="1" dirty="0" err="1"/>
              <a:t>Beidou</a:t>
            </a:r>
            <a:r>
              <a:rPr lang="en-US" altLang="zh-HK" b="1" dirty="0"/>
              <a:t> back to HKO</a:t>
            </a:r>
          </a:p>
        </p:txBody>
      </p:sp>
    </p:spTree>
    <p:extLst>
      <p:ext uri="{BB962C8B-B14F-4D97-AF65-F5344CB8AC3E}">
        <p14:creationId xmlns:p14="http://schemas.microsoft.com/office/powerpoint/2010/main" val="3357264047"/>
      </p:ext>
    </p:extLst>
  </p:cSld>
  <p:clrMapOvr>
    <a:masterClrMapping/>
  </p:clrMapOvr>
</p:sld>
</file>

<file path=ppt/theme/theme1.xml><?xml version="1.0" encoding="utf-8"?>
<a:theme xmlns:a="http://schemas.openxmlformats.org/drawingml/2006/main" name="SOT-10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SOT-8-Template</Template>
  <TotalTime>1948</TotalTime>
  <Words>982</Words>
  <Application>Microsoft Office PowerPoint</Application>
  <PresentationFormat>如螢幕大小 (4:3)</PresentationFormat>
  <Paragraphs>137</Paragraphs>
  <Slides>18</Slides>
  <Notes>4</Notes>
  <HiddenSlides>3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SOT-10-Template</vt:lpstr>
      <vt:lpstr>Hong Kong, China</vt:lpstr>
      <vt:lpstr>About Organisation  (Met-Ocean Structure)</vt:lpstr>
      <vt:lpstr> </vt:lpstr>
      <vt:lpstr>SOT Activities (2): Drifting Buoy Deployment</vt:lpstr>
      <vt:lpstr>PMO Activities (1)</vt:lpstr>
      <vt:lpstr>PMO Activities (2)</vt:lpstr>
      <vt:lpstr>PMO Activities (3)</vt:lpstr>
      <vt:lpstr>Other initiatives/resources: Met and ocean network</vt:lpstr>
      <vt:lpstr>PowerPoint 簡報</vt:lpstr>
      <vt:lpstr>PowerPoint 簡報</vt:lpstr>
      <vt:lpstr>Gaps and Requirements, and Covid-19 Impact </vt:lpstr>
      <vt:lpstr>Gaps and Requirements, and Covid-19 Impact </vt:lpstr>
      <vt:lpstr>Future Plans</vt:lpstr>
      <vt:lpstr>PowerPoint 簡報</vt:lpstr>
      <vt:lpstr>PowerPoint 簡報</vt:lpstr>
      <vt:lpstr>PowerPoint 簡報</vt:lpstr>
      <vt:lpstr>Future Plans (2)</vt:lpstr>
      <vt:lpstr>Network diagram (Fishing Vessel)</vt:lpstr>
    </vt:vector>
  </TitlesOfParts>
  <Company>WMO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5.2 WMO Rolling Review of Requirements (RRR)</dc:title>
  <dc:creator>Etienne Charpentier</dc:creator>
  <cp:lastModifiedBy>S.T. Chan</cp:lastModifiedBy>
  <cp:revision>71</cp:revision>
  <dcterms:created xsi:type="dcterms:W3CDTF">2015-04-15T06:27:16Z</dcterms:created>
  <dcterms:modified xsi:type="dcterms:W3CDTF">2021-08-21T17:14:36Z</dcterms:modified>
</cp:coreProperties>
</file>