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4" r:id="rId4"/>
    <p:sldId id="265" r:id="rId5"/>
    <p:sldId id="266" r:id="rId6"/>
    <p:sldId id="261" r:id="rId7"/>
    <p:sldId id="262" r:id="rId8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02" autoAdjust="0"/>
  </p:normalViewPr>
  <p:slideViewPr>
    <p:cSldViewPr>
      <p:cViewPr varScale="1">
        <p:scale>
          <a:sx n="102" d="100"/>
          <a:sy n="102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084" y="-7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MA8026\Desktop\&#20316;&#26989;\20210813_SOT-11\&#27671;&#22311;&#35336;&#28857;&#26908;\&#27671;&#22311;&#35336;&#28857;&#2690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MA8026\Desktop\&#20316;&#26989;\20210813_SOT-11\&#27671;&#22311;&#35336;&#28857;&#26908;\&#27671;&#22311;&#35336;&#28857;&#2690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>
                <a:effectLst/>
              </a:rPr>
              <a:t>Visit Barometer Checks by PMOs</a:t>
            </a:r>
            <a:endParaRPr lang="ja-JP" altLang="ja-JP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Sheet1!$A$2:$A$21</c:f>
              <c:numCache>
                <c:formatCode>@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497</c:v>
                </c:pt>
                <c:pt idx="1">
                  <c:v>540</c:v>
                </c:pt>
                <c:pt idx="2">
                  <c:v>381</c:v>
                </c:pt>
                <c:pt idx="3">
                  <c:v>286</c:v>
                </c:pt>
                <c:pt idx="4">
                  <c:v>274</c:v>
                </c:pt>
                <c:pt idx="5">
                  <c:v>204</c:v>
                </c:pt>
                <c:pt idx="6">
                  <c:v>178</c:v>
                </c:pt>
                <c:pt idx="7">
                  <c:v>132</c:v>
                </c:pt>
                <c:pt idx="8">
                  <c:v>85</c:v>
                </c:pt>
                <c:pt idx="9">
                  <c:v>119</c:v>
                </c:pt>
                <c:pt idx="10">
                  <c:v>148</c:v>
                </c:pt>
                <c:pt idx="11">
                  <c:v>194</c:v>
                </c:pt>
                <c:pt idx="12">
                  <c:v>107</c:v>
                </c:pt>
                <c:pt idx="13">
                  <c:v>127</c:v>
                </c:pt>
                <c:pt idx="14">
                  <c:v>119</c:v>
                </c:pt>
                <c:pt idx="15">
                  <c:v>134</c:v>
                </c:pt>
                <c:pt idx="16">
                  <c:v>238</c:v>
                </c:pt>
                <c:pt idx="17">
                  <c:v>183</c:v>
                </c:pt>
                <c:pt idx="18">
                  <c:v>151</c:v>
                </c:pt>
                <c:pt idx="1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9-48AE-8919-F0DCC8C4D4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3194504"/>
        <c:axId val="443194832"/>
      </c:barChart>
      <c:catAx>
        <c:axId val="443194504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3194832"/>
        <c:crosses val="autoZero"/>
        <c:auto val="1"/>
        <c:lblAlgn val="ctr"/>
        <c:lblOffset val="100"/>
        <c:noMultiLvlLbl val="0"/>
      </c:catAx>
      <c:valAx>
        <c:axId val="44319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3194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altLang="ja-JP" sz="1800">
                <a:effectLst/>
              </a:rPr>
              <a:t>Barometer Checks via Email/FAX</a:t>
            </a:r>
            <a:endParaRPr lang="ja-JP" altLang="ja-JP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Sheet1!$A$2:$A$21</c:f>
              <c:numCache>
                <c:formatCode>@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304</c:v>
                </c:pt>
                <c:pt idx="1">
                  <c:v>414</c:v>
                </c:pt>
                <c:pt idx="2">
                  <c:v>551</c:v>
                </c:pt>
                <c:pt idx="3">
                  <c:v>630</c:v>
                </c:pt>
                <c:pt idx="4">
                  <c:v>768</c:v>
                </c:pt>
                <c:pt idx="5">
                  <c:v>1025</c:v>
                </c:pt>
                <c:pt idx="6">
                  <c:v>1118</c:v>
                </c:pt>
                <c:pt idx="7">
                  <c:v>1319</c:v>
                </c:pt>
                <c:pt idx="8">
                  <c:v>1267</c:v>
                </c:pt>
                <c:pt idx="9">
                  <c:v>1445</c:v>
                </c:pt>
                <c:pt idx="10">
                  <c:v>1485</c:v>
                </c:pt>
                <c:pt idx="11">
                  <c:v>1526</c:v>
                </c:pt>
                <c:pt idx="12">
                  <c:v>1807</c:v>
                </c:pt>
                <c:pt idx="13">
                  <c:v>1977</c:v>
                </c:pt>
                <c:pt idx="14">
                  <c:v>2157</c:v>
                </c:pt>
                <c:pt idx="15">
                  <c:v>1893</c:v>
                </c:pt>
                <c:pt idx="16">
                  <c:v>848</c:v>
                </c:pt>
                <c:pt idx="17">
                  <c:v>859</c:v>
                </c:pt>
                <c:pt idx="18">
                  <c:v>863</c:v>
                </c:pt>
                <c:pt idx="19">
                  <c:v>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1A-42AA-8481-255EBD3024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125320"/>
        <c:axId val="444124008"/>
      </c:barChart>
      <c:catAx>
        <c:axId val="44412532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4124008"/>
        <c:crosses val="autoZero"/>
        <c:auto val="1"/>
        <c:lblAlgn val="ctr"/>
        <c:lblOffset val="100"/>
        <c:noMultiLvlLbl val="0"/>
      </c:catAx>
      <c:valAx>
        <c:axId val="44412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4125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/>
          <a:lstStyle>
            <a:lvl1pPr algn="r">
              <a:defRPr sz="1300"/>
            </a:lvl1pPr>
          </a:lstStyle>
          <a:p>
            <a:fld id="{5E41C66A-7EE4-4248-93B5-DA75E3C1C070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19598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 anchor="b"/>
          <a:lstStyle>
            <a:lvl1pPr algn="r">
              <a:defRPr sz="1300"/>
            </a:lvl1pPr>
          </a:lstStyle>
          <a:p>
            <a:fld id="{6144DDAB-8D54-4665-8494-983F6C0AC75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/>
          <a:lstStyle>
            <a:lvl1pPr algn="r">
              <a:defRPr sz="1300"/>
            </a:lvl1pPr>
          </a:lstStyle>
          <a:p>
            <a:fld id="{B35886B5-5F00-4EB7-BDC7-1DC793D5CB0F}" type="datetimeFigureOut">
              <a:rPr lang="en-GB" smtClean="0"/>
              <a:pPr/>
              <a:t>20/08/2021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57" tIns="47728" rIns="95457" bIns="4772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9"/>
            <a:ext cx="5681980" cy="4604861"/>
          </a:xfrm>
          <a:prstGeom prst="rect">
            <a:avLst/>
          </a:prstGeom>
        </p:spPr>
        <p:txBody>
          <a:bodyPr vert="horz" lIns="95457" tIns="47728" rIns="95457" bIns="477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40" cy="511652"/>
          </a:xfrm>
          <a:prstGeom prst="rect">
            <a:avLst/>
          </a:prstGeom>
        </p:spPr>
        <p:txBody>
          <a:bodyPr vert="horz" lIns="95457" tIns="47728" rIns="95457" bIns="47728" rtlCol="0" anchor="b"/>
          <a:lstStyle>
            <a:lvl1pPr algn="r">
              <a:defRPr sz="1300"/>
            </a:lvl1pPr>
          </a:lstStyle>
          <a:p>
            <a:fld id="{FE11DF2E-ABFB-4E81-8A8E-EBBB292FF0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948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49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46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15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77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984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1DF2E-ABFB-4E81-8A8E-EBBB292FF09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5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96952"/>
            <a:ext cx="7772400" cy="12241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Country/Agency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09120"/>
            <a:ext cx="7630616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Name of Presenter with e-Mail, Role, Agency, and other Contributors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3F41C9-C6C0-4ED0-97B8-D0500C149A18}"/>
              </a:ext>
            </a:extLst>
          </p:cNvPr>
          <p:cNvSpPr txBox="1"/>
          <p:nvPr userDrawn="1"/>
        </p:nvSpPr>
        <p:spPr>
          <a:xfrm>
            <a:off x="1547664" y="151904"/>
            <a:ext cx="63367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Eleventh Session of the </a:t>
            </a:r>
            <a:br>
              <a:rPr lang="en-US" sz="3600" dirty="0"/>
            </a:br>
            <a:r>
              <a:rPr lang="en-US" sz="4000" b="1" dirty="0"/>
              <a:t>Ship Observations Team</a:t>
            </a:r>
          </a:p>
          <a:p>
            <a:pPr algn="ctr"/>
            <a:r>
              <a:rPr lang="en-US" sz="2800" dirty="0"/>
              <a:t>Online-Meeting, 13-16 September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6E754F-0B81-49DB-87D1-D1570B54F521}"/>
              </a:ext>
            </a:extLst>
          </p:cNvPr>
          <p:cNvSpPr txBox="1"/>
          <p:nvPr userDrawn="1"/>
        </p:nvSpPr>
        <p:spPr>
          <a:xfrm>
            <a:off x="1835696" y="2124145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Agenda Item 2: National Reports</a:t>
            </a:r>
          </a:p>
        </p:txBody>
      </p:sp>
    </p:spTree>
    <p:extLst>
      <p:ext uri="{BB962C8B-B14F-4D97-AF65-F5344CB8AC3E}">
        <p14:creationId xmlns:p14="http://schemas.microsoft.com/office/powerpoint/2010/main" val="2968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2779"/>
            <a:ext cx="7128792" cy="895942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Click to add Slide </a:t>
            </a:r>
            <a:r>
              <a:rPr lang="en-US" dirty="0" err="1"/>
              <a:t>Titel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DFFFA-F72F-4083-8FD0-01BC0514C4F4}"/>
              </a:ext>
            </a:extLst>
          </p:cNvPr>
          <p:cNvSpPr txBox="1"/>
          <p:nvPr userDrawn="1"/>
        </p:nvSpPr>
        <p:spPr>
          <a:xfrm>
            <a:off x="2771800" y="6639253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SOT-11, online Conference, 13 - 16 September 2021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4573B8B-F5AF-41B2-AC51-24FA3B5C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619418"/>
            <a:ext cx="2057400" cy="225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373E91-1937-46D8-B393-D77320A7F8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0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90D5425-7279-4107-BB9F-66E8D3A8B76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08" y="13252"/>
            <a:ext cx="692696" cy="692696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9D0A0311-B6C7-495B-B24F-26B81CB129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4" y="44624"/>
            <a:ext cx="1441184" cy="52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6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BED76-4968-40DB-A6E4-E680C8F4A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Japan Meteorological Agency</a:t>
            </a:r>
            <a:br>
              <a:rPr lang="en-US" dirty="0" smtClean="0"/>
            </a:br>
            <a:r>
              <a:rPr lang="en-US" dirty="0" smtClean="0"/>
              <a:t>(JMA)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EC455-955C-4295-9D76-11F52C69EC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YAMAMOTO </a:t>
            </a:r>
            <a:r>
              <a:rPr lang="en-US" dirty="0" err="1" smtClean="0"/>
              <a:t>Mayu</a:t>
            </a:r>
            <a:endParaRPr lang="en-US" dirty="0" smtClean="0"/>
          </a:p>
          <a:p>
            <a:r>
              <a:rPr lang="en-US" altLang="ja-JP" dirty="0"/>
              <a:t>Scientific Officer</a:t>
            </a:r>
            <a:endParaRPr lang="en-US" dirty="0" smtClean="0"/>
          </a:p>
          <a:p>
            <a:r>
              <a:rPr lang="en-US" dirty="0" smtClean="0"/>
              <a:t>vos-office@climar.kishou.go.jp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(Met-Ocean Structure)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40172"/>
            <a:ext cx="6225766" cy="4929188"/>
          </a:xfrm>
        </p:spPr>
      </p:pic>
      <p:sp>
        <p:nvSpPr>
          <p:cNvPr id="7" name="正方形/長方形 6"/>
          <p:cNvSpPr/>
          <p:nvPr/>
        </p:nvSpPr>
        <p:spPr>
          <a:xfrm>
            <a:off x="1760898" y="5301208"/>
            <a:ext cx="1603505" cy="4320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51826" y="3644263"/>
            <a:ext cx="1628801" cy="47325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0" y="1167135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Japan Meteorological </a:t>
            </a:r>
            <a:r>
              <a:rPr lang="en-US" altLang="ja-JP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Agency (JMA</a:t>
            </a:r>
            <a:r>
              <a:rPr lang="en-US" altLang="ja-JP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ja-JP" altLang="en-US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81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6EEB-0AB4-4439-AE57-3A4E8C26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 </a:t>
            </a:r>
            <a:r>
              <a:rPr lang="en-US" dirty="0" smtClean="0"/>
              <a:t>Activities (VOS)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ABD9-98E0-4009-845F-99F24FC0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087724" y="2636912"/>
            <a:ext cx="4968552" cy="3600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 smtClean="0"/>
              <a:t>SHIP Reports from Japan VOSs in 2020</a:t>
            </a:r>
            <a:endParaRPr kumimoji="1" lang="ja-JP" altLang="en-US" sz="2000" dirty="0"/>
          </a:p>
        </p:txBody>
      </p:sp>
      <p:sp>
        <p:nvSpPr>
          <p:cNvPr id="9" name="正方形/長方形 8"/>
          <p:cNvSpPr/>
          <p:nvPr/>
        </p:nvSpPr>
        <p:spPr>
          <a:xfrm>
            <a:off x="1111844" y="607987"/>
            <a:ext cx="7780636" cy="201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 smtClean="0">
                <a:solidFill>
                  <a:schemeClr val="tx1"/>
                </a:solidFill>
              </a:rPr>
              <a:t>Japanese VOSs are about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600 vessels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as of Dec. 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Most</a:t>
            </a:r>
            <a:r>
              <a:rPr kumimoji="1" lang="ja-JP" altLang="en-US" sz="2200" dirty="0">
                <a:solidFill>
                  <a:schemeClr val="tx1"/>
                </a:solidFill>
              </a:rPr>
              <a:t> </a:t>
            </a:r>
            <a:r>
              <a:rPr kumimoji="1" lang="en-US" altLang="ja-JP" sz="2200" dirty="0">
                <a:solidFill>
                  <a:schemeClr val="tx1"/>
                </a:solidFill>
              </a:rPr>
              <a:t>of Japan</a:t>
            </a:r>
            <a:r>
              <a:rPr kumimoji="1" lang="ja-JP" altLang="en-US" sz="2200" dirty="0">
                <a:solidFill>
                  <a:schemeClr val="tx1"/>
                </a:solidFill>
              </a:rPr>
              <a:t> </a:t>
            </a:r>
            <a:r>
              <a:rPr kumimoji="1" lang="en-US" altLang="ja-JP" sz="2200" dirty="0">
                <a:solidFill>
                  <a:schemeClr val="tx1"/>
                </a:solidFill>
              </a:rPr>
              <a:t>VOS</a:t>
            </a:r>
            <a:r>
              <a:rPr lang="en-US" altLang="ja-JP" sz="2200" dirty="0">
                <a:solidFill>
                  <a:schemeClr val="tx1"/>
                </a:solidFill>
              </a:rPr>
              <a:t>s </a:t>
            </a:r>
            <a:r>
              <a:rPr lang="en-US" altLang="ja-JP" sz="2200" b="1" u="sng" dirty="0">
                <a:solidFill>
                  <a:schemeClr val="tx1"/>
                </a:solidFill>
              </a:rPr>
              <a:t>use their own </a:t>
            </a:r>
            <a:r>
              <a:rPr lang="en-US" altLang="ja-JP" sz="2200" b="1" u="sng" dirty="0" smtClean="0">
                <a:solidFill>
                  <a:schemeClr val="tx1"/>
                </a:solidFill>
              </a:rPr>
              <a:t>instruments</a:t>
            </a:r>
            <a:r>
              <a:rPr lang="ja-JP" altLang="en-US" sz="2200" b="1" u="sng" dirty="0" smtClean="0">
                <a:solidFill>
                  <a:schemeClr val="tx1"/>
                </a:solidFill>
              </a:rPr>
              <a:t>（</a:t>
            </a:r>
            <a:r>
              <a:rPr lang="en-US" altLang="ja-JP" sz="2200" b="1" u="sng" dirty="0" smtClean="0">
                <a:solidFill>
                  <a:schemeClr val="tx1"/>
                </a:solidFill>
              </a:rPr>
              <a:t>Manual</a:t>
            </a:r>
            <a:r>
              <a:rPr lang="ja-JP" altLang="en-US" sz="2200" b="1" u="sng" dirty="0" smtClean="0">
                <a:solidFill>
                  <a:schemeClr val="tx1"/>
                </a:solidFill>
              </a:rPr>
              <a:t>）</a:t>
            </a:r>
            <a:endParaRPr kumimoji="1" lang="en-US" altLang="ja-JP" sz="2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SHIP Reports from Japan VOSs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amount about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41,000 messages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 smtClean="0">
                <a:solidFill>
                  <a:schemeClr val="tx1"/>
                </a:solidFill>
              </a:rPr>
              <a:t>JMA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recommends to use </a:t>
            </a:r>
            <a:r>
              <a:rPr kumimoji="1" lang="en-US" altLang="ja-JP" sz="2200" b="1" u="sng" dirty="0" err="1" smtClean="0">
                <a:solidFill>
                  <a:schemeClr val="tx1"/>
                </a:solidFill>
              </a:rPr>
              <a:t>Turbowin</a:t>
            </a:r>
            <a:endParaRPr kumimoji="1" lang="en-US" altLang="ja-JP" sz="2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Inmarsat-C (SAC-41) /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email is used for data transmission</a:t>
            </a:r>
          </a:p>
        </p:txBody>
      </p:sp>
      <p:pic>
        <p:nvPicPr>
          <p:cNvPr id="12" name="図 1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2" b="-1189"/>
          <a:stretch/>
        </p:blipFill>
        <p:spPr>
          <a:xfrm>
            <a:off x="1835696" y="2996952"/>
            <a:ext cx="5472608" cy="349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6EEB-0AB4-4439-AE57-3A4E8C26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 </a:t>
            </a:r>
            <a:r>
              <a:rPr lang="en-US" dirty="0" smtClean="0"/>
              <a:t>Activities (SOOP)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ABD9-98E0-4009-845F-99F24FC0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31" descr="凌風丸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352449"/>
            <a:ext cx="2683610" cy="149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4906738"/>
            <a:ext cx="286697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1111844" y="521235"/>
            <a:ext cx="7492604" cy="2349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 smtClean="0">
                <a:solidFill>
                  <a:schemeClr val="tx1"/>
                </a:solidFill>
              </a:rPr>
              <a:t>JMA operates 2 </a:t>
            </a:r>
            <a:r>
              <a:rPr kumimoji="1" lang="en-US" altLang="ja-JP" sz="2200" dirty="0">
                <a:solidFill>
                  <a:schemeClr val="tx1"/>
                </a:solidFill>
              </a:rPr>
              <a:t>research vessels (</a:t>
            </a:r>
            <a:r>
              <a:rPr kumimoji="1" lang="en-US" altLang="ja-JP" sz="2200" dirty="0" err="1">
                <a:solidFill>
                  <a:schemeClr val="tx1"/>
                </a:solidFill>
              </a:rPr>
              <a:t>Ryofu</a:t>
            </a:r>
            <a:r>
              <a:rPr kumimoji="1" lang="en-US" altLang="ja-JP" sz="2200" dirty="0">
                <a:solidFill>
                  <a:schemeClr val="tx1"/>
                </a:solidFill>
              </a:rPr>
              <a:t> 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Maru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/ 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Keifu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Maru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) and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samples CTD profiles regularly on PX45 / PX46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b="1" u="sng" dirty="0" smtClean="0">
                <a:solidFill>
                  <a:schemeClr val="tx1"/>
                </a:solidFill>
              </a:rPr>
              <a:t>These reports amount 12</a:t>
            </a:r>
            <a:r>
              <a:rPr kumimoji="1" lang="en-US" altLang="ja-JP" sz="2200" b="1" u="sng" dirty="0">
                <a:solidFill>
                  <a:schemeClr val="tx1"/>
                </a:solidFill>
              </a:rPr>
              <a:t>1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 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Reports from Japanese research / fishery training vessels amount </a:t>
            </a:r>
            <a:r>
              <a:rPr kumimoji="1" lang="en-US" altLang="ja-JP" sz="2200" b="1" u="sng" dirty="0">
                <a:solidFill>
                  <a:schemeClr val="tx1"/>
                </a:solidFill>
              </a:rPr>
              <a:t>595 BATHY messages and 6,022 TESAC messages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 smtClean="0">
                <a:solidFill>
                  <a:schemeClr val="tx1"/>
                </a:solidFill>
              </a:rPr>
              <a:t>Inmarsat-C </a:t>
            </a:r>
            <a:r>
              <a:rPr kumimoji="1" lang="en-US" altLang="ja-JP" sz="2200" dirty="0">
                <a:solidFill>
                  <a:schemeClr val="tx1"/>
                </a:solidFill>
              </a:rPr>
              <a:t>(SAC-41) / email is used for data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transmission</a:t>
            </a:r>
          </a:p>
        </p:txBody>
      </p:sp>
      <p:sp>
        <p:nvSpPr>
          <p:cNvPr id="10" name="Rectangle 278"/>
          <p:cNvSpPr>
            <a:spLocks noChangeArrowheads="1"/>
          </p:cNvSpPr>
          <p:nvPr/>
        </p:nvSpPr>
        <p:spPr bwMode="auto">
          <a:xfrm>
            <a:off x="1366326" y="3243876"/>
            <a:ext cx="1689630" cy="461665"/>
          </a:xfrm>
          <a:prstGeom prst="rect">
            <a:avLst/>
          </a:prstGeom>
          <a:noFill/>
          <a:ln w="3175">
            <a:noFill/>
          </a:ln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Ryofu</a:t>
            </a:r>
            <a:r>
              <a:rPr lang="en-US" altLang="ja-JP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Maru</a:t>
            </a:r>
            <a:endParaRPr lang="en-US" altLang="ja-JP" b="1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1" name="Rectangle 278"/>
          <p:cNvSpPr>
            <a:spLocks noChangeArrowheads="1"/>
          </p:cNvSpPr>
          <p:nvPr/>
        </p:nvSpPr>
        <p:spPr bwMode="auto">
          <a:xfrm>
            <a:off x="1331640" y="4825148"/>
            <a:ext cx="1605761" cy="461665"/>
          </a:xfrm>
          <a:prstGeom prst="rect">
            <a:avLst/>
          </a:prstGeom>
          <a:noFill/>
          <a:ln w="3175">
            <a:noFill/>
          </a:ln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Keifu</a:t>
            </a:r>
            <a:r>
              <a:rPr lang="en-US" altLang="ja-JP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Maru</a:t>
            </a:r>
            <a:endParaRPr lang="en-US" altLang="ja-JP" b="1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16358" y="2937123"/>
            <a:ext cx="4193010" cy="3600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 smtClean="0"/>
              <a:t>JMA’s research vessels</a:t>
            </a:r>
            <a:endParaRPr kumimoji="1" lang="ja-JP" altLang="en-US" sz="20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198619" y="2949823"/>
            <a:ext cx="4968552" cy="3600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dirty="0"/>
              <a:t>BATHY/TESAC messages in </a:t>
            </a:r>
            <a:r>
              <a:rPr lang="en-US" altLang="ja-JP" sz="2000" dirty="0" smtClean="0"/>
              <a:t>2020</a:t>
            </a:r>
            <a:endParaRPr kumimoji="1" lang="ja-JP" altLang="en-US" sz="2000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6127" y="3429000"/>
            <a:ext cx="480036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3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898973"/>
            <a:ext cx="3240360" cy="37703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856EEB-0AB4-4439-AE57-3A4E8C26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 </a:t>
            </a:r>
            <a:r>
              <a:rPr lang="en-US" dirty="0" smtClean="0"/>
              <a:t>Activities (ASAP)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ABD9-98E0-4009-845F-99F24FC0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51620" y="545252"/>
            <a:ext cx="7380820" cy="19624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Vessels operated by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JMA (</a:t>
            </a:r>
            <a:r>
              <a:rPr kumimoji="1" lang="en-US" altLang="ja-JP" sz="2200" b="1" u="sng" dirty="0" err="1" smtClean="0">
                <a:solidFill>
                  <a:schemeClr val="tx1"/>
                </a:solidFill>
              </a:rPr>
              <a:t>Ryofu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200" b="1" u="sng" dirty="0" err="1" smtClean="0">
                <a:solidFill>
                  <a:schemeClr val="tx1"/>
                </a:solidFill>
              </a:rPr>
              <a:t>Maru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) </a:t>
            </a:r>
            <a:r>
              <a:rPr kumimoji="1" lang="en-US" altLang="ja-JP" sz="2200" b="1" u="sng" dirty="0">
                <a:solidFill>
                  <a:schemeClr val="tx1"/>
                </a:solidFill>
              </a:rPr>
              <a:t>and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JAMSTEC (</a:t>
            </a:r>
            <a:r>
              <a:rPr kumimoji="1" lang="en-US" altLang="ja-JP" sz="2200" b="1" u="sng" dirty="0" err="1" smtClean="0">
                <a:solidFill>
                  <a:schemeClr val="tx1"/>
                </a:solidFill>
              </a:rPr>
              <a:t>Mirai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)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provide </a:t>
            </a:r>
            <a:r>
              <a:rPr kumimoji="1" lang="en-US" altLang="ja-JP" sz="2200" b="1" u="sng" dirty="0">
                <a:solidFill>
                  <a:schemeClr val="tx1"/>
                </a:solidFill>
              </a:rPr>
              <a:t>upper air soundings</a:t>
            </a:r>
            <a:r>
              <a:rPr kumimoji="1" lang="en-US" altLang="ja-JP" sz="2200" dirty="0">
                <a:solidFill>
                  <a:schemeClr val="tx1"/>
                </a:solidFill>
              </a:rPr>
              <a:t> on the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GTS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b="1" u="sng" dirty="0" smtClean="0">
                <a:solidFill>
                  <a:schemeClr val="tx1"/>
                </a:solidFill>
              </a:rPr>
              <a:t>TEMP-SHIP </a:t>
            </a:r>
            <a:r>
              <a:rPr kumimoji="1" lang="en-US" altLang="ja-JP" sz="2200" b="1" u="sng" dirty="0">
                <a:solidFill>
                  <a:schemeClr val="tx1"/>
                </a:solidFill>
              </a:rPr>
              <a:t>Reports </a:t>
            </a:r>
            <a:r>
              <a:rPr kumimoji="1" lang="en-US" altLang="ja-JP" sz="2200" dirty="0">
                <a:solidFill>
                  <a:schemeClr val="tx1"/>
                </a:solidFill>
              </a:rPr>
              <a:t>from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Japan amount </a:t>
            </a:r>
            <a:r>
              <a:rPr kumimoji="1" lang="en-US" altLang="ja-JP" sz="2200" b="1" u="sng" dirty="0" smtClean="0">
                <a:solidFill>
                  <a:schemeClr val="tx1"/>
                </a:solidFill>
              </a:rPr>
              <a:t>417 messages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Ryofu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Maru</a:t>
            </a:r>
            <a:r>
              <a:rPr kumimoji="1" lang="en-US" altLang="ja-JP" sz="2200" dirty="0">
                <a:solidFill>
                  <a:schemeClr val="tx1"/>
                </a:solidFill>
              </a:rPr>
              <a:t>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: 8</a:t>
            </a:r>
            <a:r>
              <a:rPr kumimoji="1" lang="en-US" altLang="ja-JP" sz="2200" dirty="0">
                <a:solidFill>
                  <a:schemeClr val="tx1"/>
                </a:solidFill>
              </a:rPr>
              <a:t>4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 , </a:t>
            </a:r>
            <a:r>
              <a:rPr kumimoji="1" lang="en-US" altLang="ja-JP" sz="2200" dirty="0" err="1" smtClean="0">
                <a:solidFill>
                  <a:schemeClr val="tx1"/>
                </a:solidFill>
              </a:rPr>
              <a:t>Mirai</a:t>
            </a:r>
            <a:r>
              <a:rPr kumimoji="1" lang="en-US" altLang="ja-JP" sz="2200" dirty="0">
                <a:solidFill>
                  <a:schemeClr val="tx1"/>
                </a:solidFill>
              </a:rPr>
              <a:t>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: 33</a:t>
            </a:r>
            <a:r>
              <a:rPr kumimoji="1" lang="en-US" altLang="ja-JP" sz="2200" dirty="0">
                <a:solidFill>
                  <a:schemeClr val="tx1"/>
                </a:solidFill>
              </a:rPr>
              <a:t>3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solidFill>
                  <a:schemeClr val="tx1"/>
                </a:solidFill>
              </a:rPr>
              <a:t>Inmarsat-C (SAC-41) / email is used for data </a:t>
            </a:r>
            <a:r>
              <a:rPr kumimoji="1" lang="en-US" altLang="ja-JP" sz="2200" dirty="0" smtClean="0">
                <a:solidFill>
                  <a:schemeClr val="tx1"/>
                </a:solidFill>
              </a:rPr>
              <a:t>transmission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3" y="4776578"/>
            <a:ext cx="2523761" cy="188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78"/>
          <p:cNvSpPr>
            <a:spLocks noChangeArrowheads="1"/>
          </p:cNvSpPr>
          <p:nvPr/>
        </p:nvSpPr>
        <p:spPr bwMode="auto">
          <a:xfrm>
            <a:off x="3491880" y="4725144"/>
            <a:ext cx="1307666" cy="707886"/>
          </a:xfrm>
          <a:prstGeom prst="rect">
            <a:avLst/>
          </a:prstGeom>
          <a:noFill/>
          <a:ln w="3175">
            <a:noFill/>
          </a:ln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2000" b="1" dirty="0" err="1" smtClean="0">
                <a:solidFill>
                  <a:srgbClr val="FFFF00"/>
                </a:solidFill>
                <a:latin typeface="+mn-lt"/>
              </a:rPr>
              <a:t>Mirai</a:t>
            </a:r>
            <a:endParaRPr lang="en-US" altLang="ja-JP" sz="2000" b="1" dirty="0" smtClean="0">
              <a:solidFill>
                <a:srgbClr val="FFFF00"/>
              </a:solidFill>
              <a:latin typeface="+mn-lt"/>
            </a:endParaRPr>
          </a:p>
          <a:p>
            <a:pPr algn="r" eaLnBrk="1" hangingPunct="1">
              <a:defRPr/>
            </a:pPr>
            <a:r>
              <a:rPr lang="en-US" altLang="ja-JP" sz="2000" b="1" dirty="0" smtClean="0">
                <a:solidFill>
                  <a:srgbClr val="FFFF00"/>
                </a:solidFill>
                <a:latin typeface="+mn-lt"/>
              </a:rPr>
              <a:t>(JAMSTEC)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788024" y="2539256"/>
            <a:ext cx="4306654" cy="36003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altLang="ja-JP" sz="2000" kern="0" dirty="0"/>
              <a:t>TEMP-SHIP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messages in </a:t>
            </a:r>
            <a:r>
              <a:rPr lang="en-US" altLang="ja-JP" sz="2000" dirty="0" smtClean="0"/>
              <a:t>2020</a:t>
            </a:r>
            <a:endParaRPr kumimoji="1" lang="ja-JP" altLang="en-US" sz="2000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8021" y="2507722"/>
            <a:ext cx="4869507" cy="6713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000" dirty="0" smtClean="0"/>
              <a:t>Vessels providing upper air soundings on the GTS in  2020</a:t>
            </a:r>
            <a:endParaRPr kumimoji="1" lang="ja-JP" altLang="en-US" sz="2000" dirty="0"/>
          </a:p>
        </p:txBody>
      </p:sp>
      <p:pic>
        <p:nvPicPr>
          <p:cNvPr id="11" name="Picture 31" descr="凌風丸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412" y="3227606"/>
            <a:ext cx="2683610" cy="149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78"/>
          <p:cNvSpPr>
            <a:spLocks noChangeArrowheads="1"/>
          </p:cNvSpPr>
          <p:nvPr/>
        </p:nvSpPr>
        <p:spPr bwMode="auto">
          <a:xfrm>
            <a:off x="1442210" y="3119033"/>
            <a:ext cx="1689630" cy="461665"/>
          </a:xfrm>
          <a:prstGeom prst="rect">
            <a:avLst/>
          </a:prstGeom>
          <a:noFill/>
          <a:ln w="3175">
            <a:noFill/>
          </a:ln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Ryofu</a:t>
            </a:r>
            <a:r>
              <a:rPr lang="en-US" altLang="ja-JP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altLang="ja-JP" b="1" dirty="0" err="1" smtClean="0">
                <a:solidFill>
                  <a:srgbClr val="FFFF00"/>
                </a:solidFill>
                <a:latin typeface="+mn-lt"/>
              </a:rPr>
              <a:t>Maru</a:t>
            </a:r>
            <a:endParaRPr lang="en-US" altLang="ja-JP" b="1" dirty="0" smtClean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85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and Requirements,</a:t>
            </a:r>
            <a:br>
              <a:rPr lang="en-US" dirty="0"/>
            </a:br>
            <a:r>
              <a:rPr lang="en-US" dirty="0"/>
              <a:t>and Covid-19 Impact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200" dirty="0" smtClean="0"/>
              <a:t>JMA</a:t>
            </a:r>
            <a:r>
              <a:rPr lang="ja-JP" altLang="en-US" sz="2200" dirty="0"/>
              <a:t> </a:t>
            </a:r>
            <a:r>
              <a:rPr lang="en-US" altLang="ja-JP" sz="2200" dirty="0" smtClean="0"/>
              <a:t>quit </a:t>
            </a:r>
            <a:r>
              <a:rPr lang="en-US" altLang="ja-JP" sz="2200" dirty="0"/>
              <a:t>PMO visits in April </a:t>
            </a:r>
            <a:r>
              <a:rPr lang="en-US" altLang="ja-JP" sz="2200" dirty="0" smtClean="0"/>
              <a:t>2021.</a:t>
            </a:r>
          </a:p>
          <a:p>
            <a:r>
              <a:rPr lang="en-US" altLang="ja-JP" sz="2200" dirty="0" smtClean="0"/>
              <a:t>Now we only provide barometer checking services </a:t>
            </a:r>
            <a:r>
              <a:rPr lang="en-US" altLang="ja-JP" sz="2200" dirty="0"/>
              <a:t>via e-mail for ships calling at Japanese </a:t>
            </a:r>
            <a:r>
              <a:rPr lang="en-US" altLang="ja-JP" sz="2200" dirty="0" smtClean="0"/>
              <a:t>ports.</a:t>
            </a:r>
          </a:p>
          <a:p>
            <a:r>
              <a:rPr lang="en-US" altLang="ja-JP" sz="2200" dirty="0" smtClean="0"/>
              <a:t>Online service for barometer checking</a:t>
            </a:r>
          </a:p>
          <a:p>
            <a:pPr marL="0" indent="0">
              <a:buNone/>
            </a:pPr>
            <a:r>
              <a:rPr lang="en-US" altLang="ja-JP" sz="2000" dirty="0" smtClean="0"/>
              <a:t>       (https://marine.kishou.go.jp/baro-chk/index.html)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544602"/>
              </p:ext>
            </p:extLst>
          </p:nvPr>
        </p:nvGraphicFramePr>
        <p:xfrm>
          <a:off x="29799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845623"/>
              </p:ext>
            </p:extLst>
          </p:nvPr>
        </p:nvGraphicFramePr>
        <p:xfrm>
          <a:off x="4540302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70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C0E22-FF76-44D6-A26F-E6B46DDD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3C83-0396-49E5-933E-735FFF2E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JMA</a:t>
            </a:r>
            <a:r>
              <a:rPr lang="ja-JP" altLang="en-US" dirty="0" smtClean="0"/>
              <a:t> </a:t>
            </a:r>
            <a:r>
              <a:rPr lang="en-US" altLang="ja-JP" dirty="0" smtClean="0"/>
              <a:t>is </a:t>
            </a:r>
            <a:r>
              <a:rPr lang="en-US" altLang="ja-JP" dirty="0"/>
              <a:t>now working on discontinuing the </a:t>
            </a:r>
            <a:r>
              <a:rPr lang="en-US" altLang="ja-JP" dirty="0" err="1"/>
              <a:t>callsign</a:t>
            </a:r>
            <a:r>
              <a:rPr lang="en-US" altLang="ja-JP" dirty="0"/>
              <a:t> masking </a:t>
            </a:r>
            <a:r>
              <a:rPr lang="en-US" altLang="ja-JP" dirty="0" smtClean="0"/>
              <a:t>scheme.</a:t>
            </a:r>
          </a:p>
          <a:p>
            <a:r>
              <a:rPr lang="en-US" altLang="ja-JP" dirty="0"/>
              <a:t>It is expected to be ended by March </a:t>
            </a:r>
            <a:r>
              <a:rPr lang="en-US" altLang="ja-JP" dirty="0" smtClean="0"/>
              <a:t>2022.</a:t>
            </a:r>
          </a:p>
          <a:p>
            <a:r>
              <a:rPr lang="en-US" dirty="0"/>
              <a:t>Some vessels have already decided to quit the </a:t>
            </a:r>
            <a:r>
              <a:rPr lang="en-US" dirty="0" smtClean="0"/>
              <a:t>masking </a:t>
            </a:r>
            <a:r>
              <a:rPr lang="en-US" dirty="0"/>
              <a:t>scheme, and the number of reports with </a:t>
            </a:r>
            <a:r>
              <a:rPr lang="en-US" dirty="0" err="1"/>
              <a:t>callsign</a:t>
            </a:r>
            <a:r>
              <a:rPr lang="en-US" dirty="0"/>
              <a:t> is gradually </a:t>
            </a:r>
            <a:r>
              <a:rPr lang="en-US" dirty="0" smtClean="0"/>
              <a:t>increasing.</a:t>
            </a:r>
          </a:p>
          <a:p>
            <a:r>
              <a:rPr lang="en-US" altLang="ja-JP" dirty="0" err="1" smtClean="0"/>
              <a:t>Keifu</a:t>
            </a:r>
            <a:r>
              <a:rPr lang="en-US" altLang="ja-JP" dirty="0" smtClean="0"/>
              <a:t> </a:t>
            </a:r>
            <a:r>
              <a:rPr lang="en-US" altLang="ja-JP" dirty="0" err="1"/>
              <a:t>Maru</a:t>
            </a:r>
            <a:r>
              <a:rPr lang="en-US" altLang="ja-JP" dirty="0"/>
              <a:t>, a research vessel by JMA will contribute to "ASAP" from March 2022.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9EB226-D0A5-4742-AEC4-94831227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F373E91-1937-46D8-B393-D77320A7F8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T-10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SOT-8-Template</Template>
  <TotalTime>2511</TotalTime>
  <Words>355</Words>
  <Application>Microsoft Office PowerPoint</Application>
  <PresentationFormat>画面に合わせる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SOT-10-Template</vt:lpstr>
      <vt:lpstr>Japan Meteorological Agency (JMA)</vt:lpstr>
      <vt:lpstr>About Organisation  (Met-Ocean Structure)</vt:lpstr>
      <vt:lpstr>SOT Activities (VOS)</vt:lpstr>
      <vt:lpstr>SOT Activities (SOOP)</vt:lpstr>
      <vt:lpstr>SOT Activities (ASAP)</vt:lpstr>
      <vt:lpstr>Gaps and Requirements, and Covid-19 Impact </vt:lpstr>
      <vt:lpstr>Future Plans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5.2 WMO Rolling Review of Requirements (RRR)</dc:title>
  <dc:creator>Etienne Charpentier</dc:creator>
  <cp:lastModifiedBy>気象庁</cp:lastModifiedBy>
  <cp:revision>128</cp:revision>
  <cp:lastPrinted>2021-08-18T05:13:46Z</cp:lastPrinted>
  <dcterms:created xsi:type="dcterms:W3CDTF">2015-04-15T06:27:16Z</dcterms:created>
  <dcterms:modified xsi:type="dcterms:W3CDTF">2021-08-20T02:55:34Z</dcterms:modified>
</cp:coreProperties>
</file>