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700" r:id="rId2"/>
    <p:sldMasterId id="2147483709" r:id="rId3"/>
    <p:sldMasterId id="2147483724" r:id="rId4"/>
    <p:sldMasterId id="2147483712" r:id="rId5"/>
    <p:sldMasterId id="2147483706" r:id="rId6"/>
  </p:sldMasterIdLst>
  <p:notesMasterIdLst>
    <p:notesMasterId r:id="rId17"/>
  </p:notesMasterIdLst>
  <p:handoutMasterIdLst>
    <p:handoutMasterId r:id="rId18"/>
  </p:handoutMasterIdLst>
  <p:sldIdLst>
    <p:sldId id="292" r:id="rId7"/>
    <p:sldId id="277" r:id="rId8"/>
    <p:sldId id="287" r:id="rId9"/>
    <p:sldId id="288" r:id="rId10"/>
    <p:sldId id="280" r:id="rId11"/>
    <p:sldId id="283" r:id="rId12"/>
    <p:sldId id="284" r:id="rId13"/>
    <p:sldId id="263" r:id="rId14"/>
    <p:sldId id="262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9C9AD1-EDB0-4F90-A95F-049B6404E9F2}">
          <p14:sldIdLst>
            <p14:sldId id="292"/>
            <p14:sldId id="277"/>
            <p14:sldId id="287"/>
            <p14:sldId id="288"/>
          </p14:sldIdLst>
        </p14:section>
        <p14:section name="Раздел без заголовка" id="{80F1F5B9-FD97-46A1-86EF-123F4DBF53D5}">
          <p14:sldIdLst>
            <p14:sldId id="280"/>
            <p14:sldId id="283"/>
            <p14:sldId id="284"/>
            <p14:sldId id="263"/>
            <p14:sldId id="262"/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4700" autoAdjust="0"/>
  </p:normalViewPr>
  <p:slideViewPr>
    <p:cSldViewPr>
      <p:cViewPr>
        <p:scale>
          <a:sx n="50" d="100"/>
          <a:sy n="50" d="100"/>
        </p:scale>
        <p:origin x="-113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459253694681939E-2"/>
          <c:y val="2.0732564376912947E-2"/>
          <c:w val="0.94518990573150596"/>
          <c:h val="0.979267595420379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157C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766C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E9-409C-88CA-1EE07FE43F78}"/>
              </c:ext>
            </c:extLst>
          </c:dPt>
          <c:dPt>
            <c:idx val="2"/>
            <c:invertIfNegative val="0"/>
            <c:bubble3D val="0"/>
            <c:spPr>
              <a:solidFill>
                <a:srgbClr val="28659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E9-409C-88CA-1EE07FE43F78}"/>
              </c:ext>
            </c:extLst>
          </c:dPt>
          <c:dPt>
            <c:idx val="3"/>
            <c:invertIfNegative val="0"/>
            <c:bubble3D val="0"/>
            <c:spPr>
              <a:solidFill>
                <a:srgbClr val="0E77F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E9-409C-88CA-1EE07FE43F78}"/>
              </c:ext>
            </c:extLst>
          </c:dPt>
          <c:dPt>
            <c:idx val="4"/>
            <c:invertIfNegative val="0"/>
            <c:bubble3D val="0"/>
            <c:spPr>
              <a:solidFill>
                <a:srgbClr val="05A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E9-409C-88CA-1EE07FE43F7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Лист1!$S$6:$S$10</c:f>
              <c:numCache>
                <c:formatCode>General</c:formatCode>
                <c:ptCount val="5"/>
                <c:pt idx="0">
                  <c:v>34</c:v>
                </c:pt>
                <c:pt idx="1">
                  <c:v>114</c:v>
                </c:pt>
                <c:pt idx="2">
                  <c:v>1790</c:v>
                </c:pt>
                <c:pt idx="3">
                  <c:v>3496</c:v>
                </c:pt>
                <c:pt idx="4">
                  <c:v>3562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CFE9-409C-88CA-1EE07FE43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99714176"/>
        <c:axId val="99696000"/>
      </c:barChart>
      <c:valAx>
        <c:axId val="99696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9714176"/>
        <c:crosses val="autoZero"/>
        <c:crossBetween val="between"/>
      </c:valAx>
      <c:catAx>
        <c:axId val="99714176"/>
        <c:scaling>
          <c:orientation val="minMax"/>
        </c:scaling>
        <c:delete val="1"/>
        <c:axPos val="l"/>
        <c:majorTickMark val="out"/>
        <c:minorTickMark val="none"/>
        <c:tickLblPos val="none"/>
        <c:crossAx val="9969600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336721765331074E-2"/>
          <c:y val="2.0732300730273625E-2"/>
          <c:w val="0.84703736781322192"/>
          <c:h val="0.979267595420379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A5B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B114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F1-4FA9-95E9-4034E5A75380}"/>
              </c:ext>
            </c:extLst>
          </c:dPt>
          <c:dPt>
            <c:idx val="1"/>
            <c:invertIfNegative val="0"/>
            <c:bubble3D val="0"/>
            <c:spPr>
              <a:solidFill>
                <a:srgbClr val="BC00B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7F1-4FA9-95E9-4034E5A75380}"/>
              </c:ext>
            </c:extLst>
          </c:dPt>
          <c:dPt>
            <c:idx val="2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F1-4FA9-95E9-4034E5A75380}"/>
              </c:ext>
            </c:extLst>
          </c:dPt>
          <c:dPt>
            <c:idx val="3"/>
            <c:invertIfNegative val="0"/>
            <c:bubble3D val="0"/>
            <c:spPr>
              <a:solidFill>
                <a:srgbClr val="9933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F1-4FA9-95E9-4034E5A7538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7F1-4FA9-95E9-4034E5A75380}"/>
              </c:ext>
            </c:extLst>
          </c:dPt>
          <c:dLbls>
            <c:dLbl>
              <c:idx val="0"/>
              <c:layout>
                <c:manualLayout>
                  <c:x val="-4.0927694406548447E-3"/>
                  <c:y val="2.9517447833140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F1-4FA9-95E9-4034E5A75380}"/>
                </c:ext>
              </c:extLst>
            </c:dLbl>
            <c:dLbl>
              <c:idx val="4"/>
              <c:layout>
                <c:manualLayout>
                  <c:x val="-2.7285129604365131E-3"/>
                  <c:y val="-5.9034895666280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F1-4FA9-95E9-4034E5A75380}"/>
                </c:ext>
              </c:extLst>
            </c:dLbl>
            <c:dLbl>
              <c:idx val="6"/>
              <c:layout>
                <c:manualLayout>
                  <c:x val="1.3642564802182563E-3"/>
                  <c:y val="-2.70573479449197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F1-4FA9-95E9-4034E5A753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Лист1!$S$6:$S$11</c:f>
              <c:numCache>
                <c:formatCode>General</c:formatCode>
                <c:ptCount val="5"/>
                <c:pt idx="0">
                  <c:v>254</c:v>
                </c:pt>
                <c:pt idx="1">
                  <c:v>275</c:v>
                </c:pt>
                <c:pt idx="2">
                  <c:v>613</c:v>
                </c:pt>
                <c:pt idx="3">
                  <c:v>1275</c:v>
                </c:pt>
                <c:pt idx="4">
                  <c:v>1827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D7F1-4FA9-95E9-4034E5A75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2153600"/>
        <c:axId val="102152064"/>
      </c:barChart>
      <c:valAx>
        <c:axId val="102152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2153600"/>
        <c:crosses val="autoZero"/>
        <c:crossBetween val="between"/>
      </c:valAx>
      <c:catAx>
        <c:axId val="102153600"/>
        <c:scaling>
          <c:orientation val="minMax"/>
        </c:scaling>
        <c:delete val="1"/>
        <c:axPos val="l"/>
        <c:majorTickMark val="out"/>
        <c:minorTickMark val="none"/>
        <c:tickLblPos val="none"/>
        <c:crossAx val="102152064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Meteorological stations and sites, including AMS (of which 204 are hard-to-reach-stations)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Hydrological stations and sites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Agrometeorological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stations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Upper-air stations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Doppler radar stations (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ДМРЛ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 of land surface water quality monitoring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hydrochemical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indicators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Radiation monitoring stations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 quality monitoring sites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 of marine environment quality monitoring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hydrochemical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indicators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 of land surface water quality monitoring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hydrobiological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indicators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BF0E22-095A-4BAF-93E3-8B982CA3A40D}" type="slidenum">
              <a:rPr lang="ru-RU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3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3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39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3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Eleventh Session of the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4000" b="1" dirty="0">
                <a:solidFill>
                  <a:prstClr val="black"/>
                </a:solidFill>
              </a:rPr>
              <a:t>Ship Observations Team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Agenda Item 2: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4914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4A6C-7F83-40A7-AAE3-B68499F4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7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4A6C-7F83-40A7-AAE3-B68499F4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4A6C-7F83-40A7-AAE3-B68499F4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5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4A6C-7F83-40A7-AAE3-B68499F4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27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4A6C-7F83-40A7-AAE3-B68499F4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7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4A6C-7F83-40A7-AAE3-B68499F4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2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4A6C-7F83-40A7-AAE3-B68499F4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5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4A6C-7F83-40A7-AAE3-B68499F4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6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4A6C-7F83-40A7-AAE3-B68499F4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15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36A9-722A-4398-A555-48C21ADC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9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96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36A9-722A-4398-A555-48C21ADC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25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36A9-722A-4398-A555-48C21ADC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7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36A9-722A-4398-A555-48C21ADC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6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36A9-722A-4398-A555-48C21ADC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41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36A9-722A-4398-A555-48C21ADC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08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36A9-722A-4398-A555-48C21ADC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54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36A9-722A-4398-A555-48C21ADC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22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36A9-722A-4398-A555-48C21ADC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54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36A9-722A-4398-A555-48C21ADC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97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36A9-722A-4398-A555-48C21ADC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1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1799FD0E-F617-4CE6-AAED-73536543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BE9B233A-1597-4778-964E-B9E9CFBF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C983275-011C-423D-8E2D-C20BF284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1B7D-7E50-42E2-8FCC-E5FB00C5E86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8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Eleventh Session of the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4000" b="1" dirty="0">
                <a:solidFill>
                  <a:prstClr val="black"/>
                </a:solidFill>
              </a:rPr>
              <a:t>Ship Observations Team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Agenda Item 2: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295071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Eleventh Session of the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4000" b="1" dirty="0">
                <a:solidFill>
                  <a:prstClr val="black"/>
                </a:solidFill>
              </a:rPr>
              <a:t>Ship Observations Team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Agenda Item 2: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120165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Eleventh Session of the 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4000" b="1" dirty="0">
                <a:solidFill>
                  <a:prstClr val="black"/>
                </a:solidFill>
              </a:rPr>
              <a:t>Ship Observations Team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Online-Meeting, 13-16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23802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4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4A6C-7F83-40A7-AAE3-B68499F4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2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4A6C-7F83-40A7-AAE3-B68499F4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3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2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A4A6C-7F83-40A7-AAE3-B68499F4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9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36A9-722A-4398-A555-48C21ADC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7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7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hyperlink" Target="https://www.meteorf.ru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orf.ru/about/structur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eteorf.ru/about/structure/niu/354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71"/>
          <a:stretch/>
        </p:blipFill>
        <p:spPr bwMode="auto">
          <a:xfrm>
            <a:off x="1" y="1844824"/>
            <a:ext cx="9108504" cy="496544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9BED76-4968-40DB-A6E4-E680C8F4A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780928"/>
            <a:ext cx="9236075" cy="2016224"/>
          </a:xfr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Russian Federation,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ederal </a:t>
            </a:r>
            <a:r>
              <a:rPr lang="en-US" sz="24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Service on  Hydrometeorology and Monitoring of Environment (ROSHYDROMET</a:t>
            </a:r>
            <a:r>
              <a:rPr lang="en-US" sz="24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4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N.N. </a:t>
            </a:r>
            <a:r>
              <a:rPr lang="en-US" sz="2400" dirty="0" err="1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Zubov</a:t>
            </a:r>
            <a:r>
              <a:rPr lang="en-US" sz="24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State Oceanographic Institute,</a:t>
            </a:r>
            <a:br>
              <a:rPr lang="en-US" sz="24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Moscow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8EC455-955C-4295-9D76-11F52C69E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524" y="4941168"/>
            <a:ext cx="7630616" cy="1176536"/>
          </a:xfrm>
        </p:spPr>
        <p:txBody>
          <a:bodyPr/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RF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National VOS coordinator </a:t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Vasiliy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A.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Melnikov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"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Vasiliy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Melnikov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" &lt;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vmelnikov@ocean.ru&gt;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89" y="1772816"/>
            <a:ext cx="60594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8" name="Рисунок 7" descr="pic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284984"/>
            <a:ext cx="91805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853444" y="1124744"/>
            <a:ext cx="54006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Thank you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 for attention!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888D50D-589C-482D-8653-13A13B4EE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7" b="2401"/>
          <a:stretch/>
        </p:blipFill>
        <p:spPr>
          <a:xfrm>
            <a:off x="2291499" y="2354663"/>
            <a:ext cx="5592869" cy="421615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653BA5-946D-4CBF-AE67-7C70A872173A}"/>
              </a:ext>
            </a:extLst>
          </p:cNvPr>
          <p:cNvSpPr/>
          <p:nvPr/>
        </p:nvSpPr>
        <p:spPr>
          <a:xfrm>
            <a:off x="1304746" y="1516645"/>
            <a:ext cx="1990855" cy="668626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Meteorological stations and observation  sites, including AMS (of which 204 are hard-to-reach-stations) 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7CB62D6F-6AF6-4BCA-9790-7C287D58A3F9}"/>
              </a:ext>
            </a:extLst>
          </p:cNvPr>
          <p:cNvSpPr/>
          <p:nvPr/>
        </p:nvSpPr>
        <p:spPr>
          <a:xfrm>
            <a:off x="1304746" y="2035900"/>
            <a:ext cx="1990855" cy="313717"/>
          </a:xfrm>
          <a:prstGeom prst="rect">
            <a:avLst/>
          </a:prstGeom>
          <a:noFill/>
        </p:spPr>
        <p:txBody>
          <a:bodyPr wrap="square" lIns="72000" tIns="108000" rIns="72000" bIns="72000" anchor="ctr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Hydrological stations and sites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FD9EE6F-5F95-47BC-B83D-E773FA64E083}"/>
              </a:ext>
            </a:extLst>
          </p:cNvPr>
          <p:cNvSpPr/>
          <p:nvPr/>
        </p:nvSpPr>
        <p:spPr>
          <a:xfrm>
            <a:off x="1304746" y="2377700"/>
            <a:ext cx="1990855" cy="313717"/>
          </a:xfrm>
          <a:prstGeom prst="rect">
            <a:avLst/>
          </a:prstGeom>
          <a:noFill/>
        </p:spPr>
        <p:txBody>
          <a:bodyPr wrap="square" lIns="72000" tIns="108000" rIns="72000" bIns="72000" anchor="ctr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Agrometeorological stations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185F4C5-38D0-4B30-B103-BC863E39DD50}"/>
              </a:ext>
            </a:extLst>
          </p:cNvPr>
          <p:cNvSpPr/>
          <p:nvPr/>
        </p:nvSpPr>
        <p:spPr>
          <a:xfrm>
            <a:off x="1304746" y="2719500"/>
            <a:ext cx="1990855" cy="313717"/>
          </a:xfrm>
          <a:prstGeom prst="rect">
            <a:avLst/>
          </a:prstGeom>
          <a:noFill/>
        </p:spPr>
        <p:txBody>
          <a:bodyPr wrap="square" lIns="72000" tIns="108000" rIns="72000" bIns="72000" anchor="ctr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Upper-air stations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2D81070-708F-4D6C-A6E8-C5C1A9217F28}"/>
              </a:ext>
            </a:extLst>
          </p:cNvPr>
          <p:cNvSpPr/>
          <p:nvPr/>
        </p:nvSpPr>
        <p:spPr>
          <a:xfrm>
            <a:off x="1345032" y="3068865"/>
            <a:ext cx="1990855" cy="313717"/>
          </a:xfrm>
          <a:prstGeom prst="rect">
            <a:avLst/>
          </a:prstGeom>
          <a:noFill/>
        </p:spPr>
        <p:txBody>
          <a:bodyPr wrap="square" lIns="72000" tIns="108000" rIns="72000" bIns="72000" anchor="ctr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Doppler radars (</a:t>
            </a:r>
            <a:r>
              <a:rPr lang="ru-RU" sz="1000" b="1" dirty="0">
                <a:solidFill>
                  <a:prstClr val="black"/>
                </a:solidFill>
              </a:rPr>
              <a:t>ДМРЛ-С)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ADB27F8-6BD6-453A-BD1B-B1C0DC29920E}"/>
              </a:ext>
            </a:extLst>
          </p:cNvPr>
          <p:cNvSpPr/>
          <p:nvPr/>
        </p:nvSpPr>
        <p:spPr>
          <a:xfrm>
            <a:off x="1385320" y="3739998"/>
            <a:ext cx="1910280" cy="538976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Sites of land surface water quality monitoring in terms of </a:t>
            </a:r>
            <a:r>
              <a:rPr lang="en-US" sz="1000" b="1" dirty="0" err="1">
                <a:solidFill>
                  <a:prstClr val="black"/>
                </a:solidFill>
              </a:rPr>
              <a:t>hydrochemical</a:t>
            </a:r>
            <a:r>
              <a:rPr lang="en-US" sz="1000" b="1" dirty="0">
                <a:solidFill>
                  <a:prstClr val="black"/>
                </a:solidFill>
              </a:rPr>
              <a:t> indicators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A78B9D5E-B767-4A23-8BA1-FAF44B9ECC05}"/>
              </a:ext>
            </a:extLst>
          </p:cNvPr>
          <p:cNvSpPr/>
          <p:nvPr/>
        </p:nvSpPr>
        <p:spPr>
          <a:xfrm>
            <a:off x="1304746" y="4272078"/>
            <a:ext cx="1990855" cy="313717"/>
          </a:xfrm>
          <a:prstGeom prst="rect">
            <a:avLst/>
          </a:prstGeom>
          <a:noFill/>
        </p:spPr>
        <p:txBody>
          <a:bodyPr wrap="square" lIns="72000" tIns="108000" rIns="72000" bIns="72000" anchor="ctr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Radiation monitoring stations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328C80E1-FAC4-4022-B38D-3D29A91165DC}"/>
              </a:ext>
            </a:extLst>
          </p:cNvPr>
          <p:cNvSpPr/>
          <p:nvPr/>
        </p:nvSpPr>
        <p:spPr>
          <a:xfrm>
            <a:off x="1304746" y="4673277"/>
            <a:ext cx="1990855" cy="313717"/>
          </a:xfrm>
          <a:prstGeom prst="rect">
            <a:avLst/>
          </a:prstGeom>
          <a:noFill/>
        </p:spPr>
        <p:txBody>
          <a:bodyPr wrap="square" lIns="72000" tIns="108000" rIns="72000" bIns="72000" anchor="ctr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Air quality monitoring sites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E960BBED-3FB7-4F9B-A8BB-0CF1AD05898B}"/>
              </a:ext>
            </a:extLst>
          </p:cNvPr>
          <p:cNvSpPr/>
          <p:nvPr/>
        </p:nvSpPr>
        <p:spPr>
          <a:xfrm>
            <a:off x="1304746" y="4957959"/>
            <a:ext cx="1990855" cy="575327"/>
          </a:xfrm>
          <a:prstGeom prst="rect">
            <a:avLst/>
          </a:prstGeom>
          <a:noFill/>
        </p:spPr>
        <p:txBody>
          <a:bodyPr wrap="square" lIns="72000" tIns="108000" rIns="72000" bIns="72000" anchor="ctr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Sites of marine environment quality monitoring in terms of  </a:t>
            </a:r>
            <a:r>
              <a:rPr lang="en-US" sz="1000" b="1" dirty="0" err="1">
                <a:solidFill>
                  <a:prstClr val="black"/>
                </a:solidFill>
              </a:rPr>
              <a:t>hydrochemical</a:t>
            </a:r>
            <a:r>
              <a:rPr lang="en-US" sz="1000" b="1" dirty="0">
                <a:solidFill>
                  <a:prstClr val="black"/>
                </a:solidFill>
              </a:rPr>
              <a:t> indicators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0FA14B5-7381-4C96-8724-B09BE1CE4F4C}"/>
              </a:ext>
            </a:extLst>
          </p:cNvPr>
          <p:cNvSpPr/>
          <p:nvPr/>
        </p:nvSpPr>
        <p:spPr>
          <a:xfrm>
            <a:off x="1385320" y="5364205"/>
            <a:ext cx="1910280" cy="575327"/>
          </a:xfrm>
          <a:prstGeom prst="rect">
            <a:avLst/>
          </a:prstGeom>
          <a:noFill/>
        </p:spPr>
        <p:txBody>
          <a:bodyPr wrap="square" lIns="72000" tIns="108000" rIns="72000" bIns="72000" anchor="ctr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Sites of land surface water quality monitoring in terms of  hydrobiological indicators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AE4EA57-56BB-47DD-9450-2D231017FE4D}"/>
              </a:ext>
            </a:extLst>
          </p:cNvPr>
          <p:cNvSpPr/>
          <p:nvPr/>
        </p:nvSpPr>
        <p:spPr>
          <a:xfrm>
            <a:off x="6312044" y="5305271"/>
            <a:ext cx="19323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</a:rPr>
              <a:t>MORE THAN </a:t>
            </a:r>
            <a:r>
              <a:rPr lang="ru-RU" sz="2800" b="1" dirty="0">
                <a:solidFill>
                  <a:prstClr val="white"/>
                </a:solidFill>
              </a:rPr>
              <a:t>30 </a:t>
            </a:r>
            <a:r>
              <a:rPr lang="en-US" dirty="0">
                <a:solidFill>
                  <a:prstClr val="white"/>
                </a:solidFill>
              </a:rPr>
              <a:t>TYPES OF OBSERVATIONS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Номер слайда 3">
            <a:extLst>
              <a:ext uri="{FF2B5EF4-FFF2-40B4-BE49-F238E27FC236}">
                <a16:creationId xmlns="" xmlns:a16="http://schemas.microsoft.com/office/drawing/2014/main" id="{564679B8-49F1-425F-BF12-42B8AACA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3693" y="6492877"/>
            <a:ext cx="417308" cy="365125"/>
          </a:xfrm>
        </p:spPr>
        <p:txBody>
          <a:bodyPr/>
          <a:lstStyle/>
          <a:p>
            <a:pPr>
              <a:defRPr/>
            </a:pPr>
            <a:fld id="{D66A1A95-7F74-400F-B409-B1F684A09A09}" type="slidenum">
              <a:rPr lang="ru-RU" sz="1400">
                <a:solidFill>
                  <a:srgbClr val="4472C4">
                    <a:lumMod val="75000"/>
                  </a:srgbClr>
                </a:solidFill>
              </a:rPr>
              <a:pPr>
                <a:defRPr/>
              </a:pPr>
              <a:t>2</a:t>
            </a:fld>
            <a:endParaRPr lang="ru-RU" sz="1400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61A9F90-515B-47B2-9CD4-F04D87E69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432" y="462933"/>
            <a:ext cx="6641976" cy="1021851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F1B3861-947C-46E4-9372-4BE1191D846D}"/>
              </a:ext>
            </a:extLst>
          </p:cNvPr>
          <p:cNvSpPr/>
          <p:nvPr/>
        </p:nvSpPr>
        <p:spPr>
          <a:xfrm>
            <a:off x="2898576" y="548680"/>
            <a:ext cx="5345832" cy="75713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0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26EDA"/>
                </a:solidFill>
              </a:rPr>
              <a:t>ROSHYDROMET </a:t>
            </a:r>
            <a:r>
              <a:rPr lang="en-US" sz="2400" dirty="0">
                <a:solidFill>
                  <a:srgbClr val="026EDA"/>
                </a:solidFill>
                <a:hlinkClick r:id="rId5"/>
              </a:rPr>
              <a:t>https://</a:t>
            </a:r>
            <a:r>
              <a:rPr lang="en-US" sz="2400" dirty="0" smtClean="0">
                <a:solidFill>
                  <a:srgbClr val="026EDA"/>
                </a:solidFill>
                <a:hlinkClick r:id="rId5"/>
              </a:rPr>
              <a:t>www.meteorf.ru</a:t>
            </a:r>
            <a:endParaRPr lang="en-US" sz="2400" dirty="0" smtClean="0">
              <a:solidFill>
                <a:srgbClr val="026EDA"/>
              </a:solidFill>
            </a:endParaRPr>
          </a:p>
          <a:p>
            <a:pPr defTabSz="91410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26EDA"/>
                </a:solidFill>
              </a:rPr>
              <a:t>NATIONAL </a:t>
            </a:r>
            <a:r>
              <a:rPr lang="en-US" sz="2400" dirty="0">
                <a:solidFill>
                  <a:srgbClr val="026EDA"/>
                </a:solidFill>
              </a:rPr>
              <a:t>OBSERVATION NETWORKS</a:t>
            </a: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="" xmlns:a16="http://schemas.microsoft.com/office/drawing/2014/main" id="{BE7CDDF1-3E46-47C3-B406-9579F450BC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577034"/>
              </p:ext>
            </p:extLst>
          </p:nvPr>
        </p:nvGraphicFramePr>
        <p:xfrm>
          <a:off x="3113730" y="1628462"/>
          <a:ext cx="4746958" cy="174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Диаграмма 36">
            <a:extLst>
              <a:ext uri="{FF2B5EF4-FFF2-40B4-BE49-F238E27FC236}">
                <a16:creationId xmlns="" xmlns:a16="http://schemas.microsoft.com/office/drawing/2014/main" id="{60654E2B-3E9D-48FC-A277-BC23DE4FF2C3}"/>
              </a:ext>
            </a:extLst>
          </p:cNvPr>
          <p:cNvGraphicFramePr>
            <a:graphicFrameLocks/>
          </p:cNvGraphicFramePr>
          <p:nvPr/>
        </p:nvGraphicFramePr>
        <p:xfrm>
          <a:off x="3274169" y="3771003"/>
          <a:ext cx="2916541" cy="213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43481" y="3244334"/>
            <a:ext cx="205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About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062C0E22-FF76-44D6-A26F-E6B46DDDA109}"/>
              </a:ext>
            </a:extLst>
          </p:cNvPr>
          <p:cNvSpPr txBox="1">
            <a:spLocks/>
          </p:cNvSpPr>
          <p:nvPr/>
        </p:nvSpPr>
        <p:spPr>
          <a:xfrm>
            <a:off x="1115616" y="12779"/>
            <a:ext cx="7128792" cy="6079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About </a:t>
            </a:r>
            <a:r>
              <a:rPr lang="en-US" sz="2400" b="1" dirty="0" err="1" smtClean="0"/>
              <a:t>Organisation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90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-33018"/>
            <a:ext cx="6552728" cy="607910"/>
          </a:xfrm>
        </p:spPr>
        <p:txBody>
          <a:bodyPr/>
          <a:lstStyle/>
          <a:p>
            <a:r>
              <a:rPr lang="en-US" sz="2400" dirty="0"/>
              <a:t>About </a:t>
            </a:r>
            <a:r>
              <a:rPr lang="en-US" sz="2400" dirty="0" err="1"/>
              <a:t>Organisation</a:t>
            </a:r>
            <a:r>
              <a:rPr lang="en-US" sz="24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6"/>
            <a:ext cx="8507288" cy="547260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Research institutions: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dirty="0" smtClean="0"/>
              <a:t>N.N</a:t>
            </a:r>
            <a:r>
              <a:rPr lang="en-US" sz="2400" dirty="0"/>
              <a:t>. </a:t>
            </a:r>
            <a:r>
              <a:rPr lang="en-US" sz="2400" dirty="0" err="1"/>
              <a:t>Zubov</a:t>
            </a:r>
            <a:r>
              <a:rPr lang="en-US" sz="2400" dirty="0"/>
              <a:t> State Oceanographic Institute ROSHYDROMET (Moscow)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/>
              <a:t>Shirshov</a:t>
            </a:r>
            <a:r>
              <a:rPr lang="en-US" sz="2400" dirty="0" smtClean="0"/>
              <a:t> </a:t>
            </a:r>
            <a:r>
              <a:rPr lang="en-US" sz="2400" dirty="0"/>
              <a:t>Institute of Oceanology Russian Academy of Sciences (</a:t>
            </a:r>
            <a:r>
              <a:rPr lang="en-US" sz="2400" dirty="0" smtClean="0"/>
              <a:t>Moscow)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Etc. </a:t>
            </a:r>
            <a:r>
              <a:rPr lang="en-US" sz="2400" dirty="0">
                <a:hlinkClick r:id="rId3"/>
              </a:rPr>
              <a:t>https://www.meteorf.ru/about/structure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3600" dirty="0"/>
              <a:t>ROSHYDROMET Data centers </a:t>
            </a:r>
            <a:r>
              <a:rPr lang="en-US" sz="36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All-Russian Research Institute of </a:t>
            </a:r>
            <a:r>
              <a:rPr lang="en-US" sz="2400" dirty="0" err="1"/>
              <a:t>Hydrometeorological</a:t>
            </a:r>
            <a:r>
              <a:rPr lang="en-US" sz="2400" dirty="0"/>
              <a:t> Information - World Data </a:t>
            </a:r>
            <a:r>
              <a:rPr lang="en-US" sz="2400" dirty="0" smtClean="0"/>
              <a:t>Center </a:t>
            </a:r>
            <a:r>
              <a:rPr lang="en-US" sz="2400" dirty="0">
                <a:hlinkClick r:id="rId4"/>
              </a:rPr>
              <a:t>https://www.meteorf.ru/about/structure/niu/354</a:t>
            </a:r>
            <a:r>
              <a:rPr lang="en-US" sz="2400" dirty="0" smtClean="0">
                <a:hlinkClick r:id="rId4"/>
              </a:rPr>
              <a:t>/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Etc</a:t>
            </a:r>
            <a:r>
              <a:rPr lang="en-US" sz="2400" dirty="0"/>
              <a:t>. </a:t>
            </a:r>
            <a:r>
              <a:rPr lang="en-US" sz="2400" dirty="0" smtClean="0"/>
              <a:t>   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://www.meteorf.ru/about/structure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2779"/>
            <a:ext cx="5256584" cy="607910"/>
          </a:xfrm>
        </p:spPr>
        <p:txBody>
          <a:bodyPr/>
          <a:lstStyle/>
          <a:p>
            <a:r>
              <a:rPr lang="en-US" dirty="0"/>
              <a:t>About</a:t>
            </a:r>
            <a:r>
              <a:rPr lang="en-US" sz="2400" dirty="0"/>
              <a:t> </a:t>
            </a:r>
            <a:r>
              <a:rPr lang="en-US" dirty="0" err="1"/>
              <a:t>Organisation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780" y="476672"/>
            <a:ext cx="8507288" cy="144016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ROSHYDROMET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Management  on </a:t>
            </a:r>
            <a:r>
              <a:rPr lang="en-US" sz="2400" dirty="0" smtClean="0">
                <a:solidFill>
                  <a:prstClr val="black"/>
                </a:solidFill>
              </a:rPr>
              <a:t>hydrometeorology and </a:t>
            </a:r>
            <a:r>
              <a:rPr lang="en-US" sz="2400" dirty="0">
                <a:solidFill>
                  <a:prstClr val="black"/>
                </a:solidFill>
              </a:rPr>
              <a:t>monitoring  environment (UGMS</a:t>
            </a:r>
            <a:r>
              <a:rPr lang="en-US" sz="2400" dirty="0" smtClean="0">
                <a:solidFill>
                  <a:prstClr val="black"/>
                </a:solidFill>
              </a:rPr>
              <a:t>), UGMS </a:t>
            </a:r>
            <a:r>
              <a:rPr lang="en-US" sz="2400" dirty="0">
                <a:solidFill>
                  <a:prstClr val="black"/>
                </a:solidFill>
              </a:rPr>
              <a:t>branches </a:t>
            </a:r>
            <a:r>
              <a:rPr lang="en-US" sz="2400" dirty="0" smtClean="0">
                <a:solidFill>
                  <a:prstClr val="black"/>
                </a:solidFill>
              </a:rPr>
              <a:t>–centers (</a:t>
            </a:r>
            <a:r>
              <a:rPr lang="en-US" sz="2400" dirty="0">
                <a:solidFill>
                  <a:prstClr val="black"/>
                </a:solidFill>
              </a:rPr>
              <a:t>CGMS)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3960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Bashkir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err="1" smtClean="0">
                <a:solidFill>
                  <a:prstClr val="black"/>
                </a:solidFill>
              </a:rPr>
              <a:t>Verkhne-Volzhskoe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dirty="0" smtClean="0">
                <a:solidFill>
                  <a:prstClr val="black"/>
                </a:solidFill>
              </a:rPr>
              <a:t>marine)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Far East </a:t>
            </a:r>
            <a:r>
              <a:rPr lang="en-US" sz="2000" dirty="0" smtClean="0">
                <a:solidFill>
                  <a:prstClr val="black"/>
                </a:solidFill>
              </a:rPr>
              <a:t>                     </a:t>
            </a:r>
            <a:r>
              <a:rPr lang="en-US" sz="2000" dirty="0">
                <a:solidFill>
                  <a:prstClr val="black"/>
                </a:solidFill>
              </a:rPr>
              <a:t>( marine)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err="1" smtClean="0">
                <a:solidFill>
                  <a:prstClr val="black"/>
                </a:solidFill>
              </a:rPr>
              <a:t>Zabaikalskoe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West Siberian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Irkutsk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Kamchatka                ( marine)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</a:rPr>
              <a:t>Kolymskoe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Crimean  </a:t>
            </a:r>
            <a:r>
              <a:rPr lang="en-US" sz="2000" dirty="0" smtClean="0">
                <a:solidFill>
                  <a:prstClr val="black"/>
                </a:solidFill>
              </a:rPr>
              <a:t>                    ( </a:t>
            </a:r>
            <a:r>
              <a:rPr lang="en-US" sz="2000" dirty="0">
                <a:solidFill>
                  <a:prstClr val="black"/>
                </a:solidFill>
              </a:rPr>
              <a:t>marine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Murmansk                 ( marine)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Ob-Irtysh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Privolzhskoe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</a:rPr>
              <a:t>Primorskoe</a:t>
            </a:r>
            <a:r>
              <a:rPr lang="en-US" sz="2000" dirty="0" smtClean="0">
                <a:solidFill>
                  <a:prstClr val="black"/>
                </a:solidFill>
              </a:rPr>
              <a:t>(                 </a:t>
            </a:r>
            <a:r>
              <a:rPr lang="en-US" sz="2000" dirty="0">
                <a:solidFill>
                  <a:prstClr val="black"/>
                </a:solidFill>
              </a:rPr>
              <a:t>marine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772816"/>
            <a:ext cx="381642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 startAt="14"/>
            </a:pPr>
            <a:r>
              <a:rPr lang="en-US" sz="2000" dirty="0" smtClean="0">
                <a:solidFill>
                  <a:prstClr val="black"/>
                </a:solidFill>
              </a:rPr>
              <a:t>Republic </a:t>
            </a:r>
            <a:r>
              <a:rPr lang="en-US" sz="2000" dirty="0">
                <a:solidFill>
                  <a:prstClr val="black"/>
                </a:solidFill>
              </a:rPr>
              <a:t>of </a:t>
            </a:r>
            <a:r>
              <a:rPr lang="en-US" sz="2000" dirty="0" err="1">
                <a:solidFill>
                  <a:prstClr val="black"/>
                </a:solidFill>
              </a:rPr>
              <a:t>Tatarstan</a:t>
            </a: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 startAt="14"/>
            </a:pPr>
            <a:r>
              <a:rPr lang="en-US" sz="2000" dirty="0" smtClean="0">
                <a:solidFill>
                  <a:prstClr val="black"/>
                </a:solidFill>
              </a:rPr>
              <a:t>Sakhalin                    (marine)</a:t>
            </a: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 startAt="14"/>
            </a:pPr>
            <a:r>
              <a:rPr lang="en-US" sz="2000" dirty="0">
                <a:solidFill>
                  <a:prstClr val="black"/>
                </a:solidFill>
              </a:rPr>
              <a:t>North </a:t>
            </a:r>
            <a:r>
              <a:rPr lang="en-US" sz="2000" dirty="0" smtClean="0">
                <a:solidFill>
                  <a:prstClr val="black"/>
                </a:solidFill>
              </a:rPr>
              <a:t>                        (marine)</a:t>
            </a: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 startAt="14"/>
            </a:pPr>
            <a:r>
              <a:rPr lang="en-US" sz="2000" dirty="0">
                <a:solidFill>
                  <a:prstClr val="black"/>
                </a:solidFill>
              </a:rPr>
              <a:t>North-West </a:t>
            </a:r>
            <a:r>
              <a:rPr lang="en-US" sz="2000" dirty="0" smtClean="0">
                <a:solidFill>
                  <a:prstClr val="black"/>
                </a:solidFill>
              </a:rPr>
              <a:t>            ( </a:t>
            </a:r>
            <a:r>
              <a:rPr lang="en-US" sz="2000" dirty="0">
                <a:solidFill>
                  <a:prstClr val="black"/>
                </a:solidFill>
              </a:rPr>
              <a:t>marine)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 startAt="14"/>
            </a:pPr>
            <a:r>
              <a:rPr lang="en-US" sz="2000" dirty="0" smtClean="0">
                <a:solidFill>
                  <a:prstClr val="black"/>
                </a:solidFill>
              </a:rPr>
              <a:t>North </a:t>
            </a:r>
            <a:r>
              <a:rPr lang="en-US" sz="2000" dirty="0">
                <a:solidFill>
                  <a:prstClr val="black"/>
                </a:solidFill>
              </a:rPr>
              <a:t>Caucasian  </a:t>
            </a:r>
            <a:r>
              <a:rPr lang="en-US" sz="2000" dirty="0" smtClean="0">
                <a:solidFill>
                  <a:prstClr val="black"/>
                </a:solidFill>
              </a:rPr>
              <a:t>   ( </a:t>
            </a:r>
            <a:r>
              <a:rPr lang="en-US" sz="2000" dirty="0">
                <a:solidFill>
                  <a:prstClr val="black"/>
                </a:solidFill>
              </a:rPr>
              <a:t>marine</a:t>
            </a:r>
            <a:r>
              <a:rPr lang="en-US" sz="2000" dirty="0" smtClean="0">
                <a:solidFill>
                  <a:prstClr val="black"/>
                </a:solidFill>
              </a:rPr>
              <a:t>) </a:t>
            </a: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 startAt="14"/>
            </a:pPr>
            <a:r>
              <a:rPr lang="en-US" sz="2000" dirty="0">
                <a:solidFill>
                  <a:prstClr val="black"/>
                </a:solidFill>
              </a:rPr>
              <a:t>Central Siberian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 startAt="14"/>
            </a:pPr>
            <a:r>
              <a:rPr lang="en-US" sz="2000" dirty="0">
                <a:solidFill>
                  <a:prstClr val="black"/>
                </a:solidFill>
              </a:rPr>
              <a:t>SCHMS CHAM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 startAt="14"/>
            </a:pPr>
            <a:r>
              <a:rPr lang="en-US" sz="2000" dirty="0" err="1" smtClean="0">
                <a:solidFill>
                  <a:prstClr val="black"/>
                </a:solidFill>
              </a:rPr>
              <a:t>Chukotka</a:t>
            </a:r>
            <a:r>
              <a:rPr lang="en-US" sz="2000" dirty="0" smtClean="0">
                <a:solidFill>
                  <a:prstClr val="black"/>
                </a:solidFill>
              </a:rPr>
              <a:t>                 (marine)</a:t>
            </a: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 startAt="14"/>
            </a:pPr>
            <a:r>
              <a:rPr lang="en-US" sz="2000" dirty="0">
                <a:solidFill>
                  <a:prstClr val="black"/>
                </a:solidFill>
              </a:rPr>
              <a:t>Ural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 startAt="14"/>
            </a:pPr>
            <a:r>
              <a:rPr lang="en-US" sz="2000" dirty="0">
                <a:solidFill>
                  <a:prstClr val="black"/>
                </a:solidFill>
              </a:rPr>
              <a:t>Central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 startAt="14"/>
            </a:pPr>
            <a:r>
              <a:rPr lang="en-US" sz="2000" dirty="0">
                <a:solidFill>
                  <a:prstClr val="black"/>
                </a:solidFill>
              </a:rPr>
              <a:t>Central Black Earth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 startAt="14"/>
            </a:pPr>
            <a:r>
              <a:rPr lang="en-US" sz="2000" dirty="0">
                <a:solidFill>
                  <a:prstClr val="black"/>
                </a:solidFill>
              </a:rPr>
              <a:t>Yakutsk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88832" cy="529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2779"/>
            <a:ext cx="6192688" cy="607909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Use:</a:t>
            </a:r>
            <a:r>
              <a:rPr lang="en-US" sz="3600" dirty="0" smtClean="0"/>
              <a:t> Met </a:t>
            </a:r>
            <a:r>
              <a:rPr lang="en-US" sz="3600" dirty="0"/>
              <a:t>and ocean </a:t>
            </a:r>
            <a:r>
              <a:rPr lang="en-US" sz="3600" dirty="0" smtClean="0"/>
              <a:t>network,</a:t>
            </a:r>
            <a:br>
              <a:rPr lang="en-US" sz="3600" dirty="0" smtClean="0"/>
            </a:br>
            <a:r>
              <a:rPr lang="en-US" sz="2400" dirty="0" smtClean="0">
                <a:solidFill>
                  <a:prstClr val="black"/>
                </a:solidFill>
              </a:rPr>
              <a:t>COSMO </a:t>
            </a:r>
            <a:r>
              <a:rPr lang="en-US" sz="2400" dirty="0">
                <a:solidFill>
                  <a:prstClr val="black"/>
                </a:solidFill>
              </a:rPr>
              <a:t>Model Forecast Maps-sea level pressure, cloudiness, </a:t>
            </a:r>
            <a:r>
              <a:rPr lang="en-US" sz="2400" dirty="0" smtClean="0">
                <a:solidFill>
                  <a:prstClr val="black"/>
                </a:solidFill>
              </a:rPr>
              <a:t>precipitation.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64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0A5B0A10-9749-4E3D-8531-57FDAAECEFAD}"/>
              </a:ext>
            </a:extLst>
          </p:cNvPr>
          <p:cNvGrpSpPr/>
          <p:nvPr/>
        </p:nvGrpSpPr>
        <p:grpSpPr>
          <a:xfrm>
            <a:off x="2007829" y="2026485"/>
            <a:ext cx="5919994" cy="4405835"/>
            <a:chOff x="79411" y="1261411"/>
            <a:chExt cx="9059068" cy="5269931"/>
          </a:xfrm>
        </p:grpSpPr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A9111F1A-5D19-42EC-8A6E-12A51B896F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26730" y="1614141"/>
              <a:ext cx="5647592" cy="4553048"/>
              <a:chOff x="-5521" y="3436342"/>
              <a:chExt cx="4583872" cy="3695484"/>
            </a:xfrm>
          </p:grpSpPr>
          <p:pic>
            <p:nvPicPr>
              <p:cNvPr id="19" name="Рисунок 2">
                <a:extLst>
                  <a:ext uri="{FF2B5EF4-FFF2-40B4-BE49-F238E27FC236}">
                    <a16:creationId xmlns="" xmlns:a16="http://schemas.microsoft.com/office/drawing/2014/main" id="{551CD417-C1B1-4187-A235-565DB6FBA2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36342"/>
                <a:ext cx="2271713" cy="183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Рисунок 10">
                <a:extLst>
                  <a:ext uri="{FF2B5EF4-FFF2-40B4-BE49-F238E27FC236}">
                    <a16:creationId xmlns="" xmlns:a16="http://schemas.microsoft.com/office/drawing/2014/main" id="{5CE85B92-5AD1-4936-A500-AA48B2917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638" y="3436342"/>
                <a:ext cx="2271713" cy="183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Рисунок 16">
                <a:extLst>
                  <a:ext uri="{FF2B5EF4-FFF2-40B4-BE49-F238E27FC236}">
                    <a16:creationId xmlns="" xmlns:a16="http://schemas.microsoft.com/office/drawing/2014/main" id="{565BE30A-A650-4611-BC6F-7BAC9E533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521" y="5299851"/>
                <a:ext cx="2271713" cy="183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3">
                <a:extLst>
                  <a:ext uri="{FF2B5EF4-FFF2-40B4-BE49-F238E27FC236}">
                    <a16:creationId xmlns="" xmlns:a16="http://schemas.microsoft.com/office/drawing/2014/main" id="{2DF02416-2940-44C6-910A-69587D4214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2701" y="5303652"/>
                <a:ext cx="2271714" cy="1823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E76C30DB-85CA-4E10-8AC1-05F4E9D0FB56}"/>
                </a:ext>
              </a:extLst>
            </p:cNvPr>
            <p:cNvSpPr/>
            <p:nvPr/>
          </p:nvSpPr>
          <p:spPr>
            <a:xfrm>
              <a:off x="85724" y="2291265"/>
              <a:ext cx="17541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kern="0" dirty="0" smtClean="0">
                  <a:solidFill>
                    <a:prstClr val="black"/>
                  </a:solidFill>
                </a:rPr>
                <a:t>Hurricanes </a:t>
              </a:r>
              <a:endParaRPr lang="ru-RU" sz="1200" b="1" kern="0" dirty="0" smtClean="0">
                <a:solidFill>
                  <a:prstClr val="black"/>
                </a:solidFill>
              </a:endParaRPr>
            </a:p>
            <a:p>
              <a:pPr algn="r"/>
              <a:r>
                <a:rPr lang="en-US" sz="1200" b="1" kern="0" dirty="0" smtClean="0">
                  <a:solidFill>
                    <a:prstClr val="black"/>
                  </a:solidFill>
                </a:rPr>
                <a:t>Tornados </a:t>
              </a:r>
              <a:endParaRPr lang="ru-RU" sz="1200" b="1" kern="0" dirty="0" smtClean="0">
                <a:solidFill>
                  <a:prstClr val="black"/>
                </a:solidFill>
              </a:endParaRPr>
            </a:p>
            <a:p>
              <a:pPr algn="r"/>
              <a:r>
                <a:rPr lang="en-US" sz="1200" b="1" kern="0" dirty="0" smtClean="0">
                  <a:solidFill>
                    <a:prstClr val="black"/>
                  </a:solidFill>
                </a:rPr>
                <a:t>Hail </a:t>
              </a:r>
              <a:endParaRPr lang="ru-RU" sz="1200" b="1" kern="0" dirty="0" smtClean="0">
                <a:solidFill>
                  <a:prstClr val="black"/>
                </a:solidFill>
              </a:endParaRPr>
            </a:p>
            <a:p>
              <a:pPr algn="r"/>
              <a:r>
                <a:rPr lang="en-US" sz="1200" b="1" kern="0" dirty="0" smtClean="0">
                  <a:solidFill>
                    <a:prstClr val="black"/>
                  </a:solidFill>
                </a:rPr>
                <a:t>Icing</a:t>
              </a:r>
              <a:r>
                <a:rPr lang="ru-RU" sz="1200" b="1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b="1" kern="0" dirty="0" smtClean="0">
                  <a:solidFill>
                    <a:prstClr val="black"/>
                  </a:solidFill>
                </a:rPr>
                <a:t>rains</a:t>
              </a:r>
              <a:endParaRPr lang="ru-RU" sz="12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4307E226-99A8-4CBD-B489-233281C7CD9C}"/>
                </a:ext>
              </a:extLst>
            </p:cNvPr>
            <p:cNvSpPr/>
            <p:nvPr/>
          </p:nvSpPr>
          <p:spPr>
            <a:xfrm>
              <a:off x="7481130" y="4802446"/>
              <a:ext cx="15184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kern="0" dirty="0" smtClean="0">
                  <a:solidFill>
                    <a:prstClr val="black"/>
                  </a:solidFill>
                </a:rPr>
                <a:t>Tsunami</a:t>
              </a:r>
              <a:endParaRPr lang="ru-RU" sz="1200" b="1" kern="0" dirty="0" smtClean="0">
                <a:solidFill>
                  <a:prstClr val="black"/>
                </a:solidFill>
              </a:endParaRPr>
            </a:p>
            <a:p>
              <a:r>
                <a:rPr lang="en-US" sz="1200" b="1" kern="0" dirty="0" smtClean="0">
                  <a:solidFill>
                    <a:prstClr val="black"/>
                  </a:solidFill>
                </a:rPr>
                <a:t>Magnetic storms</a:t>
              </a:r>
              <a:endParaRPr lang="ru-RU" sz="12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91587D3C-6839-4A00-9FE8-73726A14F399}"/>
                </a:ext>
              </a:extLst>
            </p:cNvPr>
            <p:cNvSpPr/>
            <p:nvPr/>
          </p:nvSpPr>
          <p:spPr>
            <a:xfrm>
              <a:off x="79411" y="4515634"/>
              <a:ext cx="17541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kern="0" dirty="0" smtClean="0">
                  <a:solidFill>
                    <a:prstClr val="black"/>
                  </a:solidFill>
                </a:rPr>
                <a:t>Droughts</a:t>
              </a:r>
              <a:endParaRPr lang="ru-RU" sz="1200" b="1" kern="0" dirty="0" smtClean="0">
                <a:solidFill>
                  <a:prstClr val="black"/>
                </a:solidFill>
              </a:endParaRPr>
            </a:p>
            <a:p>
              <a:pPr algn="r"/>
              <a:r>
                <a:rPr lang="en-US" sz="1200" b="1" kern="0" dirty="0" smtClean="0">
                  <a:solidFill>
                    <a:prstClr val="black"/>
                  </a:solidFill>
                </a:rPr>
                <a:t>Heat and cold waves</a:t>
              </a:r>
              <a:endParaRPr lang="ru-RU" sz="1200" b="1" kern="0" dirty="0" smtClean="0">
                <a:solidFill>
                  <a:prstClr val="black"/>
                </a:solidFill>
              </a:endParaRPr>
            </a:p>
            <a:p>
              <a:pPr algn="r"/>
              <a:r>
                <a:rPr lang="en-US" sz="1200" b="1" kern="0" dirty="0" smtClean="0">
                  <a:solidFill>
                    <a:prstClr val="black"/>
                  </a:solidFill>
                </a:rPr>
                <a:t>Wild fires</a:t>
              </a:r>
              <a:endParaRPr lang="ru-RU" sz="12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641B02B5-C7DE-4637-AC42-730D8D20FF35}"/>
                </a:ext>
              </a:extLst>
            </p:cNvPr>
            <p:cNvSpPr/>
            <p:nvPr/>
          </p:nvSpPr>
          <p:spPr>
            <a:xfrm>
              <a:off x="7481129" y="2337388"/>
              <a:ext cx="16573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kern="0" dirty="0" smtClean="0">
                  <a:solidFill>
                    <a:prstClr val="black"/>
                  </a:solidFill>
                </a:rPr>
                <a:t>Mudflows</a:t>
              </a:r>
              <a:endParaRPr lang="ru-RU" sz="1200" b="1" kern="0" dirty="0" smtClean="0">
                <a:solidFill>
                  <a:prstClr val="black"/>
                </a:solidFill>
              </a:endParaRPr>
            </a:p>
            <a:p>
              <a:r>
                <a:rPr lang="en-US" sz="1200" b="1" kern="0" dirty="0" smtClean="0">
                  <a:solidFill>
                    <a:prstClr val="black"/>
                  </a:solidFill>
                </a:rPr>
                <a:t>Floods</a:t>
              </a:r>
              <a:endParaRPr lang="ru-RU" sz="1200" b="1" kern="0" dirty="0" smtClean="0">
                <a:solidFill>
                  <a:prstClr val="black"/>
                </a:solidFill>
              </a:endParaRPr>
            </a:p>
            <a:p>
              <a:r>
                <a:rPr lang="en-US" sz="1200" b="1" kern="0" dirty="0" smtClean="0">
                  <a:solidFill>
                    <a:prstClr val="black"/>
                  </a:solidFill>
                </a:rPr>
                <a:t>Storm surges</a:t>
              </a:r>
              <a:endParaRPr lang="ru-RU" sz="12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130EC63B-1D37-4AF0-BDD7-8FDE64B35734}"/>
                </a:ext>
              </a:extLst>
            </p:cNvPr>
            <p:cNvSpPr/>
            <p:nvPr/>
          </p:nvSpPr>
          <p:spPr>
            <a:xfrm>
              <a:off x="1826729" y="1261411"/>
              <a:ext cx="2827196" cy="404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kern="0" dirty="0" smtClean="0">
                  <a:solidFill>
                    <a:srgbClr val="00A4DE"/>
                  </a:solidFill>
                </a:rPr>
                <a:t>METEOROLOGICAL</a:t>
              </a:r>
              <a:endParaRPr lang="ru-RU" sz="1600" b="1" kern="0" dirty="0" smtClean="0">
                <a:solidFill>
                  <a:srgbClr val="00A4DE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1EB3A8A2-1FFD-4B47-B68F-A20DBADB422B}"/>
                </a:ext>
              </a:extLst>
            </p:cNvPr>
            <p:cNvSpPr/>
            <p:nvPr/>
          </p:nvSpPr>
          <p:spPr>
            <a:xfrm>
              <a:off x="4767572" y="1261411"/>
              <a:ext cx="2431176" cy="404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b="1" kern="0" dirty="0">
                  <a:solidFill>
                    <a:srgbClr val="00A4DE"/>
                  </a:solidFill>
                </a:rPr>
                <a:t>HYDROLOGICAL</a:t>
              </a:r>
              <a:endParaRPr lang="ru-RU" sz="1600" b="1" kern="0" dirty="0">
                <a:solidFill>
                  <a:srgbClr val="00A4DE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C0E50547-5D41-456E-9676-680501A54597}"/>
                </a:ext>
              </a:extLst>
            </p:cNvPr>
            <p:cNvSpPr/>
            <p:nvPr/>
          </p:nvSpPr>
          <p:spPr>
            <a:xfrm>
              <a:off x="2010582" y="6162010"/>
              <a:ext cx="24311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kern="0" dirty="0" smtClean="0">
                  <a:solidFill>
                    <a:srgbClr val="CD720D"/>
                  </a:solidFill>
                </a:rPr>
                <a:t>CLIMATE</a:t>
              </a:r>
              <a:endParaRPr lang="ru-RU" b="1" kern="0" dirty="0" smtClean="0">
                <a:solidFill>
                  <a:srgbClr val="CD720D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59984AC7-0412-44E2-8C02-5AD0B194DB85}"/>
                </a:ext>
              </a:extLst>
            </p:cNvPr>
            <p:cNvSpPr/>
            <p:nvPr/>
          </p:nvSpPr>
          <p:spPr>
            <a:xfrm>
              <a:off x="4854443" y="6162010"/>
              <a:ext cx="24311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kern="0" dirty="0" smtClean="0">
                  <a:solidFill>
                    <a:srgbClr val="04BC99"/>
                  </a:solidFill>
                </a:rPr>
                <a:t>GEOPHYSICAL</a:t>
              </a:r>
              <a:endParaRPr lang="ru-RU" b="1" kern="0" dirty="0" smtClean="0">
                <a:solidFill>
                  <a:srgbClr val="04BC99"/>
                </a:solidFill>
              </a:endParaRP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="" xmlns:a16="http://schemas.microsoft.com/office/drawing/2014/main" id="{EAB8B6D5-6777-4B6B-A62D-E17B17BB65FA}"/>
                </a:ext>
              </a:extLst>
            </p:cNvPr>
            <p:cNvGrpSpPr/>
            <p:nvPr/>
          </p:nvGrpSpPr>
          <p:grpSpPr>
            <a:xfrm>
              <a:off x="3844166" y="3082346"/>
              <a:ext cx="1605918" cy="1605916"/>
              <a:chOff x="3844166" y="3082346"/>
              <a:chExt cx="1605918" cy="1605916"/>
            </a:xfrm>
          </p:grpSpPr>
          <p:sp>
            <p:nvSpPr>
              <p:cNvPr id="16" name="Блок-схема: узел 15">
                <a:extLst>
                  <a:ext uri="{FF2B5EF4-FFF2-40B4-BE49-F238E27FC236}">
                    <a16:creationId xmlns="" xmlns:a16="http://schemas.microsoft.com/office/drawing/2014/main" id="{17210B4F-3F54-463C-BDC7-44F4F24379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03232" y="3283518"/>
                <a:ext cx="1307326" cy="1232117"/>
              </a:xfrm>
              <a:prstGeom prst="flowChartConnector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ru-RU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="" xmlns:a16="http://schemas.microsoft.com/office/drawing/2014/main" id="{0BFBCDE1-971A-4470-90DD-A16929BB992C}"/>
                  </a:ext>
                </a:extLst>
              </p:cNvPr>
              <p:cNvSpPr/>
              <p:nvPr/>
            </p:nvSpPr>
            <p:spPr>
              <a:xfrm>
                <a:off x="3971491" y="3465327"/>
                <a:ext cx="135255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b="1" kern="0" dirty="0">
                    <a:solidFill>
                      <a:srgbClr val="C00000"/>
                    </a:solidFill>
                  </a:rPr>
                  <a:t>1% </a:t>
                </a:r>
                <a:r>
                  <a:rPr lang="en-US" sz="1600" b="1" kern="0" dirty="0">
                    <a:solidFill>
                      <a:srgbClr val="C00000"/>
                    </a:solidFill>
                  </a:rPr>
                  <a:t>GDP</a:t>
                </a:r>
                <a:r>
                  <a:rPr lang="ru-RU" sz="1600" b="1" kern="0" dirty="0">
                    <a:solidFill>
                      <a:srgbClr val="C00000"/>
                    </a:solidFill>
                  </a:rPr>
                  <a:t/>
                </a:r>
                <a:br>
                  <a:rPr lang="ru-RU" sz="1600" b="1" kern="0" dirty="0">
                    <a:solidFill>
                      <a:srgbClr val="C00000"/>
                    </a:solidFill>
                  </a:rPr>
                </a:br>
                <a:r>
                  <a:rPr lang="en-US" sz="1600" kern="0" dirty="0">
                    <a:solidFill>
                      <a:srgbClr val="C00000"/>
                    </a:solidFill>
                  </a:rPr>
                  <a:t>Annual damage</a:t>
                </a:r>
                <a:endParaRPr lang="ru-RU" sz="1600" kern="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Круг: прозрачная заливка 26">
                <a:extLst>
                  <a:ext uri="{FF2B5EF4-FFF2-40B4-BE49-F238E27FC236}">
                    <a16:creationId xmlns="" xmlns:a16="http://schemas.microsoft.com/office/drawing/2014/main" id="{13E28352-B58A-4ACC-9A88-D609C55C60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44166" y="3082346"/>
                <a:ext cx="1605918" cy="1605916"/>
              </a:xfrm>
              <a:prstGeom prst="donut">
                <a:avLst>
                  <a:gd name="adj" fmla="val 2772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ru-RU" kern="0" smtClean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125D67B-0148-4D3E-9719-4FB25E0EE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424" y="492656"/>
            <a:ext cx="6858000" cy="992128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8280549-49FA-4BBB-B523-AC045EEF4F3F}"/>
              </a:ext>
            </a:extLst>
          </p:cNvPr>
          <p:cNvSpPr/>
          <p:nvPr/>
        </p:nvSpPr>
        <p:spPr>
          <a:xfrm>
            <a:off x="2936602" y="494904"/>
            <a:ext cx="5307806" cy="1421928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01">
              <a:lnSpc>
                <a:spcPct val="90000"/>
              </a:lnSpc>
              <a:defRPr/>
            </a:pPr>
            <a:r>
              <a:rPr lang="en-US" sz="2400" dirty="0">
                <a:solidFill>
                  <a:srgbClr val="026EDA"/>
                </a:solidFill>
              </a:rPr>
              <a:t>FOCUSING ON HAZARDOUS HYDROMETEOROLOGICAL EVENTS </a:t>
            </a:r>
          </a:p>
          <a:p>
            <a:pPr algn="ctr" defTabSz="914101">
              <a:lnSpc>
                <a:spcPct val="90000"/>
              </a:lnSpc>
              <a:defRPr/>
            </a:pPr>
            <a:r>
              <a:rPr lang="en-US" sz="2400" dirty="0">
                <a:solidFill>
                  <a:srgbClr val="026EDA"/>
                </a:solidFill>
              </a:rPr>
              <a:t>ON THE TERRITORY OF THE RUSSIAN FEDERATION</a:t>
            </a:r>
          </a:p>
        </p:txBody>
      </p:sp>
    </p:spTree>
    <p:extLst>
      <p:ext uri="{BB962C8B-B14F-4D97-AF65-F5344CB8AC3E}">
        <p14:creationId xmlns:p14="http://schemas.microsoft.com/office/powerpoint/2010/main" val="33446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779"/>
            <a:ext cx="6696744" cy="679917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Arctic Region and Northern </a:t>
            </a:r>
            <a:r>
              <a:rPr lang="en-US" dirty="0">
                <a:solidFill>
                  <a:srgbClr val="0070C0"/>
                </a:solidFill>
              </a:rPr>
              <a:t>Sea Route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r="14188"/>
          <a:stretch/>
        </p:blipFill>
        <p:spPr bwMode="auto">
          <a:xfrm>
            <a:off x="395536" y="836712"/>
            <a:ext cx="8361853" cy="560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95" y="900237"/>
            <a:ext cx="2960969" cy="23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5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28803"/>
            <a:ext cx="6624736" cy="535901"/>
          </a:xfrm>
        </p:spPr>
        <p:txBody>
          <a:bodyPr/>
          <a:lstStyle/>
          <a:p>
            <a:r>
              <a:rPr lang="en-US" dirty="0"/>
              <a:t>SOT </a:t>
            </a:r>
            <a:r>
              <a:rPr lang="en-US" dirty="0" smtClean="0"/>
              <a:t>Activities: Contributions and </a:t>
            </a:r>
            <a:r>
              <a:rPr lang="en-US" dirty="0"/>
              <a:t>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80009D-B187-40C5-9CA3-716BA138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1"/>
            <a:ext cx="8291264" cy="3384376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kern="0" dirty="0">
                <a:latin typeface="Times New Roman"/>
                <a:ea typeface="Times New Roman"/>
              </a:rPr>
              <a:t>Numbers of vessels under  Russian Federation flag that participated in the WMO VOS in 2017-2020 according to marine UGMS </a:t>
            </a:r>
            <a:r>
              <a:rPr lang="en-US" sz="1800" kern="0" dirty="0" err="1">
                <a:latin typeface="Times New Roman"/>
                <a:ea typeface="Times New Roman"/>
              </a:rPr>
              <a:t>Roshydromet</a:t>
            </a:r>
            <a:r>
              <a:rPr lang="en-US" sz="1800" kern="0" dirty="0">
                <a:latin typeface="Times New Roman"/>
                <a:ea typeface="Times New Roman"/>
              </a:rPr>
              <a:t> -  VOS;  Numbers of Automatic Weather Stations </a:t>
            </a:r>
            <a:r>
              <a:rPr lang="en-US" sz="1800" kern="0" dirty="0" smtClean="0">
                <a:latin typeface="Times New Roman"/>
                <a:ea typeface="Times New Roman"/>
              </a:rPr>
              <a:t>- AWS</a:t>
            </a:r>
            <a:r>
              <a:rPr lang="en-US" sz="1800" kern="0" dirty="0">
                <a:latin typeface="Times New Roman"/>
                <a:ea typeface="Times New Roman"/>
              </a:rPr>
              <a:t>;  Numbers of contributed observations  by year.</a:t>
            </a:r>
            <a:endParaRPr lang="ru-RU" sz="1800" kern="1400" dirty="0">
              <a:latin typeface="Times New Roman"/>
              <a:ea typeface="Times New Roman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486669"/>
              </p:ext>
            </p:extLst>
          </p:nvPr>
        </p:nvGraphicFramePr>
        <p:xfrm>
          <a:off x="467544" y="1844824"/>
          <a:ext cx="8424936" cy="2294420"/>
        </p:xfrm>
        <a:graphic>
          <a:graphicData uri="http://schemas.openxmlformats.org/drawingml/2006/table">
            <a:tbl>
              <a:tblPr firstRow="1" firstCol="1" bandRow="1"/>
              <a:tblGrid>
                <a:gridCol w="945915"/>
                <a:gridCol w="551784"/>
                <a:gridCol w="551869"/>
                <a:gridCol w="685110"/>
                <a:gridCol w="525678"/>
                <a:gridCol w="684470"/>
                <a:gridCol w="684470"/>
                <a:gridCol w="525678"/>
                <a:gridCol w="685751"/>
                <a:gridCol w="685751"/>
                <a:gridCol w="525678"/>
                <a:gridCol w="686391"/>
                <a:gridCol w="686391"/>
              </a:tblGrid>
              <a:tr h="432048">
                <a:tc rowSpan="2"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         </a:t>
                      </a:r>
                      <a:endParaRPr lang="en-US" sz="1200" b="0" dirty="0" smtClean="0">
                        <a:effectLst/>
                        <a:latin typeface="Calibri"/>
                        <a:cs typeface="Times New Roman"/>
                      </a:endParaRPr>
                    </a:p>
                    <a:p>
                      <a:r>
                        <a:rPr lang="en-US" sz="1200" b="0" dirty="0" smtClean="0">
                          <a:effectLst/>
                          <a:latin typeface="Calibri"/>
                          <a:cs typeface="Times New Roman"/>
                        </a:rPr>
                        <a:t>              Year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en-US" sz="1200" b="0" dirty="0" smtClean="0">
                        <a:effectLst/>
                        <a:latin typeface="Calibri"/>
                        <a:cs typeface="Times New Roman"/>
                      </a:endParaRPr>
                    </a:p>
                    <a:p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UGMS                       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     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200" b="0" dirty="0" smtClean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/>
                      <a:r>
                        <a:rPr lang="en-US" sz="1200" b="0" dirty="0" smtClean="0">
                          <a:effectLst/>
                          <a:latin typeface="Calibri"/>
                          <a:cs typeface="Times New Roman"/>
                        </a:rPr>
                        <a:t>2017</a:t>
                      </a:r>
                    </a:p>
                    <a:p>
                      <a:pPr algn="ctr"/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200" b="0" dirty="0" smtClean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/>
                      <a:r>
                        <a:rPr lang="en-US" sz="1200" b="0" dirty="0" smtClean="0">
                          <a:effectLst/>
                          <a:latin typeface="Calibri"/>
                          <a:cs typeface="Times New Roman"/>
                        </a:rPr>
                        <a:t>2018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200" b="0" dirty="0" smtClean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/>
                      <a:r>
                        <a:rPr lang="en-US" sz="1200" b="0" dirty="0" smtClean="0">
                          <a:effectLst/>
                          <a:latin typeface="Calibri"/>
                          <a:cs typeface="Times New Roman"/>
                        </a:rPr>
                        <a:t>2019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200" b="0" dirty="0" smtClean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/>
                      <a:r>
                        <a:rPr lang="en-US" sz="1200" b="0" dirty="0" smtClean="0">
                          <a:effectLst/>
                          <a:latin typeface="Calibri"/>
                          <a:cs typeface="Times New Roman"/>
                        </a:rPr>
                        <a:t>2020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VOS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AWS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Obs.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VOS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AWS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Obs.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VOS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AWS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Obs.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VOS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AWS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Obs.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24"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Murmansk 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effectLst/>
                          <a:latin typeface="Calibri"/>
                          <a:cs typeface="Times New Roman"/>
                        </a:rPr>
                        <a:t>53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2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5120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38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7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4110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24"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Primorsk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effectLst/>
                          <a:latin typeface="Calibri"/>
                          <a:cs typeface="Times New Roman"/>
                        </a:rPr>
                        <a:t>21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1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1012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13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412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24"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Sahalinsk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effectLst/>
                          <a:latin typeface="Calibri"/>
                          <a:cs typeface="Times New Roman"/>
                        </a:rPr>
                        <a:t>14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3122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13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2495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24"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North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23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2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4120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15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3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3438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24"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Total: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111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5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13374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111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111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effectLst/>
                          <a:latin typeface="Calibri"/>
                          <a:cs typeface="Times New Roman"/>
                        </a:rPr>
                        <a:t>7.186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79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  <a:latin typeface="Calibri"/>
                          <a:cs typeface="Times New Roman"/>
                        </a:rPr>
                        <a:t>11</a:t>
                      </a:r>
                      <a:endParaRPr lang="ru-RU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Calibri"/>
                          <a:cs typeface="Times New Roman"/>
                        </a:rPr>
                        <a:t>10455</a:t>
                      </a:r>
                      <a:endParaRPr lang="ru-RU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6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28802"/>
            <a:ext cx="5472608" cy="607910"/>
          </a:xfrm>
        </p:spPr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It’s time to …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Roshydromet</a:t>
            </a:r>
            <a:r>
              <a:rPr lang="en-US" dirty="0"/>
              <a:t> – supervision of the management </a:t>
            </a:r>
            <a:r>
              <a:rPr lang="en-US" dirty="0" smtClean="0"/>
              <a:t>infrastructure development;</a:t>
            </a:r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Shirshov</a:t>
            </a:r>
            <a:r>
              <a:rPr lang="en-US" dirty="0"/>
              <a:t> </a:t>
            </a:r>
            <a:r>
              <a:rPr lang="en-US" dirty="0" smtClean="0"/>
              <a:t>institute </a:t>
            </a:r>
            <a:r>
              <a:rPr lang="en-US" dirty="0"/>
              <a:t>of Oceanology </a:t>
            </a:r>
            <a:r>
              <a:rPr lang="en-US" dirty="0" smtClean="0"/>
              <a:t>RAS  </a:t>
            </a:r>
            <a:r>
              <a:rPr lang="en-US" dirty="0"/>
              <a:t>(&amp; </a:t>
            </a:r>
            <a:r>
              <a:rPr lang="en-US" dirty="0" smtClean="0"/>
              <a:t>several  </a:t>
            </a:r>
            <a:r>
              <a:rPr lang="en-US" dirty="0"/>
              <a:t>other</a:t>
            </a:r>
            <a:r>
              <a:rPr lang="en-US" dirty="0" smtClean="0"/>
              <a:t> </a:t>
            </a:r>
            <a:r>
              <a:rPr lang="en-US" dirty="0"/>
              <a:t>RAS Institutes  with  research fleets)  -  Involvement to the VOS activity. 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/>
              <a:t>Goal and </a:t>
            </a:r>
            <a:r>
              <a:rPr lang="en-US" dirty="0" smtClean="0"/>
              <a:t>project</a:t>
            </a:r>
            <a:r>
              <a:rPr lang="en-US" dirty="0"/>
              <a:t>: to  equip most of available ships and research vessels  with  </a:t>
            </a:r>
            <a:r>
              <a:rPr lang="en-US" dirty="0" smtClean="0"/>
              <a:t>AWS.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Фон Росгидромет  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Фон Росгидромет  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3312</TotalTime>
  <Words>536</Words>
  <Application>Microsoft Office PowerPoint</Application>
  <PresentationFormat>Экран (4:3)</PresentationFormat>
  <Paragraphs>205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2_SOT-10-Template</vt:lpstr>
      <vt:lpstr>4_SOT-10-Template</vt:lpstr>
      <vt:lpstr>5_SOT-10-Template</vt:lpstr>
      <vt:lpstr>1_Специальное оформление</vt:lpstr>
      <vt:lpstr>Специальное оформление</vt:lpstr>
      <vt:lpstr>6_SOT-10-Template</vt:lpstr>
      <vt:lpstr>Russian Federation,  Federal Service on  Hydrometeorology and Monitoring of Environment (ROSHYDROMET), N.N. Zubov State Oceanographic Institute, Moscow </vt:lpstr>
      <vt:lpstr>Презентация PowerPoint</vt:lpstr>
      <vt:lpstr>About Organisation </vt:lpstr>
      <vt:lpstr>About Organisation </vt:lpstr>
      <vt:lpstr>Use: Met and ocean network, COSMO Model Forecast Maps-sea level pressure, cloudiness, precipitation.</vt:lpstr>
      <vt:lpstr>Презентация PowerPoint</vt:lpstr>
      <vt:lpstr>Arctic Region and Northern Sea Route</vt:lpstr>
      <vt:lpstr>SOT Activities: Contributions and data </vt:lpstr>
      <vt:lpstr>Future Plans</vt:lpstr>
      <vt:lpstr>Презентация PowerPoint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Master</cp:lastModifiedBy>
  <cp:revision>79</cp:revision>
  <dcterms:created xsi:type="dcterms:W3CDTF">2015-04-15T06:27:16Z</dcterms:created>
  <dcterms:modified xsi:type="dcterms:W3CDTF">2021-08-20T20:23:26Z</dcterms:modified>
</cp:coreProperties>
</file>