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271" r:id="rId3"/>
    <p:sldId id="272" r:id="rId4"/>
    <p:sldId id="258" r:id="rId5"/>
    <p:sldId id="265" r:id="rId6"/>
    <p:sldId id="269" r:id="rId7"/>
    <p:sldId id="266" r:id="rId8"/>
    <p:sldId id="267" r:id="rId9"/>
    <p:sldId id="268" r:id="rId10"/>
    <p:sldId id="270" r:id="rId11"/>
    <p:sldId id="263" r:id="rId12"/>
    <p:sldId id="264"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92"/>
      </p:cViewPr>
      <p:guideLst>
        <p:guide orient="horz" pos="2160"/>
        <p:guide pos="2880"/>
      </p:guideLst>
    </p:cSldViewPr>
  </p:slideViewPr>
  <p:notesTextViewPr>
    <p:cViewPr>
      <p:scale>
        <a:sx n="1" d="1"/>
        <a:sy n="1" d="1"/>
      </p:scale>
      <p:origin x="0" y="0"/>
    </p:cViewPr>
  </p:notesTextViewPr>
  <p:notesViewPr>
    <p:cSldViewPr>
      <p:cViewPr varScale="1">
        <p:scale>
          <a:sx n="84" d="100"/>
          <a:sy n="84" d="100"/>
        </p:scale>
        <p:origin x="-308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41C66A-7EE4-4248-93B5-DA75E3C1C070}" type="datetimeFigureOut">
              <a:rPr lang="en-GB" smtClean="0"/>
              <a:pPr/>
              <a:t>27/08/2021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44DDAB-8D54-4665-8494-983F6C0AC758}" type="slidenum">
              <a:rPr lang="en-GB" smtClean="0"/>
              <a:pPr/>
              <a:t>‹#›</a:t>
            </a:fld>
            <a:endParaRPr lang="en-GB"/>
          </a:p>
        </p:txBody>
      </p:sp>
    </p:spTree>
    <p:extLst>
      <p:ext uri="{BB962C8B-B14F-4D97-AF65-F5344CB8AC3E}">
        <p14:creationId xmlns:p14="http://schemas.microsoft.com/office/powerpoint/2010/main" val="673461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5886B5-5F00-4EB7-BDC7-1DC793D5CB0F}" type="datetimeFigureOut">
              <a:rPr lang="en-GB" smtClean="0"/>
              <a:pPr/>
              <a:t>27/08/2021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11DF2E-ABFB-4E81-8A8E-EBBB292FF09D}" type="slidenum">
              <a:rPr lang="en-GB" smtClean="0"/>
              <a:pPr/>
              <a:t>‹#›</a:t>
            </a:fld>
            <a:endParaRPr lang="en-GB"/>
          </a:p>
        </p:txBody>
      </p:sp>
    </p:spTree>
    <p:extLst>
      <p:ext uri="{BB962C8B-B14F-4D97-AF65-F5344CB8AC3E}">
        <p14:creationId xmlns:p14="http://schemas.microsoft.com/office/powerpoint/2010/main" val="715948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11DF2E-ABFB-4E81-8A8E-EBBB292FF09D}" type="slidenum">
              <a:rPr lang="en-GB" smtClean="0"/>
              <a:pPr/>
              <a:t>2</a:t>
            </a:fld>
            <a:endParaRPr lang="en-GB"/>
          </a:p>
        </p:txBody>
      </p:sp>
    </p:spTree>
    <p:extLst>
      <p:ext uri="{BB962C8B-B14F-4D97-AF65-F5344CB8AC3E}">
        <p14:creationId xmlns:p14="http://schemas.microsoft.com/office/powerpoint/2010/main" val="588088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11DF2E-ABFB-4E81-8A8E-EBBB292FF09D}" type="slidenum">
              <a:rPr lang="en-GB" smtClean="0"/>
              <a:pPr/>
              <a:t>11</a:t>
            </a:fld>
            <a:endParaRPr lang="en-GB"/>
          </a:p>
        </p:txBody>
      </p:sp>
    </p:spTree>
    <p:extLst>
      <p:ext uri="{BB962C8B-B14F-4D97-AF65-F5344CB8AC3E}">
        <p14:creationId xmlns:p14="http://schemas.microsoft.com/office/powerpoint/2010/main" val="921156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11DF2E-ABFB-4E81-8A8E-EBBB292FF09D}" type="slidenum">
              <a:rPr lang="en-GB" smtClean="0"/>
              <a:pPr/>
              <a:t>12</a:t>
            </a:fld>
            <a:endParaRPr lang="en-GB"/>
          </a:p>
        </p:txBody>
      </p:sp>
    </p:spTree>
    <p:extLst>
      <p:ext uri="{BB962C8B-B14F-4D97-AF65-F5344CB8AC3E}">
        <p14:creationId xmlns:p14="http://schemas.microsoft.com/office/powerpoint/2010/main" val="504680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11DF2E-ABFB-4E81-8A8E-EBBB292FF09D}" type="slidenum">
              <a:rPr lang="en-GB" smtClean="0"/>
              <a:pPr/>
              <a:t>3</a:t>
            </a:fld>
            <a:endParaRPr lang="en-GB"/>
          </a:p>
        </p:txBody>
      </p:sp>
    </p:spTree>
    <p:extLst>
      <p:ext uri="{BB962C8B-B14F-4D97-AF65-F5344CB8AC3E}">
        <p14:creationId xmlns:p14="http://schemas.microsoft.com/office/powerpoint/2010/main" val="2828465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11DF2E-ABFB-4E81-8A8E-EBBB292FF09D}" type="slidenum">
              <a:rPr lang="en-GB" smtClean="0"/>
              <a:pPr/>
              <a:t>4</a:t>
            </a:fld>
            <a:endParaRPr lang="en-GB"/>
          </a:p>
        </p:txBody>
      </p:sp>
    </p:spTree>
    <p:extLst>
      <p:ext uri="{BB962C8B-B14F-4D97-AF65-F5344CB8AC3E}">
        <p14:creationId xmlns:p14="http://schemas.microsoft.com/office/powerpoint/2010/main" val="2201634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11DF2E-ABFB-4E81-8A8E-EBBB292FF09D}" type="slidenum">
              <a:rPr lang="en-GB" smtClean="0"/>
              <a:pPr/>
              <a:t>5</a:t>
            </a:fld>
            <a:endParaRPr lang="en-GB"/>
          </a:p>
        </p:txBody>
      </p:sp>
    </p:spTree>
    <p:extLst>
      <p:ext uri="{BB962C8B-B14F-4D97-AF65-F5344CB8AC3E}">
        <p14:creationId xmlns:p14="http://schemas.microsoft.com/office/powerpoint/2010/main" val="2885757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11DF2E-ABFB-4E81-8A8E-EBBB292FF09D}" type="slidenum">
              <a:rPr lang="en-GB" smtClean="0"/>
              <a:pPr/>
              <a:t>6</a:t>
            </a:fld>
            <a:endParaRPr lang="en-GB"/>
          </a:p>
        </p:txBody>
      </p:sp>
    </p:spTree>
    <p:extLst>
      <p:ext uri="{BB962C8B-B14F-4D97-AF65-F5344CB8AC3E}">
        <p14:creationId xmlns:p14="http://schemas.microsoft.com/office/powerpoint/2010/main" val="3176286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11DF2E-ABFB-4E81-8A8E-EBBB292FF09D}" type="slidenum">
              <a:rPr lang="en-GB" smtClean="0"/>
              <a:pPr/>
              <a:t>7</a:t>
            </a:fld>
            <a:endParaRPr lang="en-GB"/>
          </a:p>
        </p:txBody>
      </p:sp>
    </p:spTree>
    <p:extLst>
      <p:ext uri="{BB962C8B-B14F-4D97-AF65-F5344CB8AC3E}">
        <p14:creationId xmlns:p14="http://schemas.microsoft.com/office/powerpoint/2010/main" val="275914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11DF2E-ABFB-4E81-8A8E-EBBB292FF09D}" type="slidenum">
              <a:rPr lang="en-GB" smtClean="0"/>
              <a:pPr/>
              <a:t>8</a:t>
            </a:fld>
            <a:endParaRPr lang="en-GB"/>
          </a:p>
        </p:txBody>
      </p:sp>
    </p:spTree>
    <p:extLst>
      <p:ext uri="{BB962C8B-B14F-4D97-AF65-F5344CB8AC3E}">
        <p14:creationId xmlns:p14="http://schemas.microsoft.com/office/powerpoint/2010/main" val="160807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11DF2E-ABFB-4E81-8A8E-EBBB292FF09D}" type="slidenum">
              <a:rPr lang="en-GB" smtClean="0"/>
              <a:pPr/>
              <a:t>9</a:t>
            </a:fld>
            <a:endParaRPr lang="en-GB"/>
          </a:p>
        </p:txBody>
      </p:sp>
    </p:spTree>
    <p:extLst>
      <p:ext uri="{BB962C8B-B14F-4D97-AF65-F5344CB8AC3E}">
        <p14:creationId xmlns:p14="http://schemas.microsoft.com/office/powerpoint/2010/main" val="3734582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11DF2E-ABFB-4E81-8A8E-EBBB292FF09D}" type="slidenum">
              <a:rPr lang="en-GB" smtClean="0"/>
              <a:pPr/>
              <a:t>10</a:t>
            </a:fld>
            <a:endParaRPr lang="en-GB"/>
          </a:p>
        </p:txBody>
      </p:sp>
    </p:spTree>
    <p:extLst>
      <p:ext uri="{BB962C8B-B14F-4D97-AF65-F5344CB8AC3E}">
        <p14:creationId xmlns:p14="http://schemas.microsoft.com/office/powerpoint/2010/main" val="70903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996952"/>
            <a:ext cx="7772400" cy="1224136"/>
          </a:xfrm>
          <a:prstGeom prst="rect">
            <a:avLst/>
          </a:prstGeom>
        </p:spPr>
        <p:txBody>
          <a:bodyPr/>
          <a:lstStyle>
            <a:lvl1pPr>
              <a:defRPr/>
            </a:lvl1pPr>
          </a:lstStyle>
          <a:p>
            <a:r>
              <a:rPr lang="en-US" dirty="0"/>
              <a:t>Click to add Country/Agency</a:t>
            </a:r>
            <a:endParaRPr lang="en-GB" dirty="0"/>
          </a:p>
        </p:txBody>
      </p:sp>
      <p:sp>
        <p:nvSpPr>
          <p:cNvPr id="3" name="Subtitle 2"/>
          <p:cNvSpPr>
            <a:spLocks noGrp="1"/>
          </p:cNvSpPr>
          <p:nvPr>
            <p:ph type="subTitle" idx="1" hasCustomPrompt="1"/>
          </p:nvPr>
        </p:nvSpPr>
        <p:spPr>
          <a:xfrm>
            <a:off x="827584" y="4509120"/>
            <a:ext cx="7630616" cy="1752600"/>
          </a:xfrm>
          <a:prstGeom prst="rect">
            <a:avLst/>
          </a:prstGeom>
        </p:spPr>
        <p:txBody>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Name of Presenter with e-Mail, Role, Agency, and other Contributors</a:t>
            </a:r>
            <a:endParaRPr lang="en-GB" dirty="0"/>
          </a:p>
        </p:txBody>
      </p:sp>
      <p:sp>
        <p:nvSpPr>
          <p:cNvPr id="8" name="TextBox 7">
            <a:extLst>
              <a:ext uri="{FF2B5EF4-FFF2-40B4-BE49-F238E27FC236}">
                <a16:creationId xmlns:a16="http://schemas.microsoft.com/office/drawing/2014/main" id="{6F3F41C9-C6C0-4ED0-97B8-D0500C149A18}"/>
              </a:ext>
            </a:extLst>
          </p:cNvPr>
          <p:cNvSpPr txBox="1"/>
          <p:nvPr userDrawn="1"/>
        </p:nvSpPr>
        <p:spPr>
          <a:xfrm>
            <a:off x="1547664" y="151904"/>
            <a:ext cx="6336704" cy="1692771"/>
          </a:xfrm>
          <a:prstGeom prst="rect">
            <a:avLst/>
          </a:prstGeom>
          <a:noFill/>
        </p:spPr>
        <p:txBody>
          <a:bodyPr wrap="square" rtlCol="0">
            <a:spAutoFit/>
          </a:bodyPr>
          <a:lstStyle/>
          <a:p>
            <a:pPr algn="ctr"/>
            <a:r>
              <a:rPr lang="en-US" sz="3600" dirty="0"/>
              <a:t>Eleventh Session of the </a:t>
            </a:r>
            <a:br>
              <a:rPr lang="en-US" sz="3600" dirty="0"/>
            </a:br>
            <a:r>
              <a:rPr lang="en-US" sz="4000" b="1" dirty="0"/>
              <a:t>Ship Observations Team</a:t>
            </a:r>
          </a:p>
          <a:p>
            <a:pPr algn="ctr"/>
            <a:r>
              <a:rPr lang="en-US" sz="2800" dirty="0"/>
              <a:t>Online-Meeting, 13-16 September 2021</a:t>
            </a:r>
          </a:p>
        </p:txBody>
      </p:sp>
    </p:spTree>
    <p:extLst>
      <p:ext uri="{BB962C8B-B14F-4D97-AF65-F5344CB8AC3E}">
        <p14:creationId xmlns:p14="http://schemas.microsoft.com/office/powerpoint/2010/main" val="2968297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15616" y="12779"/>
            <a:ext cx="7128792" cy="895942"/>
          </a:xfrm>
          <a:prstGeom prst="rect">
            <a:avLst/>
          </a:prstGeom>
        </p:spPr>
        <p:txBody>
          <a:bodyPr/>
          <a:lstStyle>
            <a:lvl1pPr>
              <a:defRPr sz="3200" b="1"/>
            </a:lvl1pPr>
          </a:lstStyle>
          <a:p>
            <a:r>
              <a:rPr lang="en-US" dirty="0"/>
              <a:t>Click to add Slide </a:t>
            </a:r>
            <a:r>
              <a:rPr lang="en-US" dirty="0" err="1"/>
              <a:t>Titel</a:t>
            </a:r>
            <a:endParaRPr lang="en-GB" dirty="0"/>
          </a:p>
        </p:txBody>
      </p:sp>
      <p:sp>
        <p:nvSpPr>
          <p:cNvPr id="3" name="Content Placeholder 2"/>
          <p:cNvSpPr>
            <a:spLocks noGrp="1"/>
          </p:cNvSpPr>
          <p:nvPr>
            <p:ph idx="1" hasCustomPrompt="1"/>
          </p:nvPr>
        </p:nvSpPr>
        <p:spPr>
          <a:xfrm>
            <a:off x="457200" y="1196752"/>
            <a:ext cx="8229600" cy="4929411"/>
          </a:xfrm>
          <a:prstGeom prst="rect">
            <a:avLst/>
          </a:prstGeo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Box 7">
            <a:extLst>
              <a:ext uri="{FF2B5EF4-FFF2-40B4-BE49-F238E27FC236}">
                <a16:creationId xmlns:a16="http://schemas.microsoft.com/office/drawing/2014/main" id="{9DEDFFFA-F72F-4083-8FD0-01BC0514C4F4}"/>
              </a:ext>
            </a:extLst>
          </p:cNvPr>
          <p:cNvSpPr txBox="1"/>
          <p:nvPr userDrawn="1"/>
        </p:nvSpPr>
        <p:spPr>
          <a:xfrm>
            <a:off x="2771800" y="6639253"/>
            <a:ext cx="446449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lumMod val="65000"/>
                  </a:schemeClr>
                </a:solidFill>
                <a:latin typeface="Arial" panose="020B0604020202020204" pitchFamily="34" charset="0"/>
                <a:cs typeface="Arial" panose="020B0604020202020204" pitchFamily="34" charset="0"/>
              </a:rPr>
              <a:t>SOT-11, online Conference, 13 - 16 September 2021</a:t>
            </a:r>
            <a:endParaRPr lang="en-US" dirty="0"/>
          </a:p>
        </p:txBody>
      </p:sp>
      <p:sp>
        <p:nvSpPr>
          <p:cNvPr id="10" name="Slide Number Placeholder 6">
            <a:extLst>
              <a:ext uri="{FF2B5EF4-FFF2-40B4-BE49-F238E27FC236}">
                <a16:creationId xmlns:a16="http://schemas.microsoft.com/office/drawing/2014/main" id="{24573B8B-F5AF-41B2-AC51-24FA3B5C4023}"/>
              </a:ext>
            </a:extLst>
          </p:cNvPr>
          <p:cNvSpPr>
            <a:spLocks noGrp="1"/>
          </p:cNvSpPr>
          <p:nvPr>
            <p:ph type="sldNum" sz="quarter" idx="4"/>
          </p:nvPr>
        </p:nvSpPr>
        <p:spPr>
          <a:xfrm>
            <a:off x="7086600" y="6619418"/>
            <a:ext cx="2057400" cy="225803"/>
          </a:xfrm>
          <a:prstGeom prst="rect">
            <a:avLst/>
          </a:prstGeom>
        </p:spPr>
        <p:txBody>
          <a:bodyPr vert="horz" lIns="91440" tIns="45720" rIns="91440" bIns="45720" rtlCol="0" anchor="ctr"/>
          <a:lstStyle>
            <a:lvl1pPr algn="r">
              <a:defRPr sz="1200">
                <a:solidFill>
                  <a:schemeClr val="bg1">
                    <a:lumMod val="65000"/>
                  </a:schemeClr>
                </a:solidFill>
                <a:latin typeface="Arial" panose="020B0604020202020204" pitchFamily="34" charset="0"/>
                <a:cs typeface="Arial" panose="020B0604020202020204" pitchFamily="34" charset="0"/>
              </a:defRPr>
            </a:lvl1pPr>
          </a:lstStyle>
          <a:p>
            <a:fld id="{1F373E91-1937-46D8-B393-D77320A7F825}" type="slidenum">
              <a:rPr lang="en-US" smtClean="0"/>
              <a:pPr/>
              <a:t>‹#›</a:t>
            </a:fld>
            <a:endParaRPr lang="en-US" dirty="0"/>
          </a:p>
        </p:txBody>
      </p:sp>
    </p:spTree>
    <p:extLst>
      <p:ext uri="{BB962C8B-B14F-4D97-AF65-F5344CB8AC3E}">
        <p14:creationId xmlns:p14="http://schemas.microsoft.com/office/powerpoint/2010/main" val="13641031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690D5425-7279-4107-BB9F-66E8D3A8B76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15808" y="13252"/>
            <a:ext cx="692696" cy="692696"/>
          </a:xfrm>
          <a:prstGeom prst="rect">
            <a:avLst/>
          </a:prstGeom>
        </p:spPr>
      </p:pic>
      <p:pic>
        <p:nvPicPr>
          <p:cNvPr id="4" name="Picture 2">
            <a:extLst>
              <a:ext uri="{FF2B5EF4-FFF2-40B4-BE49-F238E27FC236}">
                <a16:creationId xmlns:a16="http://schemas.microsoft.com/office/drawing/2014/main" id="{9D0A0311-B6C7-495B-B24F-26B81CB1295C}"/>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1704" y="44624"/>
            <a:ext cx="1441184" cy="527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661230"/>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de-DE" dirty="0"/>
              <a:t>4.2: </a:t>
            </a:r>
            <a:r>
              <a:rPr lang="de-DE" dirty="0" err="1"/>
              <a:t>Metadata</a:t>
            </a:r>
            <a:r>
              <a:rPr lang="de-DE" dirty="0"/>
              <a:t> / Task Team Report</a:t>
            </a:r>
          </a:p>
        </p:txBody>
      </p:sp>
      <p:sp>
        <p:nvSpPr>
          <p:cNvPr id="7" name="Untertitel 6"/>
          <p:cNvSpPr>
            <a:spLocks noGrp="1"/>
          </p:cNvSpPr>
          <p:nvPr>
            <p:ph type="subTitle" idx="1"/>
          </p:nvPr>
        </p:nvSpPr>
        <p:spPr/>
        <p:txBody>
          <a:bodyPr/>
          <a:lstStyle/>
          <a:p>
            <a:r>
              <a:rPr lang="de-DE" dirty="0"/>
              <a:t>Henry Kleta, </a:t>
            </a:r>
            <a:r>
              <a:rPr lang="de-DE" dirty="0" err="1"/>
              <a:t>acting</a:t>
            </a:r>
            <a:r>
              <a:rPr lang="de-DE" dirty="0"/>
              <a:t> </a:t>
            </a:r>
            <a:r>
              <a:rPr lang="de-DE" dirty="0" err="1"/>
              <a:t>Chair</a:t>
            </a:r>
            <a:r>
              <a:rPr lang="de-DE" dirty="0"/>
              <a:t> </a:t>
            </a:r>
            <a:r>
              <a:rPr lang="de-DE" dirty="0" err="1"/>
              <a:t>of</a:t>
            </a:r>
            <a:r>
              <a:rPr lang="de-DE" dirty="0"/>
              <a:t> </a:t>
            </a:r>
            <a:r>
              <a:rPr lang="de-DE" dirty="0" err="1"/>
              <a:t>Metadata</a:t>
            </a:r>
            <a:r>
              <a:rPr lang="de-DE" dirty="0"/>
              <a:t> Task Team</a:t>
            </a:r>
          </a:p>
        </p:txBody>
      </p:sp>
    </p:spTree>
    <p:extLst>
      <p:ext uri="{BB962C8B-B14F-4D97-AF65-F5344CB8AC3E}">
        <p14:creationId xmlns:p14="http://schemas.microsoft.com/office/powerpoint/2010/main" val="3571728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0E22-FF76-44D6-A26F-E6B46DDDA109}"/>
              </a:ext>
            </a:extLst>
          </p:cNvPr>
          <p:cNvSpPr>
            <a:spLocks noGrp="1"/>
          </p:cNvSpPr>
          <p:nvPr>
            <p:ph type="title"/>
          </p:nvPr>
        </p:nvSpPr>
        <p:spPr/>
        <p:txBody>
          <a:bodyPr/>
          <a:lstStyle/>
          <a:p>
            <a:r>
              <a:rPr lang="en-US" dirty="0"/>
              <a:t>Metadata</a:t>
            </a:r>
          </a:p>
        </p:txBody>
      </p:sp>
      <p:sp>
        <p:nvSpPr>
          <p:cNvPr id="4" name="Slide Number Placeholder 3">
            <a:extLst>
              <a:ext uri="{FF2B5EF4-FFF2-40B4-BE49-F238E27FC236}">
                <a16:creationId xmlns:a16="http://schemas.microsoft.com/office/drawing/2014/main" id="{DA9EB226-D0A5-4742-AEC4-94831227562A}"/>
              </a:ext>
            </a:extLst>
          </p:cNvPr>
          <p:cNvSpPr>
            <a:spLocks noGrp="1"/>
          </p:cNvSpPr>
          <p:nvPr>
            <p:ph type="sldNum" sz="quarter" idx="4"/>
          </p:nvPr>
        </p:nvSpPr>
        <p:spPr/>
        <p:txBody>
          <a:bodyPr/>
          <a:lstStyle/>
          <a:p>
            <a:fld id="{1F373E91-1937-46D8-B393-D77320A7F825}" type="slidenum">
              <a:rPr lang="en-US" smtClean="0"/>
              <a:pPr/>
              <a:t>10</a:t>
            </a:fld>
            <a:endParaRPr lang="en-US" dirty="0"/>
          </a:p>
        </p:txBody>
      </p:sp>
      <p:sp>
        <p:nvSpPr>
          <p:cNvPr id="6" name="Content Placeholder 2">
            <a:extLst>
              <a:ext uri="{FF2B5EF4-FFF2-40B4-BE49-F238E27FC236}">
                <a16:creationId xmlns:a16="http://schemas.microsoft.com/office/drawing/2014/main" id="{E7D83C83-0396-49E5-933E-735FFF2E18C4}"/>
              </a:ext>
            </a:extLst>
          </p:cNvPr>
          <p:cNvSpPr>
            <a:spLocks noGrp="1"/>
          </p:cNvSpPr>
          <p:nvPr>
            <p:ph idx="1"/>
          </p:nvPr>
        </p:nvSpPr>
        <p:spPr>
          <a:xfrm>
            <a:off x="457200" y="1196752"/>
            <a:ext cx="8229600" cy="4929411"/>
          </a:xfrm>
        </p:spPr>
        <p:txBody>
          <a:bodyPr/>
          <a:lstStyle/>
          <a:p>
            <a:pPr marL="0" indent="0">
              <a:buNone/>
            </a:pPr>
            <a:r>
              <a:rPr lang="en-GB" sz="2000" b="1" dirty="0"/>
              <a:t>Plan forward...</a:t>
            </a:r>
          </a:p>
          <a:p>
            <a:r>
              <a:rPr lang="en-GB" sz="2000" dirty="0"/>
              <a:t>OceanOPS will implement new website / frontend to allow easy entry of stations using new metadata format</a:t>
            </a:r>
          </a:p>
          <a:p>
            <a:r>
              <a:rPr lang="en-GB" sz="2000" dirty="0"/>
              <a:t>Operators will be able to receive Pub47 metadata and map the according fields into the new metadata format for an interim period (suggest till SOT-12)</a:t>
            </a:r>
          </a:p>
          <a:p>
            <a:r>
              <a:rPr lang="en-GB" sz="2000" dirty="0"/>
              <a:t>OceanOPS will be able to provide Pub47 sets to data users such as archives for an interim period (suggest: till SOT-12)</a:t>
            </a:r>
          </a:p>
          <a:p>
            <a:pPr marL="0" indent="0">
              <a:buNone/>
            </a:pPr>
            <a:endParaRPr lang="en-GB" sz="2000" dirty="0"/>
          </a:p>
          <a:p>
            <a:endParaRPr lang="en-GB" sz="2000" dirty="0"/>
          </a:p>
          <a:p>
            <a:r>
              <a:rPr lang="en-GB" sz="2400" b="1" dirty="0"/>
              <a:t>Action: </a:t>
            </a:r>
            <a:r>
              <a:rPr lang="en-GB" sz="2400" dirty="0"/>
              <a:t>Metadata providers and users are requested to adapt their dataflows to the new SOT metadata format </a:t>
            </a:r>
            <a:r>
              <a:rPr lang="en-GB" sz="2400" b="1" i="1" dirty="0"/>
              <a:t>(Operators, data archives, etc: SOT-12)</a:t>
            </a:r>
            <a:r>
              <a:rPr lang="en-GB" sz="2400" i="1" dirty="0"/>
              <a:t>.  </a:t>
            </a:r>
            <a:endParaRPr lang="en-GB" sz="2400" dirty="0"/>
          </a:p>
          <a:p>
            <a:endParaRPr lang="en-GB" sz="2000" dirty="0"/>
          </a:p>
        </p:txBody>
      </p:sp>
    </p:spTree>
    <p:extLst>
      <p:ext uri="{BB962C8B-B14F-4D97-AF65-F5344CB8AC3E}">
        <p14:creationId xmlns:p14="http://schemas.microsoft.com/office/powerpoint/2010/main" val="2747771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0E22-FF76-44D6-A26F-E6B46DDDA109}"/>
              </a:ext>
            </a:extLst>
          </p:cNvPr>
          <p:cNvSpPr>
            <a:spLocks noGrp="1"/>
          </p:cNvSpPr>
          <p:nvPr>
            <p:ph type="title"/>
          </p:nvPr>
        </p:nvSpPr>
        <p:spPr/>
        <p:txBody>
          <a:bodyPr/>
          <a:lstStyle/>
          <a:p>
            <a:r>
              <a:rPr lang="en-US" dirty="0"/>
              <a:t>Metadata</a:t>
            </a:r>
          </a:p>
        </p:txBody>
      </p:sp>
      <p:sp>
        <p:nvSpPr>
          <p:cNvPr id="4" name="Slide Number Placeholder 3">
            <a:extLst>
              <a:ext uri="{FF2B5EF4-FFF2-40B4-BE49-F238E27FC236}">
                <a16:creationId xmlns:a16="http://schemas.microsoft.com/office/drawing/2014/main" id="{DA9EB226-D0A5-4742-AEC4-94831227562A}"/>
              </a:ext>
            </a:extLst>
          </p:cNvPr>
          <p:cNvSpPr>
            <a:spLocks noGrp="1"/>
          </p:cNvSpPr>
          <p:nvPr>
            <p:ph type="sldNum" sz="quarter" idx="4"/>
          </p:nvPr>
        </p:nvSpPr>
        <p:spPr/>
        <p:txBody>
          <a:bodyPr/>
          <a:lstStyle/>
          <a:p>
            <a:fld id="{1F373E91-1937-46D8-B393-D77320A7F825}" type="slidenum">
              <a:rPr lang="en-US" smtClean="0"/>
              <a:pPr/>
              <a:t>11</a:t>
            </a:fld>
            <a:endParaRPr lang="en-US" dirty="0"/>
          </a:p>
        </p:txBody>
      </p:sp>
      <p:sp>
        <p:nvSpPr>
          <p:cNvPr id="6" name="Content Placeholder 2">
            <a:extLst>
              <a:ext uri="{FF2B5EF4-FFF2-40B4-BE49-F238E27FC236}">
                <a16:creationId xmlns:a16="http://schemas.microsoft.com/office/drawing/2014/main" id="{E7D83C83-0396-49E5-933E-735FFF2E18C4}"/>
              </a:ext>
            </a:extLst>
          </p:cNvPr>
          <p:cNvSpPr>
            <a:spLocks noGrp="1"/>
          </p:cNvSpPr>
          <p:nvPr>
            <p:ph idx="1"/>
          </p:nvPr>
        </p:nvSpPr>
        <p:spPr>
          <a:xfrm>
            <a:off x="457200" y="1196752"/>
            <a:ext cx="8229600" cy="4929411"/>
          </a:xfrm>
        </p:spPr>
        <p:txBody>
          <a:bodyPr/>
          <a:lstStyle/>
          <a:p>
            <a:pPr marL="0" indent="0">
              <a:buNone/>
            </a:pPr>
            <a:r>
              <a:rPr lang="en-GB" sz="2000" b="1" dirty="0"/>
              <a:t>Actions (from SOT-10)</a:t>
            </a:r>
          </a:p>
          <a:p>
            <a:pPr marL="0" indent="0">
              <a:buNone/>
            </a:pPr>
            <a:endParaRPr lang="en-GB" sz="2000" dirty="0"/>
          </a:p>
          <a:p>
            <a:pPr marL="0" indent="0">
              <a:buNone/>
            </a:pPr>
            <a:endParaRPr lang="en-GB" sz="2000" dirty="0"/>
          </a:p>
        </p:txBody>
      </p:sp>
      <p:graphicFrame>
        <p:nvGraphicFramePr>
          <p:cNvPr id="3" name="Tabelle 2"/>
          <p:cNvGraphicFramePr>
            <a:graphicFrameLocks noGrp="1"/>
          </p:cNvGraphicFramePr>
          <p:nvPr>
            <p:extLst>
              <p:ext uri="{D42A27DB-BD31-4B8C-83A1-F6EECF244321}">
                <p14:modId xmlns:p14="http://schemas.microsoft.com/office/powerpoint/2010/main" val="3499987649"/>
              </p:ext>
            </p:extLst>
          </p:nvPr>
        </p:nvGraphicFramePr>
        <p:xfrm>
          <a:off x="457200" y="1772816"/>
          <a:ext cx="8229601" cy="4475936"/>
        </p:xfrm>
        <a:graphic>
          <a:graphicData uri="http://schemas.openxmlformats.org/drawingml/2006/table">
            <a:tbl>
              <a:tblPr firstRow="1" firstCol="1" bandRow="1">
                <a:tableStyleId>{5C22544A-7EE6-4342-B048-85BDC9FD1C3A}</a:tableStyleId>
              </a:tblPr>
              <a:tblGrid>
                <a:gridCol w="881299">
                  <a:extLst>
                    <a:ext uri="{9D8B030D-6E8A-4147-A177-3AD203B41FA5}">
                      <a16:colId xmlns:a16="http://schemas.microsoft.com/office/drawing/2014/main" val="2059401302"/>
                    </a:ext>
                  </a:extLst>
                </a:gridCol>
                <a:gridCol w="4409257">
                  <a:extLst>
                    <a:ext uri="{9D8B030D-6E8A-4147-A177-3AD203B41FA5}">
                      <a16:colId xmlns:a16="http://schemas.microsoft.com/office/drawing/2014/main" val="866576134"/>
                    </a:ext>
                  </a:extLst>
                </a:gridCol>
                <a:gridCol w="980143">
                  <a:extLst>
                    <a:ext uri="{9D8B030D-6E8A-4147-A177-3AD203B41FA5}">
                      <a16:colId xmlns:a16="http://schemas.microsoft.com/office/drawing/2014/main" val="3216049228"/>
                    </a:ext>
                  </a:extLst>
                </a:gridCol>
                <a:gridCol w="979451">
                  <a:extLst>
                    <a:ext uri="{9D8B030D-6E8A-4147-A177-3AD203B41FA5}">
                      <a16:colId xmlns:a16="http://schemas.microsoft.com/office/drawing/2014/main" val="2625954434"/>
                    </a:ext>
                  </a:extLst>
                </a:gridCol>
                <a:gridCol w="979451">
                  <a:extLst>
                    <a:ext uri="{9D8B030D-6E8A-4147-A177-3AD203B41FA5}">
                      <a16:colId xmlns:a16="http://schemas.microsoft.com/office/drawing/2014/main" val="413371464"/>
                    </a:ext>
                  </a:extLst>
                </a:gridCol>
              </a:tblGrid>
              <a:tr h="360040">
                <a:tc>
                  <a:txBody>
                    <a:bodyPr/>
                    <a:lstStyle/>
                    <a:p>
                      <a:pPr>
                        <a:spcAft>
                          <a:spcPts val="0"/>
                        </a:spcAft>
                      </a:pPr>
                      <a:r>
                        <a:rPr lang="de-DE" sz="1200" b="0" dirty="0" err="1">
                          <a:solidFill>
                            <a:schemeClr val="tx1"/>
                          </a:solidFill>
                          <a:effectLst/>
                          <a:latin typeface="+mn-lt"/>
                          <a:ea typeface="Times New Roman" panose="02020603050405020304" pitchFamily="18" charset="0"/>
                          <a:cs typeface="Times New Roman" panose="02020603050405020304" pitchFamily="18" charset="0"/>
                        </a:rPr>
                        <a:t>Ref</a:t>
                      </a:r>
                      <a:r>
                        <a:rPr lang="de-DE" sz="1200" b="0" dirty="0">
                          <a:solidFill>
                            <a:schemeClr val="tx1"/>
                          </a:solidFill>
                          <a:effectLst/>
                          <a:latin typeface="+mn-lt"/>
                          <a:ea typeface="Times New Roman" panose="02020603050405020304" pitchFamily="18" charset="0"/>
                          <a:cs typeface="Times New Roman" panose="02020603050405020304" pitchFamily="18" charset="0"/>
                        </a:rPr>
                        <a:t>. Item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spcAft>
                          <a:spcPts val="0"/>
                        </a:spcAft>
                      </a:pPr>
                      <a:r>
                        <a:rPr lang="de-DE" sz="1200" b="0" dirty="0">
                          <a:solidFill>
                            <a:schemeClr val="tx1"/>
                          </a:solidFill>
                          <a:effectLst/>
                          <a:latin typeface="+mn-lt"/>
                          <a:ea typeface="Times New Roman" panose="02020603050405020304" pitchFamily="18" charset="0"/>
                          <a:cs typeface="Times New Roman" panose="02020603050405020304" pitchFamily="18" charset="0"/>
                        </a:rPr>
                        <a:t>Action Item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spcAft>
                          <a:spcPts val="0"/>
                        </a:spcAft>
                      </a:pPr>
                      <a:r>
                        <a:rPr lang="de-DE" sz="1200" b="0" dirty="0" err="1">
                          <a:solidFill>
                            <a:schemeClr val="tx1"/>
                          </a:solidFill>
                          <a:effectLst/>
                          <a:latin typeface="+mn-lt"/>
                          <a:ea typeface="Times New Roman" panose="02020603050405020304" pitchFamily="18" charset="0"/>
                          <a:cs typeface="Times New Roman" panose="02020603050405020304" pitchFamily="18" charset="0"/>
                        </a:rPr>
                        <a:t>By</a:t>
                      </a:r>
                      <a:endParaRPr lang="de-DE"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spcAft>
                          <a:spcPts val="0"/>
                        </a:spcAft>
                      </a:pPr>
                      <a:r>
                        <a:rPr lang="de-DE" sz="1200" b="0" dirty="0">
                          <a:solidFill>
                            <a:schemeClr val="tx1"/>
                          </a:solidFill>
                          <a:effectLst/>
                          <a:latin typeface="+mn-lt"/>
                          <a:ea typeface="Times New Roman" panose="02020603050405020304" pitchFamily="18" charset="0"/>
                          <a:cs typeface="Times New Roman" panose="02020603050405020304" pitchFamily="18" charset="0"/>
                        </a:rPr>
                        <a:t>Deadline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spcAft>
                          <a:spcPts val="0"/>
                        </a:spcAft>
                      </a:pPr>
                      <a:r>
                        <a:rPr lang="de-DE" sz="1200" b="0" dirty="0">
                          <a:solidFill>
                            <a:schemeClr val="tx1"/>
                          </a:solidFill>
                          <a:effectLst/>
                          <a:latin typeface="+mn-lt"/>
                          <a:ea typeface="Times New Roman" panose="02020603050405020304" pitchFamily="18" charset="0"/>
                          <a:cs typeface="Times New Roman" panose="02020603050405020304" pitchFamily="18" charset="0"/>
                        </a:rPr>
                        <a:t>Update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533663197"/>
                  </a:ext>
                </a:extLst>
              </a:tr>
              <a:tr h="720080">
                <a:tc>
                  <a:txBody>
                    <a:bodyPr/>
                    <a:lstStyle/>
                    <a:p>
                      <a:pPr>
                        <a:spcAft>
                          <a:spcPts val="0"/>
                        </a:spcAft>
                      </a:pPr>
                      <a:r>
                        <a:rPr lang="en-US" sz="1200" b="0" dirty="0" err="1">
                          <a:solidFill>
                            <a:schemeClr val="tx1"/>
                          </a:solidFill>
                          <a:effectLst/>
                          <a:latin typeface="+mn-lt"/>
                        </a:rPr>
                        <a:t>A6.6</a:t>
                      </a:r>
                      <a:r>
                        <a:rPr lang="en-US" sz="1200" b="0" dirty="0">
                          <a:solidFill>
                            <a:schemeClr val="tx1"/>
                          </a:solidFill>
                          <a:effectLst/>
                          <a:latin typeface="+mn-lt"/>
                        </a:rPr>
                        <a:t>/1</a:t>
                      </a:r>
                      <a:endParaRPr lang="de-DE"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200" b="0" dirty="0">
                          <a:solidFill>
                            <a:schemeClr val="tx1"/>
                          </a:solidFill>
                          <a:effectLst/>
                          <a:latin typeface="+mn-lt"/>
                        </a:rPr>
                        <a:t>The new composite metadata document should continue to be drafted for SOT networks, based on WIGOS requirements and with the view to eventually replace </a:t>
                      </a:r>
                      <a:r>
                        <a:rPr lang="en-US" sz="1200" b="0" dirty="0" err="1">
                          <a:solidFill>
                            <a:schemeClr val="tx1"/>
                          </a:solidFill>
                          <a:effectLst/>
                          <a:latin typeface="+mn-lt"/>
                        </a:rPr>
                        <a:t>WMO</a:t>
                      </a:r>
                      <a:r>
                        <a:rPr lang="en-US" sz="1200" b="0" dirty="0">
                          <a:solidFill>
                            <a:schemeClr val="tx1"/>
                          </a:solidFill>
                          <a:effectLst/>
                          <a:latin typeface="+mn-lt"/>
                        </a:rPr>
                        <a:t> Pub-47.</a:t>
                      </a:r>
                      <a:endParaRPr lang="de-DE"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dirty="0">
                          <a:solidFill>
                            <a:schemeClr val="tx1"/>
                          </a:solidFill>
                          <a:effectLst/>
                          <a:latin typeface="+mn-lt"/>
                        </a:rPr>
                        <a:t>TT-Metadata</a:t>
                      </a:r>
                      <a:endParaRPr lang="de-DE"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dirty="0">
                          <a:solidFill>
                            <a:schemeClr val="tx1"/>
                          </a:solidFill>
                          <a:effectLst/>
                          <a:latin typeface="+mn-lt"/>
                        </a:rPr>
                        <a:t>May 2020</a:t>
                      </a:r>
                      <a:endParaRPr lang="de-DE"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de-DE" sz="1200" b="0" dirty="0">
                          <a:solidFill>
                            <a:srgbClr val="FF0000"/>
                          </a:solidFill>
                          <a:effectLst/>
                          <a:latin typeface="+mn-lt"/>
                          <a:ea typeface="Times New Roman" panose="02020603050405020304" pitchFamily="18" charset="0"/>
                          <a:cs typeface="Times New Roman" panose="02020603050405020304" pitchFamily="18" charset="0"/>
                        </a:rPr>
                        <a:t>final </a:t>
                      </a:r>
                      <a:r>
                        <a:rPr lang="de-DE" sz="1200" b="0" dirty="0" err="1">
                          <a:solidFill>
                            <a:srgbClr val="FF0000"/>
                          </a:solidFill>
                          <a:effectLst/>
                          <a:latin typeface="+mn-lt"/>
                          <a:ea typeface="Times New Roman" panose="02020603050405020304" pitchFamily="18" charset="0"/>
                          <a:cs typeface="Times New Roman" panose="02020603050405020304" pitchFamily="18" charset="0"/>
                        </a:rPr>
                        <a:t>adjustments</a:t>
                      </a:r>
                      <a:r>
                        <a:rPr lang="de-DE" sz="1200" b="0" dirty="0">
                          <a:solidFill>
                            <a:srgbClr val="FF0000"/>
                          </a:solidFill>
                          <a:effectLst/>
                          <a:latin typeface="+mn-lt"/>
                          <a:ea typeface="Times New Roman" panose="02020603050405020304" pitchFamily="18" charset="0"/>
                          <a:cs typeface="Times New Roman" panose="02020603050405020304" pitchFamily="18" charset="0"/>
                        </a:rPr>
                        <a:t> in </a:t>
                      </a:r>
                      <a:r>
                        <a:rPr lang="de-DE" sz="1200" b="0" dirty="0" err="1">
                          <a:solidFill>
                            <a:srgbClr val="FF0000"/>
                          </a:solidFill>
                          <a:effectLst/>
                          <a:latin typeface="+mn-lt"/>
                          <a:ea typeface="Times New Roman" panose="02020603050405020304" pitchFamily="18" charset="0"/>
                          <a:cs typeface="Times New Roman" panose="02020603050405020304" pitchFamily="18" charset="0"/>
                        </a:rPr>
                        <a:t>progress</a:t>
                      </a:r>
                      <a:endParaRPr lang="de-DE" sz="1200" b="0" dirty="0">
                        <a:solidFill>
                          <a:srgbClr val="FF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429354"/>
                  </a:ext>
                </a:extLst>
              </a:tr>
              <a:tr h="864096">
                <a:tc>
                  <a:txBody>
                    <a:bodyPr/>
                    <a:lstStyle/>
                    <a:p>
                      <a:pPr>
                        <a:spcAft>
                          <a:spcPts val="0"/>
                        </a:spcAft>
                      </a:pPr>
                      <a:r>
                        <a:rPr lang="en-US" sz="1200" b="0" i="1" dirty="0" err="1">
                          <a:solidFill>
                            <a:schemeClr val="tx1"/>
                          </a:solidFill>
                          <a:effectLst/>
                          <a:latin typeface="+mn-lt"/>
                          <a:ea typeface="Times New Roman" panose="02020603050405020304" pitchFamily="18" charset="0"/>
                          <a:cs typeface="Times New Roman" panose="02020603050405020304" pitchFamily="18" charset="0"/>
                        </a:rPr>
                        <a:t>A6.6</a:t>
                      </a:r>
                      <a:r>
                        <a:rPr lang="en-US" sz="1200" b="0" i="1" dirty="0">
                          <a:solidFill>
                            <a:schemeClr val="tx1"/>
                          </a:solidFill>
                          <a:effectLst/>
                          <a:latin typeface="+mn-lt"/>
                          <a:ea typeface="Times New Roman" panose="02020603050405020304" pitchFamily="18" charset="0"/>
                          <a:cs typeface="Times New Roman" panose="02020603050405020304" pitchFamily="18" charset="0"/>
                        </a:rPr>
                        <a:t>/2</a:t>
                      </a:r>
                      <a:endParaRPr lang="de-DE"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200" b="0" i="1" dirty="0">
                          <a:solidFill>
                            <a:schemeClr val="tx1"/>
                          </a:solidFill>
                          <a:effectLst/>
                          <a:latin typeface="+mn-lt"/>
                          <a:ea typeface="Times New Roman" panose="02020603050405020304" pitchFamily="18" charset="0"/>
                          <a:cs typeface="Times New Roman" panose="02020603050405020304" pitchFamily="18" charset="0"/>
                        </a:rPr>
                        <a:t>Following the Task Team review of WIGOS Pub-1160, new code tables need to be developed for the composite format to capture metadata required for VOS operational activities (but that are not required by WIGOS)</a:t>
                      </a:r>
                      <a:endParaRPr lang="de-DE"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i="1">
                          <a:solidFill>
                            <a:schemeClr val="tx1"/>
                          </a:solidFill>
                          <a:effectLst/>
                          <a:latin typeface="+mn-lt"/>
                          <a:ea typeface="Times New Roman" panose="02020603050405020304" pitchFamily="18" charset="0"/>
                          <a:cs typeface="Times New Roman" panose="02020603050405020304" pitchFamily="18" charset="0"/>
                        </a:rPr>
                        <a:t>TT-Metadata</a:t>
                      </a:r>
                      <a:endParaRPr lang="de-DE" sz="1200" b="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i="1" dirty="0">
                          <a:solidFill>
                            <a:schemeClr val="tx1"/>
                          </a:solidFill>
                          <a:effectLst/>
                          <a:latin typeface="+mn-lt"/>
                          <a:ea typeface="Times New Roman" panose="02020603050405020304" pitchFamily="18" charset="0"/>
                          <a:cs typeface="Times New Roman" panose="02020603050405020304" pitchFamily="18" charset="0"/>
                        </a:rPr>
                        <a:t>SOT-11(ongoing)</a:t>
                      </a:r>
                      <a:endParaRPr lang="de-DE"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200" b="0" dirty="0">
                          <a:solidFill>
                            <a:srgbClr val="FF0000"/>
                          </a:solidFill>
                          <a:effectLst/>
                          <a:latin typeface="+mn-lt"/>
                          <a:ea typeface="Times New Roman" panose="02020603050405020304" pitchFamily="18" charset="0"/>
                          <a:cs typeface="Times New Roman" panose="02020603050405020304" pitchFamily="18" charset="0"/>
                        </a:rPr>
                        <a:t>final </a:t>
                      </a:r>
                      <a:r>
                        <a:rPr lang="de-DE" sz="1200" b="0" dirty="0" err="1">
                          <a:solidFill>
                            <a:srgbClr val="FF0000"/>
                          </a:solidFill>
                          <a:effectLst/>
                          <a:latin typeface="+mn-lt"/>
                          <a:ea typeface="Times New Roman" panose="02020603050405020304" pitchFamily="18" charset="0"/>
                          <a:cs typeface="Times New Roman" panose="02020603050405020304" pitchFamily="18" charset="0"/>
                        </a:rPr>
                        <a:t>adjustments</a:t>
                      </a:r>
                      <a:r>
                        <a:rPr lang="de-DE" sz="1200" b="0" dirty="0">
                          <a:solidFill>
                            <a:srgbClr val="FF0000"/>
                          </a:solidFill>
                          <a:effectLst/>
                          <a:latin typeface="+mn-lt"/>
                          <a:ea typeface="Times New Roman" panose="02020603050405020304" pitchFamily="18" charset="0"/>
                          <a:cs typeface="Times New Roman" panose="02020603050405020304" pitchFamily="18" charset="0"/>
                        </a:rPr>
                        <a:t> in </a:t>
                      </a:r>
                      <a:r>
                        <a:rPr lang="de-DE" sz="1200" b="0" dirty="0" err="1">
                          <a:solidFill>
                            <a:srgbClr val="FF0000"/>
                          </a:solidFill>
                          <a:effectLst/>
                          <a:latin typeface="+mn-lt"/>
                          <a:ea typeface="Times New Roman" panose="02020603050405020304" pitchFamily="18" charset="0"/>
                          <a:cs typeface="Times New Roman" panose="02020603050405020304" pitchFamily="18" charset="0"/>
                        </a:rPr>
                        <a:t>progress</a:t>
                      </a:r>
                      <a:endParaRPr lang="de-DE" sz="1200" b="0" dirty="0">
                        <a:solidFill>
                          <a:srgbClr val="FF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6412219"/>
                  </a:ext>
                </a:extLst>
              </a:tr>
              <a:tr h="576064">
                <a:tc>
                  <a:txBody>
                    <a:bodyPr/>
                    <a:lstStyle/>
                    <a:p>
                      <a:pPr>
                        <a:spcAft>
                          <a:spcPts val="0"/>
                        </a:spcAft>
                      </a:pPr>
                      <a:r>
                        <a:rPr lang="en-US" sz="1200" b="0" i="1" dirty="0" err="1">
                          <a:solidFill>
                            <a:schemeClr val="tx1"/>
                          </a:solidFill>
                          <a:effectLst/>
                          <a:latin typeface="+mn-lt"/>
                          <a:ea typeface="Times New Roman" panose="02020603050405020304" pitchFamily="18" charset="0"/>
                          <a:cs typeface="Times New Roman" panose="02020603050405020304" pitchFamily="18" charset="0"/>
                        </a:rPr>
                        <a:t>A6.3</a:t>
                      </a:r>
                      <a:r>
                        <a:rPr lang="en-US" sz="1200" b="0" i="1" dirty="0">
                          <a:solidFill>
                            <a:schemeClr val="tx1"/>
                          </a:solidFill>
                          <a:effectLst/>
                          <a:latin typeface="+mn-lt"/>
                          <a:ea typeface="Times New Roman" panose="02020603050405020304" pitchFamily="18" charset="0"/>
                          <a:cs typeface="Times New Roman" panose="02020603050405020304" pitchFamily="18" charset="0"/>
                        </a:rPr>
                        <a:t>/3</a:t>
                      </a:r>
                      <a:endParaRPr lang="de-DE"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200" b="0" i="1" dirty="0">
                          <a:solidFill>
                            <a:schemeClr val="tx1"/>
                          </a:solidFill>
                          <a:effectLst/>
                          <a:latin typeface="+mn-lt"/>
                          <a:ea typeface="Times New Roman" panose="02020603050405020304" pitchFamily="18" charset="0"/>
                          <a:cs typeface="Times New Roman" panose="02020603050405020304" pitchFamily="18" charset="0"/>
                        </a:rPr>
                        <a:t>Proposed new composite metadata format be adopted once competed, agreeing the proposed phased approach for VOS</a:t>
                      </a:r>
                      <a:endParaRPr lang="de-DE"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i="1">
                          <a:solidFill>
                            <a:schemeClr val="tx1"/>
                          </a:solidFill>
                          <a:effectLst/>
                          <a:latin typeface="+mn-lt"/>
                          <a:ea typeface="Times New Roman" panose="02020603050405020304" pitchFamily="18" charset="0"/>
                          <a:cs typeface="Times New Roman" panose="02020603050405020304" pitchFamily="18" charset="0"/>
                        </a:rPr>
                        <a:t>TT-Metadata</a:t>
                      </a:r>
                      <a:endParaRPr lang="de-DE" sz="1200" b="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i="1" dirty="0">
                          <a:solidFill>
                            <a:schemeClr val="tx1"/>
                          </a:solidFill>
                          <a:effectLst/>
                          <a:latin typeface="+mn-lt"/>
                          <a:ea typeface="Times New Roman" panose="02020603050405020304" pitchFamily="18" charset="0"/>
                          <a:cs typeface="Times New Roman" panose="02020603050405020304" pitchFamily="18" charset="0"/>
                        </a:rPr>
                        <a:t>SOT-11(ongoing)</a:t>
                      </a:r>
                      <a:endParaRPr lang="de-DE"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de-DE" sz="1200" b="0" dirty="0">
                          <a:solidFill>
                            <a:srgbClr val="FF0000"/>
                          </a:solidFill>
                          <a:effectLst/>
                          <a:latin typeface="+mn-lt"/>
                          <a:ea typeface="Times New Roman" panose="02020603050405020304" pitchFamily="18" charset="0"/>
                          <a:cs typeface="Times New Roman" panose="02020603050405020304" pitchFamily="18" charset="0"/>
                        </a:rPr>
                        <a:t>General </a:t>
                      </a:r>
                      <a:r>
                        <a:rPr lang="de-DE" sz="1200" b="0" dirty="0" err="1">
                          <a:solidFill>
                            <a:srgbClr val="FF0000"/>
                          </a:solidFill>
                          <a:effectLst/>
                          <a:latin typeface="+mn-lt"/>
                          <a:ea typeface="Times New Roman" panose="02020603050405020304" pitchFamily="18" charset="0"/>
                          <a:cs typeface="Times New Roman" panose="02020603050405020304" pitchFamily="18" charset="0"/>
                        </a:rPr>
                        <a:t>acceptance</a:t>
                      </a:r>
                      <a:r>
                        <a:rPr lang="de-DE" sz="1200" b="0" dirty="0">
                          <a:solidFill>
                            <a:srgbClr val="FF0000"/>
                          </a:solidFill>
                          <a:effectLst/>
                          <a:latin typeface="+mn-lt"/>
                          <a:ea typeface="Times New Roman" panose="02020603050405020304" pitchFamily="18" charset="0"/>
                          <a:cs typeface="Times New Roman" panose="02020603050405020304" pitchFamily="18" charset="0"/>
                        </a:rPr>
                        <a:t> </a:t>
                      </a:r>
                      <a:r>
                        <a:rPr lang="de-DE" sz="1200" b="0" dirty="0" err="1">
                          <a:solidFill>
                            <a:srgbClr val="FF0000"/>
                          </a:solidFill>
                          <a:effectLst/>
                          <a:latin typeface="+mn-lt"/>
                          <a:ea typeface="Times New Roman" panose="02020603050405020304" pitchFamily="18" charset="0"/>
                          <a:cs typeface="Times New Roman" panose="02020603050405020304" pitchFamily="18" charset="0"/>
                        </a:rPr>
                        <a:t>from</a:t>
                      </a:r>
                      <a:r>
                        <a:rPr lang="de-DE" sz="1200" b="0" dirty="0">
                          <a:solidFill>
                            <a:srgbClr val="FF0000"/>
                          </a:solidFill>
                          <a:effectLst/>
                          <a:latin typeface="+mn-lt"/>
                          <a:ea typeface="Times New Roman" panose="02020603050405020304" pitchFamily="18" charset="0"/>
                          <a:cs typeface="Times New Roman" panose="02020603050405020304" pitchFamily="18" charset="0"/>
                        </a:rPr>
                        <a:t> SOT-</a:t>
                      </a:r>
                      <a:r>
                        <a:rPr lang="de-DE" sz="1200" b="0" dirty="0" err="1">
                          <a:solidFill>
                            <a:srgbClr val="FF0000"/>
                          </a:solidFill>
                          <a:effectLst/>
                          <a:latin typeface="+mn-lt"/>
                          <a:ea typeface="Times New Roman" panose="02020603050405020304" pitchFamily="18" charset="0"/>
                          <a:cs typeface="Times New Roman" panose="02020603050405020304" pitchFamily="18" charset="0"/>
                        </a:rPr>
                        <a:t>EB</a:t>
                      </a:r>
                      <a:r>
                        <a:rPr lang="de-DE" sz="1200" b="0" dirty="0">
                          <a:solidFill>
                            <a:srgbClr val="FF0000"/>
                          </a:solidFill>
                          <a:effectLst/>
                          <a:latin typeface="+mn-lt"/>
                          <a:ea typeface="Times New Roman" panose="02020603050405020304" pitchFamily="18" charset="0"/>
                          <a:cs typeface="Times New Roman" panose="02020603050405020304" pitchFamily="18" charset="0"/>
                        </a:rPr>
                        <a:t> </a:t>
                      </a:r>
                      <a:r>
                        <a:rPr lang="de-DE" sz="1200" b="0" dirty="0" err="1">
                          <a:solidFill>
                            <a:srgbClr val="FF0000"/>
                          </a:solidFill>
                          <a:effectLst/>
                          <a:latin typeface="+mn-lt"/>
                          <a:ea typeface="Times New Roman" panose="02020603050405020304" pitchFamily="18" charset="0"/>
                          <a:cs typeface="Times New Roman" panose="02020603050405020304" pitchFamily="18" charset="0"/>
                        </a:rPr>
                        <a:t>received</a:t>
                      </a:r>
                      <a:endParaRPr lang="de-DE" sz="1200" b="0" dirty="0">
                        <a:solidFill>
                          <a:srgbClr val="FF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7065057"/>
                  </a:ext>
                </a:extLst>
              </a:tr>
              <a:tr h="864096">
                <a:tc>
                  <a:txBody>
                    <a:bodyPr/>
                    <a:lstStyle/>
                    <a:p>
                      <a:pPr>
                        <a:spcAft>
                          <a:spcPts val="0"/>
                        </a:spcAft>
                      </a:pPr>
                      <a:r>
                        <a:rPr lang="en-US" sz="1200" b="0" i="1" dirty="0" err="1">
                          <a:solidFill>
                            <a:schemeClr val="tx1"/>
                          </a:solidFill>
                          <a:effectLst/>
                          <a:latin typeface="+mn-lt"/>
                          <a:ea typeface="Times New Roman" panose="02020603050405020304" pitchFamily="18" charset="0"/>
                          <a:cs typeface="Times New Roman" panose="02020603050405020304" pitchFamily="18" charset="0"/>
                        </a:rPr>
                        <a:t>A6.3</a:t>
                      </a:r>
                      <a:r>
                        <a:rPr lang="en-US" sz="1200" b="0" i="1" dirty="0">
                          <a:solidFill>
                            <a:schemeClr val="tx1"/>
                          </a:solidFill>
                          <a:effectLst/>
                          <a:latin typeface="+mn-lt"/>
                          <a:ea typeface="Times New Roman" panose="02020603050405020304" pitchFamily="18" charset="0"/>
                          <a:cs typeface="Times New Roman" panose="02020603050405020304" pitchFamily="18" charset="0"/>
                        </a:rPr>
                        <a:t>/4</a:t>
                      </a:r>
                      <a:endParaRPr lang="de-DE"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200" b="0" i="1" dirty="0">
                          <a:solidFill>
                            <a:schemeClr val="tx1"/>
                          </a:solidFill>
                          <a:effectLst/>
                          <a:latin typeface="+mn-lt"/>
                          <a:ea typeface="Times New Roman" panose="02020603050405020304" pitchFamily="18" charset="0"/>
                          <a:cs typeface="Times New Roman" panose="02020603050405020304" pitchFamily="18" charset="0"/>
                        </a:rPr>
                        <a:t>VOS operating members and </a:t>
                      </a:r>
                      <a:r>
                        <a:rPr lang="en-US" sz="1200" b="0" i="1" dirty="0" err="1">
                          <a:solidFill>
                            <a:schemeClr val="tx1"/>
                          </a:solidFill>
                          <a:effectLst/>
                          <a:latin typeface="+mn-lt"/>
                          <a:ea typeface="Times New Roman" panose="02020603050405020304" pitchFamily="18" charset="0"/>
                          <a:cs typeface="Times New Roman" panose="02020603050405020304" pitchFamily="18" charset="0"/>
                        </a:rPr>
                        <a:t>PMOs</a:t>
                      </a:r>
                      <a:r>
                        <a:rPr lang="en-US" sz="1200" b="0" i="1" dirty="0">
                          <a:solidFill>
                            <a:schemeClr val="tx1"/>
                          </a:solidFill>
                          <a:effectLst/>
                          <a:latin typeface="+mn-lt"/>
                          <a:ea typeface="Times New Roman" panose="02020603050405020304" pitchFamily="18" charset="0"/>
                          <a:cs typeface="Times New Roman" panose="02020603050405020304" pitchFamily="18" charset="0"/>
                        </a:rPr>
                        <a:t> should be invited to review both the proposed new composite metadata format and the visual JCOMMOPS display and to notify the Task Team if they identify any gaps or consider that further amendments are required.</a:t>
                      </a:r>
                      <a:endParaRPr lang="de-DE"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i="1" dirty="0">
                          <a:solidFill>
                            <a:schemeClr val="tx1"/>
                          </a:solidFill>
                          <a:effectLst/>
                          <a:latin typeface="+mn-lt"/>
                          <a:ea typeface="Times New Roman" panose="02020603050405020304" pitchFamily="18" charset="0"/>
                          <a:cs typeface="Times New Roman" panose="02020603050405020304" pitchFamily="18" charset="0"/>
                        </a:rPr>
                        <a:t>TT-VOS Metadata, VOS Operators / </a:t>
                      </a:r>
                      <a:r>
                        <a:rPr lang="en-US" sz="1200" b="0" i="1" dirty="0" err="1">
                          <a:solidFill>
                            <a:schemeClr val="tx1"/>
                          </a:solidFill>
                          <a:effectLst/>
                          <a:latin typeface="+mn-lt"/>
                          <a:ea typeface="Times New Roman" panose="02020603050405020304" pitchFamily="18" charset="0"/>
                          <a:cs typeface="Times New Roman" panose="02020603050405020304" pitchFamily="18" charset="0"/>
                        </a:rPr>
                        <a:t>PMOs</a:t>
                      </a:r>
                      <a:r>
                        <a:rPr lang="en-US" sz="1200" b="0" i="1" dirty="0">
                          <a:solidFill>
                            <a:schemeClr val="tx1"/>
                          </a:solidFill>
                          <a:effectLst/>
                          <a:latin typeface="+mn-lt"/>
                          <a:ea typeface="Times New Roman" panose="02020603050405020304" pitchFamily="18" charset="0"/>
                          <a:cs typeface="Times New Roman" panose="02020603050405020304" pitchFamily="18" charset="0"/>
                        </a:rPr>
                        <a:t>, JCOMMOPS</a:t>
                      </a:r>
                      <a:endParaRPr lang="de-DE"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i="1" dirty="0">
                          <a:solidFill>
                            <a:schemeClr val="tx1"/>
                          </a:solidFill>
                          <a:effectLst/>
                          <a:latin typeface="+mn-lt"/>
                          <a:ea typeface="Times New Roman" panose="02020603050405020304" pitchFamily="18" charset="0"/>
                          <a:cs typeface="Times New Roman" panose="02020603050405020304" pitchFamily="18" charset="0"/>
                        </a:rPr>
                        <a:t>SOT-11(ongoing)</a:t>
                      </a:r>
                      <a:endParaRPr lang="de-DE"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200" b="0" dirty="0" err="1">
                          <a:solidFill>
                            <a:srgbClr val="FF0000"/>
                          </a:solidFill>
                          <a:effectLst/>
                          <a:latin typeface="+mn-lt"/>
                          <a:ea typeface="Times New Roman" panose="02020603050405020304" pitchFamily="18" charset="0"/>
                          <a:cs typeface="Times New Roman" panose="02020603050405020304" pitchFamily="18" charset="0"/>
                        </a:rPr>
                        <a:t>pending</a:t>
                      </a:r>
                      <a:endParaRPr lang="de-DE" sz="1200" b="0" dirty="0">
                        <a:solidFill>
                          <a:srgbClr val="FF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9407746"/>
                  </a:ext>
                </a:extLst>
              </a:tr>
              <a:tr h="702920">
                <a:tc>
                  <a:txBody>
                    <a:bodyPr/>
                    <a:lstStyle/>
                    <a:p>
                      <a:pPr>
                        <a:spcAft>
                          <a:spcPts val="0"/>
                        </a:spcAft>
                      </a:pPr>
                      <a:r>
                        <a:rPr lang="en-US" sz="1200" b="0" i="0" dirty="0" err="1">
                          <a:solidFill>
                            <a:schemeClr val="tx1"/>
                          </a:solidFill>
                          <a:effectLst/>
                          <a:latin typeface="+mn-lt"/>
                          <a:ea typeface="Times New Roman" panose="02020603050405020304" pitchFamily="18" charset="0"/>
                          <a:cs typeface="Times New Roman" panose="02020603050405020304" pitchFamily="18" charset="0"/>
                        </a:rPr>
                        <a:t>A6.3</a:t>
                      </a:r>
                      <a:r>
                        <a:rPr lang="en-US" sz="1200" b="0" i="0" dirty="0">
                          <a:solidFill>
                            <a:schemeClr val="tx1"/>
                          </a:solidFill>
                          <a:effectLst/>
                          <a:latin typeface="+mn-lt"/>
                          <a:ea typeface="Times New Roman" panose="02020603050405020304" pitchFamily="18" charset="0"/>
                          <a:cs typeface="Times New Roman" panose="02020603050405020304" pitchFamily="18" charset="0"/>
                        </a:rPr>
                        <a:t>/5</a:t>
                      </a:r>
                      <a:endParaRPr lang="de-DE" sz="1200" b="0" i="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200" b="0" i="0" dirty="0">
                          <a:solidFill>
                            <a:schemeClr val="tx1"/>
                          </a:solidFill>
                          <a:effectLst/>
                          <a:latin typeface="+mn-lt"/>
                          <a:ea typeface="Times New Roman" panose="02020603050405020304" pitchFamily="18" charset="0"/>
                          <a:cs typeface="Times New Roman" panose="02020603050405020304" pitchFamily="18" charset="0"/>
                        </a:rPr>
                        <a:t>Training for VOS Operators and Port Met Officers in the collection and management of metadata should be considered in liaison with the Task Team on Recruitment, Promotion &amp; Training (TT-</a:t>
                      </a:r>
                      <a:r>
                        <a:rPr lang="en-US" sz="1200" b="0" i="0" dirty="0" err="1">
                          <a:solidFill>
                            <a:schemeClr val="tx1"/>
                          </a:solidFill>
                          <a:effectLst/>
                          <a:latin typeface="+mn-lt"/>
                          <a:ea typeface="Times New Roman" panose="02020603050405020304" pitchFamily="18" charset="0"/>
                          <a:cs typeface="Times New Roman" panose="02020603050405020304" pitchFamily="18" charset="0"/>
                        </a:rPr>
                        <a:t>RPT</a:t>
                      </a:r>
                      <a:r>
                        <a:rPr lang="en-US" sz="1200" b="0" i="0" dirty="0">
                          <a:solidFill>
                            <a:schemeClr val="tx1"/>
                          </a:solidFill>
                          <a:effectLst/>
                          <a:latin typeface="+mn-lt"/>
                          <a:ea typeface="Times New Roman" panose="02020603050405020304" pitchFamily="18" charset="0"/>
                          <a:cs typeface="Times New Roman" panose="02020603050405020304" pitchFamily="18" charset="0"/>
                        </a:rPr>
                        <a:t>)</a:t>
                      </a:r>
                      <a:endParaRPr lang="de-DE" sz="1200" b="0" i="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i="0" dirty="0">
                          <a:solidFill>
                            <a:schemeClr val="tx1"/>
                          </a:solidFill>
                          <a:effectLst/>
                          <a:latin typeface="+mn-lt"/>
                          <a:ea typeface="Times New Roman" panose="02020603050405020304" pitchFamily="18" charset="0"/>
                          <a:cs typeface="Times New Roman" panose="02020603050405020304" pitchFamily="18" charset="0"/>
                        </a:rPr>
                        <a:t>TT-</a:t>
                      </a:r>
                      <a:r>
                        <a:rPr lang="en-US" sz="1200" b="0" i="0" dirty="0" err="1">
                          <a:solidFill>
                            <a:schemeClr val="tx1"/>
                          </a:solidFill>
                          <a:effectLst/>
                          <a:latin typeface="+mn-lt"/>
                          <a:ea typeface="Times New Roman" panose="02020603050405020304" pitchFamily="18" charset="0"/>
                          <a:cs typeface="Times New Roman" panose="02020603050405020304" pitchFamily="18" charset="0"/>
                        </a:rPr>
                        <a:t>RPT</a:t>
                      </a:r>
                      <a:r>
                        <a:rPr lang="en-US" sz="1200" b="0" i="0" dirty="0">
                          <a:solidFill>
                            <a:schemeClr val="tx1"/>
                          </a:solidFill>
                          <a:effectLst/>
                          <a:latin typeface="+mn-lt"/>
                          <a:ea typeface="Times New Roman" panose="02020603050405020304" pitchFamily="18" charset="0"/>
                          <a:cs typeface="Times New Roman" panose="02020603050405020304" pitchFamily="18" charset="0"/>
                        </a:rPr>
                        <a:t> &amp; TT-Metadata</a:t>
                      </a:r>
                      <a:endParaRPr lang="de-DE" sz="1200" b="0" i="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i="0" dirty="0">
                          <a:solidFill>
                            <a:schemeClr val="tx1"/>
                          </a:solidFill>
                          <a:effectLst/>
                          <a:latin typeface="+mn-lt"/>
                          <a:ea typeface="Times New Roman" panose="02020603050405020304" pitchFamily="18" charset="0"/>
                          <a:cs typeface="Times New Roman" panose="02020603050405020304" pitchFamily="18" charset="0"/>
                        </a:rPr>
                        <a:t>SOT-11(ongoing)</a:t>
                      </a:r>
                      <a:endParaRPr lang="de-DE" sz="1200" b="0" i="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de-DE" sz="1200" b="0" i="0" dirty="0" err="1">
                          <a:solidFill>
                            <a:srgbClr val="FF0000"/>
                          </a:solidFill>
                          <a:effectLst/>
                          <a:latin typeface="+mn-lt"/>
                          <a:ea typeface="Times New Roman" panose="02020603050405020304" pitchFamily="18" charset="0"/>
                          <a:cs typeface="Times New Roman" panose="02020603050405020304" pitchFamily="18" charset="0"/>
                        </a:rPr>
                        <a:t>pending</a:t>
                      </a:r>
                      <a:endParaRPr lang="de-DE" sz="1200" b="0" i="0" dirty="0">
                        <a:solidFill>
                          <a:srgbClr val="FF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7068767"/>
                  </a:ext>
                </a:extLst>
              </a:tr>
            </a:tbl>
          </a:graphicData>
        </a:graphic>
      </p:graphicFrame>
    </p:spTree>
    <p:extLst>
      <p:ext uri="{BB962C8B-B14F-4D97-AF65-F5344CB8AC3E}">
        <p14:creationId xmlns:p14="http://schemas.microsoft.com/office/powerpoint/2010/main" val="644597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0E22-FF76-44D6-A26F-E6B46DDDA109}"/>
              </a:ext>
            </a:extLst>
          </p:cNvPr>
          <p:cNvSpPr>
            <a:spLocks noGrp="1"/>
          </p:cNvSpPr>
          <p:nvPr>
            <p:ph type="title"/>
          </p:nvPr>
        </p:nvSpPr>
        <p:spPr/>
        <p:txBody>
          <a:bodyPr/>
          <a:lstStyle/>
          <a:p>
            <a:r>
              <a:rPr lang="en-US" dirty="0"/>
              <a:t>Metadata</a:t>
            </a:r>
          </a:p>
        </p:txBody>
      </p:sp>
      <p:sp>
        <p:nvSpPr>
          <p:cNvPr id="4" name="Slide Number Placeholder 3">
            <a:extLst>
              <a:ext uri="{FF2B5EF4-FFF2-40B4-BE49-F238E27FC236}">
                <a16:creationId xmlns:a16="http://schemas.microsoft.com/office/drawing/2014/main" id="{DA9EB226-D0A5-4742-AEC4-94831227562A}"/>
              </a:ext>
            </a:extLst>
          </p:cNvPr>
          <p:cNvSpPr>
            <a:spLocks noGrp="1"/>
          </p:cNvSpPr>
          <p:nvPr>
            <p:ph type="sldNum" sz="quarter" idx="4"/>
          </p:nvPr>
        </p:nvSpPr>
        <p:spPr/>
        <p:txBody>
          <a:bodyPr/>
          <a:lstStyle/>
          <a:p>
            <a:fld id="{1F373E91-1937-46D8-B393-D77320A7F825}" type="slidenum">
              <a:rPr lang="en-US" smtClean="0"/>
              <a:pPr/>
              <a:t>12</a:t>
            </a:fld>
            <a:endParaRPr lang="en-US" dirty="0"/>
          </a:p>
        </p:txBody>
      </p:sp>
      <p:sp>
        <p:nvSpPr>
          <p:cNvPr id="6" name="Content Placeholder 2">
            <a:extLst>
              <a:ext uri="{FF2B5EF4-FFF2-40B4-BE49-F238E27FC236}">
                <a16:creationId xmlns:a16="http://schemas.microsoft.com/office/drawing/2014/main" id="{E7D83C83-0396-49E5-933E-735FFF2E18C4}"/>
              </a:ext>
            </a:extLst>
          </p:cNvPr>
          <p:cNvSpPr>
            <a:spLocks noGrp="1"/>
          </p:cNvSpPr>
          <p:nvPr>
            <p:ph idx="1"/>
          </p:nvPr>
        </p:nvSpPr>
        <p:spPr>
          <a:xfrm>
            <a:off x="457200" y="1196752"/>
            <a:ext cx="8229600" cy="4929411"/>
          </a:xfrm>
        </p:spPr>
        <p:txBody>
          <a:bodyPr/>
          <a:lstStyle/>
          <a:p>
            <a:pPr marL="0" indent="0">
              <a:buNone/>
            </a:pPr>
            <a:r>
              <a:rPr lang="en-GB" sz="2000" b="1" dirty="0"/>
              <a:t>Actions (from SOT-10) - continued</a:t>
            </a:r>
          </a:p>
          <a:p>
            <a:pPr marL="0" indent="0">
              <a:buNone/>
            </a:pPr>
            <a:endParaRPr lang="en-GB" sz="2000" dirty="0"/>
          </a:p>
          <a:p>
            <a:pPr marL="0" indent="0">
              <a:buNone/>
            </a:pPr>
            <a:endParaRPr lang="en-GB" sz="2000" dirty="0"/>
          </a:p>
        </p:txBody>
      </p:sp>
      <p:graphicFrame>
        <p:nvGraphicFramePr>
          <p:cNvPr id="3" name="Tabelle 2"/>
          <p:cNvGraphicFramePr>
            <a:graphicFrameLocks noGrp="1"/>
          </p:cNvGraphicFramePr>
          <p:nvPr>
            <p:extLst>
              <p:ext uri="{D42A27DB-BD31-4B8C-83A1-F6EECF244321}">
                <p14:modId xmlns:p14="http://schemas.microsoft.com/office/powerpoint/2010/main" val="1736732762"/>
              </p:ext>
            </p:extLst>
          </p:nvPr>
        </p:nvGraphicFramePr>
        <p:xfrm>
          <a:off x="457200" y="1772816"/>
          <a:ext cx="8229601" cy="3672408"/>
        </p:xfrm>
        <a:graphic>
          <a:graphicData uri="http://schemas.openxmlformats.org/drawingml/2006/table">
            <a:tbl>
              <a:tblPr firstRow="1" firstCol="1" bandRow="1">
                <a:tableStyleId>{5C22544A-7EE6-4342-B048-85BDC9FD1C3A}</a:tableStyleId>
              </a:tblPr>
              <a:tblGrid>
                <a:gridCol w="881299">
                  <a:extLst>
                    <a:ext uri="{9D8B030D-6E8A-4147-A177-3AD203B41FA5}">
                      <a16:colId xmlns:a16="http://schemas.microsoft.com/office/drawing/2014/main" val="2059401302"/>
                    </a:ext>
                  </a:extLst>
                </a:gridCol>
                <a:gridCol w="4409257">
                  <a:extLst>
                    <a:ext uri="{9D8B030D-6E8A-4147-A177-3AD203B41FA5}">
                      <a16:colId xmlns:a16="http://schemas.microsoft.com/office/drawing/2014/main" val="866576134"/>
                    </a:ext>
                  </a:extLst>
                </a:gridCol>
                <a:gridCol w="980143">
                  <a:extLst>
                    <a:ext uri="{9D8B030D-6E8A-4147-A177-3AD203B41FA5}">
                      <a16:colId xmlns:a16="http://schemas.microsoft.com/office/drawing/2014/main" val="3216049228"/>
                    </a:ext>
                  </a:extLst>
                </a:gridCol>
                <a:gridCol w="979451">
                  <a:extLst>
                    <a:ext uri="{9D8B030D-6E8A-4147-A177-3AD203B41FA5}">
                      <a16:colId xmlns:a16="http://schemas.microsoft.com/office/drawing/2014/main" val="2625954434"/>
                    </a:ext>
                  </a:extLst>
                </a:gridCol>
                <a:gridCol w="979451">
                  <a:extLst>
                    <a:ext uri="{9D8B030D-6E8A-4147-A177-3AD203B41FA5}">
                      <a16:colId xmlns:a16="http://schemas.microsoft.com/office/drawing/2014/main" val="413371464"/>
                    </a:ext>
                  </a:extLst>
                </a:gridCol>
              </a:tblGrid>
              <a:tr h="360040">
                <a:tc>
                  <a:txBody>
                    <a:bodyPr/>
                    <a:lstStyle/>
                    <a:p>
                      <a:pPr>
                        <a:spcAft>
                          <a:spcPts val="0"/>
                        </a:spcAft>
                      </a:pPr>
                      <a:r>
                        <a:rPr lang="de-DE" sz="1200" b="0" dirty="0" err="1">
                          <a:solidFill>
                            <a:schemeClr val="tx1"/>
                          </a:solidFill>
                          <a:effectLst/>
                          <a:latin typeface="+mn-lt"/>
                          <a:ea typeface="Times New Roman" panose="02020603050405020304" pitchFamily="18" charset="0"/>
                          <a:cs typeface="Times New Roman" panose="02020603050405020304" pitchFamily="18" charset="0"/>
                        </a:rPr>
                        <a:t>Ref</a:t>
                      </a:r>
                      <a:r>
                        <a:rPr lang="de-DE" sz="1200" b="0" dirty="0">
                          <a:solidFill>
                            <a:schemeClr val="tx1"/>
                          </a:solidFill>
                          <a:effectLst/>
                          <a:latin typeface="+mn-lt"/>
                          <a:ea typeface="Times New Roman" panose="02020603050405020304" pitchFamily="18" charset="0"/>
                          <a:cs typeface="Times New Roman" panose="02020603050405020304" pitchFamily="18" charset="0"/>
                        </a:rPr>
                        <a:t>. Item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spcAft>
                          <a:spcPts val="0"/>
                        </a:spcAft>
                      </a:pPr>
                      <a:r>
                        <a:rPr lang="de-DE" sz="1200" b="0" dirty="0">
                          <a:solidFill>
                            <a:schemeClr val="tx1"/>
                          </a:solidFill>
                          <a:effectLst/>
                          <a:latin typeface="+mn-lt"/>
                          <a:ea typeface="Times New Roman" panose="02020603050405020304" pitchFamily="18" charset="0"/>
                          <a:cs typeface="Times New Roman" panose="02020603050405020304" pitchFamily="18" charset="0"/>
                        </a:rPr>
                        <a:t>Action Item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spcAft>
                          <a:spcPts val="0"/>
                        </a:spcAft>
                      </a:pPr>
                      <a:r>
                        <a:rPr lang="de-DE" sz="1200" b="0" dirty="0" err="1">
                          <a:solidFill>
                            <a:schemeClr val="tx1"/>
                          </a:solidFill>
                          <a:effectLst/>
                          <a:latin typeface="+mn-lt"/>
                          <a:ea typeface="Times New Roman" panose="02020603050405020304" pitchFamily="18" charset="0"/>
                          <a:cs typeface="Times New Roman" panose="02020603050405020304" pitchFamily="18" charset="0"/>
                        </a:rPr>
                        <a:t>By</a:t>
                      </a:r>
                      <a:endParaRPr lang="de-DE"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spcAft>
                          <a:spcPts val="0"/>
                        </a:spcAft>
                      </a:pPr>
                      <a:r>
                        <a:rPr lang="de-DE" sz="1200" b="0" dirty="0">
                          <a:solidFill>
                            <a:schemeClr val="tx1"/>
                          </a:solidFill>
                          <a:effectLst/>
                          <a:latin typeface="+mn-lt"/>
                          <a:ea typeface="Times New Roman" panose="02020603050405020304" pitchFamily="18" charset="0"/>
                          <a:cs typeface="Times New Roman" panose="02020603050405020304" pitchFamily="18" charset="0"/>
                        </a:rPr>
                        <a:t>Deadline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spcAft>
                          <a:spcPts val="0"/>
                        </a:spcAft>
                      </a:pPr>
                      <a:r>
                        <a:rPr lang="de-DE" sz="1200" b="0" dirty="0">
                          <a:solidFill>
                            <a:schemeClr val="tx1"/>
                          </a:solidFill>
                          <a:effectLst/>
                          <a:latin typeface="+mn-lt"/>
                          <a:ea typeface="Times New Roman" panose="02020603050405020304" pitchFamily="18" charset="0"/>
                          <a:cs typeface="Times New Roman" panose="02020603050405020304" pitchFamily="18" charset="0"/>
                        </a:rPr>
                        <a:t>Update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533663197"/>
                  </a:ext>
                </a:extLst>
              </a:tr>
              <a:tr h="864096">
                <a:tc>
                  <a:txBody>
                    <a:bodyPr/>
                    <a:lstStyle/>
                    <a:p>
                      <a:pPr>
                        <a:spcAft>
                          <a:spcPts val="0"/>
                        </a:spcAft>
                      </a:pPr>
                      <a:r>
                        <a:rPr lang="en-US" sz="1200" b="0" i="0" dirty="0" err="1">
                          <a:solidFill>
                            <a:schemeClr val="tx1"/>
                          </a:solidFill>
                          <a:effectLst/>
                          <a:latin typeface="+mn-lt"/>
                          <a:ea typeface="Times New Roman" panose="02020603050405020304" pitchFamily="18" charset="0"/>
                          <a:cs typeface="Times New Roman" panose="02020603050405020304" pitchFamily="18" charset="0"/>
                        </a:rPr>
                        <a:t>A6.7</a:t>
                      </a:r>
                      <a:r>
                        <a:rPr lang="en-US" sz="1200" b="0" i="0" dirty="0">
                          <a:solidFill>
                            <a:schemeClr val="tx1"/>
                          </a:solidFill>
                          <a:effectLst/>
                          <a:latin typeface="+mn-lt"/>
                          <a:ea typeface="Times New Roman" panose="02020603050405020304" pitchFamily="18" charset="0"/>
                          <a:cs typeface="Times New Roman" panose="02020603050405020304" pitchFamily="18" charset="0"/>
                        </a:rPr>
                        <a:t>/1</a:t>
                      </a:r>
                      <a:endParaRPr lang="de-DE" sz="1200" b="0" i="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200" b="0" i="0" dirty="0">
                          <a:solidFill>
                            <a:schemeClr val="tx1"/>
                          </a:solidFill>
                          <a:effectLst/>
                          <a:latin typeface="+mn-lt"/>
                          <a:ea typeface="Times New Roman" panose="02020603050405020304" pitchFamily="18" charset="0"/>
                          <a:cs typeface="Times New Roman" panose="02020603050405020304" pitchFamily="18" charset="0"/>
                        </a:rPr>
                        <a:t>Chairs of TT-VOS Metadata and TT-</a:t>
                      </a:r>
                      <a:r>
                        <a:rPr lang="en-US" sz="1200" b="0" i="0" dirty="0" err="1">
                          <a:solidFill>
                            <a:schemeClr val="tx1"/>
                          </a:solidFill>
                          <a:effectLst/>
                          <a:latin typeface="+mn-lt"/>
                          <a:ea typeface="Times New Roman" panose="02020603050405020304" pitchFamily="18" charset="0"/>
                          <a:cs typeface="Times New Roman" panose="02020603050405020304" pitchFamily="18" charset="0"/>
                        </a:rPr>
                        <a:t>SOOP</a:t>
                      </a:r>
                      <a:r>
                        <a:rPr lang="en-US" sz="1200" b="0" i="0" dirty="0">
                          <a:solidFill>
                            <a:schemeClr val="tx1"/>
                          </a:solidFill>
                          <a:effectLst/>
                          <a:latin typeface="+mn-lt"/>
                          <a:ea typeface="Times New Roman" panose="02020603050405020304" pitchFamily="18" charset="0"/>
                          <a:cs typeface="Times New Roman" panose="02020603050405020304" pitchFamily="18" charset="0"/>
                        </a:rPr>
                        <a:t> Metadata to review the </a:t>
                      </a:r>
                      <a:r>
                        <a:rPr lang="en-US" sz="1200" b="0" i="0" dirty="0" err="1">
                          <a:solidFill>
                            <a:schemeClr val="tx1"/>
                          </a:solidFill>
                          <a:effectLst/>
                          <a:latin typeface="+mn-lt"/>
                          <a:ea typeface="Times New Roman" panose="02020603050405020304" pitchFamily="18" charset="0"/>
                          <a:cs typeface="Times New Roman" panose="02020603050405020304" pitchFamily="18" charset="0"/>
                        </a:rPr>
                        <a:t>ToR</a:t>
                      </a:r>
                      <a:r>
                        <a:rPr lang="en-US" sz="1200" b="0" i="0" dirty="0">
                          <a:solidFill>
                            <a:schemeClr val="tx1"/>
                          </a:solidFill>
                          <a:effectLst/>
                          <a:latin typeface="+mn-lt"/>
                          <a:ea typeface="Times New Roman" panose="02020603050405020304" pitchFamily="18" charset="0"/>
                          <a:cs typeface="Times New Roman" panose="02020603050405020304" pitchFamily="18" charset="0"/>
                        </a:rPr>
                        <a:t> of TT-Metadata (VOS </a:t>
                      </a:r>
                      <a:r>
                        <a:rPr lang="en-US" sz="1200" b="0" i="0" dirty="0" err="1">
                          <a:solidFill>
                            <a:schemeClr val="tx1"/>
                          </a:solidFill>
                          <a:effectLst/>
                          <a:latin typeface="+mn-lt"/>
                          <a:ea typeface="Times New Roman" panose="02020603050405020304" pitchFamily="18" charset="0"/>
                          <a:cs typeface="Times New Roman" panose="02020603050405020304" pitchFamily="18" charset="0"/>
                        </a:rPr>
                        <a:t>SOOP</a:t>
                      </a:r>
                      <a:r>
                        <a:rPr lang="en-US" sz="1200" b="0" i="0" dirty="0">
                          <a:solidFill>
                            <a:schemeClr val="tx1"/>
                          </a:solidFill>
                          <a:effectLst/>
                          <a:latin typeface="+mn-lt"/>
                          <a:ea typeface="Times New Roman" panose="02020603050405020304" pitchFamily="18" charset="0"/>
                          <a:cs typeface="Times New Roman" panose="02020603050405020304" pitchFamily="18" charset="0"/>
                        </a:rPr>
                        <a:t> Metadata combined  TT) and send it to SOT </a:t>
                      </a:r>
                      <a:r>
                        <a:rPr lang="en-US" sz="1200" b="0" i="0" dirty="0" err="1">
                          <a:solidFill>
                            <a:schemeClr val="tx1"/>
                          </a:solidFill>
                          <a:effectLst/>
                          <a:latin typeface="+mn-lt"/>
                          <a:ea typeface="Times New Roman" panose="02020603050405020304" pitchFamily="18" charset="0"/>
                          <a:cs typeface="Times New Roman" panose="02020603050405020304" pitchFamily="18" charset="0"/>
                        </a:rPr>
                        <a:t>EB</a:t>
                      </a:r>
                      <a:r>
                        <a:rPr lang="en-US" sz="1200" b="0" i="0" dirty="0">
                          <a:solidFill>
                            <a:schemeClr val="tx1"/>
                          </a:solidFill>
                          <a:effectLst/>
                          <a:latin typeface="+mn-lt"/>
                          <a:ea typeface="Times New Roman" panose="02020603050405020304" pitchFamily="18" charset="0"/>
                          <a:cs typeface="Times New Roman" panose="02020603050405020304" pitchFamily="18" charset="0"/>
                        </a:rPr>
                        <a:t> for review and approval</a:t>
                      </a:r>
                      <a:endParaRPr lang="de-DE" sz="1200" b="0" i="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i="0" dirty="0">
                          <a:solidFill>
                            <a:schemeClr val="tx1"/>
                          </a:solidFill>
                          <a:effectLst/>
                          <a:latin typeface="+mn-lt"/>
                          <a:ea typeface="Times New Roman" panose="02020603050405020304" pitchFamily="18" charset="0"/>
                          <a:cs typeface="Times New Roman" panose="02020603050405020304" pitchFamily="18" charset="0"/>
                        </a:rPr>
                        <a:t>Chairs of TT-VOS Metadata &amp; TT-</a:t>
                      </a:r>
                      <a:r>
                        <a:rPr lang="en-US" sz="1200" b="0" i="0" dirty="0" err="1">
                          <a:solidFill>
                            <a:schemeClr val="tx1"/>
                          </a:solidFill>
                          <a:effectLst/>
                          <a:latin typeface="+mn-lt"/>
                          <a:ea typeface="Times New Roman" panose="02020603050405020304" pitchFamily="18" charset="0"/>
                          <a:cs typeface="Times New Roman" panose="02020603050405020304" pitchFamily="18" charset="0"/>
                        </a:rPr>
                        <a:t>SOOP</a:t>
                      </a:r>
                      <a:r>
                        <a:rPr lang="en-US" sz="1200" b="0" i="0" dirty="0">
                          <a:solidFill>
                            <a:schemeClr val="tx1"/>
                          </a:solidFill>
                          <a:effectLst/>
                          <a:latin typeface="+mn-lt"/>
                          <a:ea typeface="Times New Roman" panose="02020603050405020304" pitchFamily="18" charset="0"/>
                          <a:cs typeface="Times New Roman" panose="02020603050405020304" pitchFamily="18" charset="0"/>
                        </a:rPr>
                        <a:t> Metadata</a:t>
                      </a:r>
                      <a:endParaRPr lang="de-DE" sz="1200" b="0" i="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i="0" dirty="0">
                          <a:solidFill>
                            <a:schemeClr val="tx1"/>
                          </a:solidFill>
                          <a:effectLst/>
                          <a:latin typeface="+mn-lt"/>
                          <a:ea typeface="Times New Roman" panose="02020603050405020304" pitchFamily="18" charset="0"/>
                          <a:cs typeface="Times New Roman" panose="02020603050405020304" pitchFamily="18" charset="0"/>
                        </a:rPr>
                        <a:t>May 2019</a:t>
                      </a:r>
                      <a:endParaRPr lang="de-DE" sz="1200" b="0" i="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200" b="0" dirty="0" err="1">
                          <a:solidFill>
                            <a:srgbClr val="FF0000"/>
                          </a:solidFill>
                          <a:effectLst/>
                          <a:latin typeface="+mn-lt"/>
                          <a:ea typeface="Times New Roman" panose="02020603050405020304" pitchFamily="18" charset="0"/>
                          <a:cs typeface="Times New Roman" panose="02020603050405020304" pitchFamily="18" charset="0"/>
                        </a:rPr>
                        <a:t>done</a:t>
                      </a:r>
                      <a:endParaRPr lang="de-DE" sz="1200" b="0" dirty="0">
                        <a:solidFill>
                          <a:srgbClr val="FF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5537276"/>
                  </a:ext>
                </a:extLst>
              </a:tr>
              <a:tr h="864096">
                <a:tc>
                  <a:txBody>
                    <a:bodyPr/>
                    <a:lstStyle/>
                    <a:p>
                      <a:pPr>
                        <a:spcAft>
                          <a:spcPts val="0"/>
                        </a:spcAft>
                      </a:pPr>
                      <a:r>
                        <a:rPr lang="en-US" sz="1200" b="0" i="0" dirty="0" err="1">
                          <a:solidFill>
                            <a:schemeClr val="tx1"/>
                          </a:solidFill>
                          <a:effectLst/>
                          <a:latin typeface="+mn-lt"/>
                          <a:ea typeface="Times New Roman" panose="02020603050405020304" pitchFamily="18" charset="0"/>
                          <a:cs typeface="Times New Roman" panose="02020603050405020304" pitchFamily="18" charset="0"/>
                        </a:rPr>
                        <a:t>A6.7</a:t>
                      </a:r>
                      <a:r>
                        <a:rPr lang="en-US" sz="1200" b="0" i="0" dirty="0">
                          <a:solidFill>
                            <a:schemeClr val="tx1"/>
                          </a:solidFill>
                          <a:effectLst/>
                          <a:latin typeface="+mn-lt"/>
                          <a:ea typeface="Times New Roman" panose="02020603050405020304" pitchFamily="18" charset="0"/>
                          <a:cs typeface="Times New Roman" panose="02020603050405020304" pitchFamily="18" charset="0"/>
                        </a:rPr>
                        <a:t>/2</a:t>
                      </a:r>
                      <a:endParaRPr lang="de-DE" sz="1200" b="0" i="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200" b="0" i="0" dirty="0">
                          <a:solidFill>
                            <a:schemeClr val="tx1"/>
                          </a:solidFill>
                          <a:effectLst/>
                          <a:latin typeface="+mn-lt"/>
                          <a:ea typeface="Times New Roman" panose="02020603050405020304" pitchFamily="18" charset="0"/>
                          <a:cs typeface="Times New Roman" panose="02020603050405020304" pitchFamily="18" charset="0"/>
                        </a:rPr>
                        <a:t>Work with the SOT Technical coordinator on the definition and consolidation of new TSG/</a:t>
                      </a:r>
                      <a:r>
                        <a:rPr lang="en-US" sz="1200" b="0" i="0" dirty="0" err="1">
                          <a:solidFill>
                            <a:schemeClr val="tx1"/>
                          </a:solidFill>
                          <a:effectLst/>
                          <a:latin typeface="+mn-lt"/>
                          <a:ea typeface="Times New Roman" panose="02020603050405020304" pitchFamily="18" charset="0"/>
                          <a:cs typeface="Times New Roman" panose="02020603050405020304" pitchFamily="18" charset="0"/>
                        </a:rPr>
                        <a:t>pCO2</a:t>
                      </a:r>
                      <a:r>
                        <a:rPr lang="en-US" sz="1200" b="0" i="0" dirty="0">
                          <a:solidFill>
                            <a:schemeClr val="tx1"/>
                          </a:solidFill>
                          <a:effectLst/>
                          <a:latin typeface="+mn-lt"/>
                          <a:ea typeface="Times New Roman" panose="02020603050405020304" pitchFamily="18" charset="0"/>
                          <a:cs typeface="Times New Roman" panose="02020603050405020304" pitchFamily="18" charset="0"/>
                        </a:rPr>
                        <a:t>-specific metadata fields. This effort should include the development of a BUFR template to support TSG/</a:t>
                      </a:r>
                      <a:r>
                        <a:rPr lang="en-US" sz="1200" b="0" i="0" dirty="0" err="1">
                          <a:solidFill>
                            <a:schemeClr val="tx1"/>
                          </a:solidFill>
                          <a:effectLst/>
                          <a:latin typeface="+mn-lt"/>
                          <a:ea typeface="Times New Roman" panose="02020603050405020304" pitchFamily="18" charset="0"/>
                          <a:cs typeface="Times New Roman" panose="02020603050405020304" pitchFamily="18" charset="0"/>
                        </a:rPr>
                        <a:t>pCO2</a:t>
                      </a:r>
                      <a:r>
                        <a:rPr lang="en-US" sz="1200" b="0" i="0" dirty="0">
                          <a:solidFill>
                            <a:schemeClr val="tx1"/>
                          </a:solidFill>
                          <a:effectLst/>
                          <a:latin typeface="+mn-lt"/>
                          <a:ea typeface="Times New Roman" panose="02020603050405020304" pitchFamily="18" charset="0"/>
                          <a:cs typeface="Times New Roman" panose="02020603050405020304" pitchFamily="18" charset="0"/>
                        </a:rPr>
                        <a:t> operations.</a:t>
                      </a:r>
                      <a:endParaRPr lang="de-DE" sz="1200" b="0" i="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i="0" dirty="0">
                          <a:solidFill>
                            <a:schemeClr val="tx1"/>
                          </a:solidFill>
                          <a:effectLst/>
                          <a:latin typeface="+mn-lt"/>
                          <a:ea typeface="Times New Roman" panose="02020603050405020304" pitchFamily="18" charset="0"/>
                          <a:cs typeface="Times New Roman" panose="02020603050405020304" pitchFamily="18" charset="0"/>
                        </a:rPr>
                        <a:t>TT- Metadata &amp;SOT-TC, David Berry</a:t>
                      </a:r>
                      <a:endParaRPr lang="de-DE" sz="1200" b="0" i="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i="0" dirty="0">
                          <a:solidFill>
                            <a:schemeClr val="tx1"/>
                          </a:solidFill>
                          <a:effectLst/>
                          <a:latin typeface="+mn-lt"/>
                          <a:ea typeface="Times New Roman" panose="02020603050405020304" pitchFamily="18" charset="0"/>
                          <a:cs typeface="Times New Roman" panose="02020603050405020304" pitchFamily="18" charset="0"/>
                        </a:rPr>
                        <a:t>SOT-11</a:t>
                      </a:r>
                      <a:endParaRPr lang="de-DE" sz="1200" b="0" i="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de-DE" sz="1200" b="0" dirty="0">
                          <a:solidFill>
                            <a:srgbClr val="FF0000"/>
                          </a:solidFill>
                          <a:effectLst/>
                          <a:latin typeface="+mn-lt"/>
                          <a:ea typeface="Times New Roman" panose="02020603050405020304" pitchFamily="18" charset="0"/>
                          <a:cs typeface="Times New Roman" panose="02020603050405020304" pitchFamily="18" charset="0"/>
                        </a:rPr>
                        <a:t>final </a:t>
                      </a:r>
                      <a:r>
                        <a:rPr lang="de-DE" sz="1200" b="0" dirty="0" err="1">
                          <a:solidFill>
                            <a:srgbClr val="FF0000"/>
                          </a:solidFill>
                          <a:effectLst/>
                          <a:latin typeface="+mn-lt"/>
                          <a:ea typeface="Times New Roman" panose="02020603050405020304" pitchFamily="18" charset="0"/>
                          <a:cs typeface="Times New Roman" panose="02020603050405020304" pitchFamily="18" charset="0"/>
                        </a:rPr>
                        <a:t>adjustments</a:t>
                      </a:r>
                      <a:r>
                        <a:rPr lang="de-DE" sz="1200" b="0" dirty="0">
                          <a:solidFill>
                            <a:srgbClr val="FF0000"/>
                          </a:solidFill>
                          <a:effectLst/>
                          <a:latin typeface="+mn-lt"/>
                          <a:ea typeface="Times New Roman" panose="02020603050405020304" pitchFamily="18" charset="0"/>
                          <a:cs typeface="Times New Roman" panose="02020603050405020304" pitchFamily="18" charset="0"/>
                        </a:rPr>
                        <a:t> in </a:t>
                      </a:r>
                      <a:r>
                        <a:rPr lang="de-DE" sz="1200" b="0" dirty="0" err="1">
                          <a:solidFill>
                            <a:srgbClr val="FF0000"/>
                          </a:solidFill>
                          <a:effectLst/>
                          <a:latin typeface="+mn-lt"/>
                          <a:ea typeface="Times New Roman" panose="02020603050405020304" pitchFamily="18" charset="0"/>
                          <a:cs typeface="Times New Roman" panose="02020603050405020304" pitchFamily="18" charset="0"/>
                        </a:rPr>
                        <a:t>progress</a:t>
                      </a:r>
                      <a:endParaRPr lang="de-DE" sz="1200" b="0" dirty="0">
                        <a:solidFill>
                          <a:srgbClr val="FF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9555832"/>
                  </a:ext>
                </a:extLst>
              </a:tr>
              <a:tr h="864096">
                <a:tc>
                  <a:txBody>
                    <a:bodyPr/>
                    <a:lstStyle/>
                    <a:p>
                      <a:pPr>
                        <a:spcAft>
                          <a:spcPts val="0"/>
                        </a:spcAft>
                      </a:pPr>
                      <a:r>
                        <a:rPr lang="en-US" sz="1200" b="0" i="1" dirty="0" err="1">
                          <a:solidFill>
                            <a:schemeClr val="tx1"/>
                          </a:solidFill>
                          <a:effectLst/>
                          <a:latin typeface="+mn-lt"/>
                          <a:ea typeface="Times New Roman" panose="02020603050405020304" pitchFamily="18" charset="0"/>
                          <a:cs typeface="Times New Roman" panose="02020603050405020304" pitchFamily="18" charset="0"/>
                        </a:rPr>
                        <a:t>A6.7</a:t>
                      </a:r>
                      <a:r>
                        <a:rPr lang="en-US" sz="1200" b="0" i="1" dirty="0">
                          <a:solidFill>
                            <a:schemeClr val="tx1"/>
                          </a:solidFill>
                          <a:effectLst/>
                          <a:latin typeface="+mn-lt"/>
                          <a:ea typeface="Times New Roman" panose="02020603050405020304" pitchFamily="18" charset="0"/>
                          <a:cs typeface="Times New Roman" panose="02020603050405020304" pitchFamily="18" charset="0"/>
                        </a:rPr>
                        <a:t>/3</a:t>
                      </a:r>
                      <a:endParaRPr lang="de-DE"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200" b="0" i="1">
                          <a:solidFill>
                            <a:schemeClr val="tx1"/>
                          </a:solidFill>
                          <a:effectLst/>
                          <a:latin typeface="+mn-lt"/>
                          <a:ea typeface="Times New Roman" panose="02020603050405020304" pitchFamily="18" charset="0"/>
                          <a:cs typeface="Times New Roman" panose="02020603050405020304" pitchFamily="18" charset="0"/>
                        </a:rPr>
                        <a:t>Assess and report the convenience of upgrading TM315004 to accommodate additional metadata requirements.</a:t>
                      </a:r>
                      <a:endParaRPr lang="de-DE" sz="1200" b="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i="1">
                          <a:solidFill>
                            <a:schemeClr val="tx1"/>
                          </a:solidFill>
                          <a:effectLst/>
                          <a:latin typeface="+mn-lt"/>
                          <a:ea typeface="Times New Roman" panose="02020603050405020304" pitchFamily="18" charset="0"/>
                          <a:cs typeface="Times New Roman" panose="02020603050405020304" pitchFamily="18" charset="0"/>
                        </a:rPr>
                        <a:t>TT- Metadata &amp;SOT-TC , David Berry</a:t>
                      </a:r>
                      <a:endParaRPr lang="de-DE" sz="1200" b="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i="1" dirty="0">
                          <a:solidFill>
                            <a:schemeClr val="tx1"/>
                          </a:solidFill>
                          <a:effectLst/>
                          <a:latin typeface="+mn-lt"/>
                          <a:ea typeface="Times New Roman" panose="02020603050405020304" pitchFamily="18" charset="0"/>
                          <a:cs typeface="Times New Roman" panose="02020603050405020304" pitchFamily="18" charset="0"/>
                        </a:rPr>
                        <a:t>SOT-11</a:t>
                      </a:r>
                      <a:endParaRPr lang="de-DE"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200" b="0" dirty="0">
                          <a:solidFill>
                            <a:srgbClr val="FF0000"/>
                          </a:solidFill>
                          <a:effectLst/>
                          <a:latin typeface="+mn-lt"/>
                          <a:ea typeface="Times New Roman" panose="02020603050405020304" pitchFamily="18" charset="0"/>
                          <a:cs typeface="Times New Roman" panose="02020603050405020304" pitchFamily="18" charset="0"/>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0767553"/>
                  </a:ext>
                </a:extLst>
              </a:tr>
              <a:tr h="669776">
                <a:tc>
                  <a:txBody>
                    <a:bodyPr/>
                    <a:lstStyle/>
                    <a:p>
                      <a:pPr>
                        <a:spcAft>
                          <a:spcPts val="0"/>
                        </a:spcAft>
                      </a:pPr>
                      <a:r>
                        <a:rPr lang="en-US" sz="1200" b="0" i="1" dirty="0" err="1">
                          <a:solidFill>
                            <a:schemeClr val="tx1"/>
                          </a:solidFill>
                          <a:effectLst/>
                          <a:latin typeface="+mn-lt"/>
                          <a:ea typeface="Times New Roman" panose="02020603050405020304" pitchFamily="18" charset="0"/>
                          <a:cs typeface="Times New Roman" panose="02020603050405020304" pitchFamily="18" charset="0"/>
                        </a:rPr>
                        <a:t>A13.4</a:t>
                      </a:r>
                      <a:r>
                        <a:rPr lang="en-US" sz="1200" b="0" i="1" dirty="0">
                          <a:solidFill>
                            <a:schemeClr val="tx1"/>
                          </a:solidFill>
                          <a:effectLst/>
                          <a:latin typeface="+mn-lt"/>
                          <a:ea typeface="Times New Roman" panose="02020603050405020304" pitchFamily="18" charset="0"/>
                          <a:cs typeface="Times New Roman" panose="02020603050405020304" pitchFamily="18" charset="0"/>
                        </a:rPr>
                        <a:t>/1</a:t>
                      </a:r>
                      <a:endParaRPr lang="de-DE"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en-US" sz="1200" b="0" i="1" dirty="0">
                          <a:solidFill>
                            <a:schemeClr val="tx1"/>
                          </a:solidFill>
                          <a:effectLst/>
                          <a:latin typeface="+mn-lt"/>
                          <a:ea typeface="Times New Roman" panose="02020603050405020304" pitchFamily="18" charset="0"/>
                          <a:cs typeface="Times New Roman" panose="02020603050405020304" pitchFamily="18" charset="0"/>
                        </a:rPr>
                        <a:t>Develop documentation on how/what to migrate from PUB47 to JCOMMOPS metadata database.</a:t>
                      </a:r>
                      <a:endParaRPr lang="de-DE"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i="1" dirty="0">
                          <a:solidFill>
                            <a:schemeClr val="tx1"/>
                          </a:solidFill>
                          <a:effectLst/>
                          <a:latin typeface="+mn-lt"/>
                          <a:ea typeface="Times New Roman" panose="02020603050405020304" pitchFamily="18" charset="0"/>
                          <a:cs typeface="Times New Roman" panose="02020603050405020304" pitchFamily="18" charset="0"/>
                        </a:rPr>
                        <a:t>TT-Metadata</a:t>
                      </a:r>
                      <a:endParaRPr lang="de-DE"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200" b="0" i="1" dirty="0">
                          <a:solidFill>
                            <a:schemeClr val="tx1"/>
                          </a:solidFill>
                          <a:effectLst/>
                          <a:latin typeface="+mn-lt"/>
                          <a:ea typeface="Times New Roman" panose="02020603050405020304" pitchFamily="18" charset="0"/>
                          <a:cs typeface="Times New Roman" panose="02020603050405020304" pitchFamily="18" charset="0"/>
                        </a:rPr>
                        <a:t>SOT-11</a:t>
                      </a:r>
                      <a:endParaRPr lang="de-DE" sz="12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200" b="0" dirty="0" err="1">
                          <a:solidFill>
                            <a:srgbClr val="FF0000"/>
                          </a:solidFill>
                          <a:effectLst/>
                          <a:latin typeface="+mn-lt"/>
                          <a:ea typeface="Times New Roman" panose="02020603050405020304" pitchFamily="18" charset="0"/>
                          <a:cs typeface="Times New Roman" panose="02020603050405020304" pitchFamily="18" charset="0"/>
                        </a:rPr>
                        <a:t>pending</a:t>
                      </a:r>
                      <a:endParaRPr lang="de-DE" sz="1200" b="0" dirty="0">
                        <a:solidFill>
                          <a:srgbClr val="FF0000"/>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9046235"/>
                  </a:ext>
                </a:extLst>
              </a:tr>
            </a:tbl>
          </a:graphicData>
        </a:graphic>
      </p:graphicFrame>
    </p:spTree>
    <p:extLst>
      <p:ext uri="{BB962C8B-B14F-4D97-AF65-F5344CB8AC3E}">
        <p14:creationId xmlns:p14="http://schemas.microsoft.com/office/powerpoint/2010/main" val="2863686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0E22-FF76-44D6-A26F-E6B46DDDA109}"/>
              </a:ext>
            </a:extLst>
          </p:cNvPr>
          <p:cNvSpPr>
            <a:spLocks noGrp="1"/>
          </p:cNvSpPr>
          <p:nvPr>
            <p:ph type="title"/>
          </p:nvPr>
        </p:nvSpPr>
        <p:spPr/>
        <p:txBody>
          <a:bodyPr/>
          <a:lstStyle/>
          <a:p>
            <a:r>
              <a:rPr lang="en-US" dirty="0"/>
              <a:t>Discussion</a:t>
            </a:r>
          </a:p>
        </p:txBody>
      </p:sp>
      <p:sp>
        <p:nvSpPr>
          <p:cNvPr id="4" name="Slide Number Placeholder 3">
            <a:extLst>
              <a:ext uri="{FF2B5EF4-FFF2-40B4-BE49-F238E27FC236}">
                <a16:creationId xmlns:a16="http://schemas.microsoft.com/office/drawing/2014/main" id="{DA9EB226-D0A5-4742-AEC4-94831227562A}"/>
              </a:ext>
            </a:extLst>
          </p:cNvPr>
          <p:cNvSpPr>
            <a:spLocks noGrp="1"/>
          </p:cNvSpPr>
          <p:nvPr>
            <p:ph type="sldNum" sz="quarter" idx="4"/>
          </p:nvPr>
        </p:nvSpPr>
        <p:spPr/>
        <p:txBody>
          <a:bodyPr/>
          <a:lstStyle/>
          <a:p>
            <a:fld id="{1F373E91-1937-46D8-B393-D77320A7F825}" type="slidenum">
              <a:rPr lang="en-US" smtClean="0"/>
              <a:pPr/>
              <a:t>13</a:t>
            </a:fld>
            <a:endParaRPr lang="en-US" dirty="0"/>
          </a:p>
        </p:txBody>
      </p:sp>
      <p:pic>
        <p:nvPicPr>
          <p:cNvPr id="5" name="Picture 2" descr="MCj00787110000[1]"/>
          <p:cNvPicPr>
            <a:picLocks noGrp="1" noChangeAspect="1" noChangeArrowheads="1"/>
          </p:cNvPicPr>
          <p:nvPr>
            <p:ph/>
          </p:nvPr>
        </p:nvPicPr>
        <p:blipFill>
          <a:blip r:embed="rId2" cstate="print">
            <a:extLst>
              <a:ext uri="{28A0092B-C50C-407E-A947-70E740481C1C}">
                <a14:useLocalDpi xmlns:a14="http://schemas.microsoft.com/office/drawing/2010/main" val="0"/>
              </a:ext>
            </a:extLst>
          </a:blip>
          <a:srcRect/>
          <a:stretch>
            <a:fillRect/>
          </a:stretch>
        </p:blipFill>
        <p:spPr>
          <a:xfrm>
            <a:off x="3791892" y="1916832"/>
            <a:ext cx="1500188" cy="3668713"/>
          </a:xfrm>
        </p:spPr>
      </p:pic>
    </p:spTree>
    <p:extLst>
      <p:ext uri="{BB962C8B-B14F-4D97-AF65-F5344CB8AC3E}">
        <p14:creationId xmlns:p14="http://schemas.microsoft.com/office/powerpoint/2010/main" val="2118227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0E22-FF76-44D6-A26F-E6B46DDDA109}"/>
              </a:ext>
            </a:extLst>
          </p:cNvPr>
          <p:cNvSpPr>
            <a:spLocks noGrp="1"/>
          </p:cNvSpPr>
          <p:nvPr>
            <p:ph type="title"/>
          </p:nvPr>
        </p:nvSpPr>
        <p:spPr/>
        <p:txBody>
          <a:bodyPr/>
          <a:lstStyle/>
          <a:p>
            <a:r>
              <a:rPr lang="en-US" dirty="0"/>
              <a:t>Metadata</a:t>
            </a:r>
          </a:p>
        </p:txBody>
      </p:sp>
      <p:sp>
        <p:nvSpPr>
          <p:cNvPr id="4" name="Slide Number Placeholder 3">
            <a:extLst>
              <a:ext uri="{FF2B5EF4-FFF2-40B4-BE49-F238E27FC236}">
                <a16:creationId xmlns:a16="http://schemas.microsoft.com/office/drawing/2014/main" id="{DA9EB226-D0A5-4742-AEC4-94831227562A}"/>
              </a:ext>
            </a:extLst>
          </p:cNvPr>
          <p:cNvSpPr>
            <a:spLocks noGrp="1"/>
          </p:cNvSpPr>
          <p:nvPr>
            <p:ph type="sldNum" sz="quarter" idx="4"/>
          </p:nvPr>
        </p:nvSpPr>
        <p:spPr/>
        <p:txBody>
          <a:bodyPr/>
          <a:lstStyle/>
          <a:p>
            <a:fld id="{1F373E91-1937-46D8-B393-D77320A7F825}" type="slidenum">
              <a:rPr lang="en-US" smtClean="0"/>
              <a:pPr/>
              <a:t>2</a:t>
            </a:fld>
            <a:endParaRPr lang="en-US" dirty="0"/>
          </a:p>
        </p:txBody>
      </p:sp>
      <p:sp>
        <p:nvSpPr>
          <p:cNvPr id="6" name="Content Placeholder 2">
            <a:extLst>
              <a:ext uri="{FF2B5EF4-FFF2-40B4-BE49-F238E27FC236}">
                <a16:creationId xmlns:a16="http://schemas.microsoft.com/office/drawing/2014/main" id="{E7D83C83-0396-49E5-933E-735FFF2E18C4}"/>
              </a:ext>
            </a:extLst>
          </p:cNvPr>
          <p:cNvSpPr>
            <a:spLocks noGrp="1"/>
          </p:cNvSpPr>
          <p:nvPr>
            <p:ph idx="1"/>
          </p:nvPr>
        </p:nvSpPr>
        <p:spPr>
          <a:xfrm>
            <a:off x="457200" y="1196752"/>
            <a:ext cx="8229600" cy="4929411"/>
          </a:xfrm>
        </p:spPr>
        <p:txBody>
          <a:bodyPr/>
          <a:lstStyle/>
          <a:p>
            <a:pPr marL="0" indent="0">
              <a:buNone/>
            </a:pPr>
            <a:r>
              <a:rPr lang="en-GB" sz="2000" b="1" dirty="0"/>
              <a:t>SOT Task Team on metadata, membership:</a:t>
            </a:r>
          </a:p>
          <a:p>
            <a:pPr marL="0" indent="0">
              <a:buNone/>
            </a:pPr>
            <a:endParaRPr lang="en-GB" sz="2000" dirty="0"/>
          </a:p>
          <a:p>
            <a:pPr marL="0" indent="0">
              <a:buNone/>
            </a:pPr>
            <a:r>
              <a:rPr lang="en-GB" sz="2000" dirty="0"/>
              <a:t>Chair: Emma </a:t>
            </a:r>
            <a:r>
              <a:rPr lang="en-GB" sz="2000" dirty="0" err="1"/>
              <a:t>Steventon</a:t>
            </a:r>
            <a:r>
              <a:rPr lang="en-GB" sz="2000" dirty="0"/>
              <a:t> (seconded till end of year to another position) </a:t>
            </a:r>
          </a:p>
          <a:p>
            <a:pPr marL="0" indent="0">
              <a:buNone/>
            </a:pPr>
            <a:r>
              <a:rPr lang="en-GB" sz="2000" dirty="0"/>
              <a:t>Acting chair: Henry Kleta</a:t>
            </a:r>
          </a:p>
          <a:p>
            <a:pPr marL="0" indent="0">
              <a:buNone/>
            </a:pPr>
            <a:r>
              <a:rPr lang="en-GB" sz="2000" dirty="0"/>
              <a:t>Vice chair: vacant</a:t>
            </a:r>
          </a:p>
          <a:p>
            <a:pPr marL="0" indent="0">
              <a:buNone/>
            </a:pPr>
            <a:r>
              <a:rPr lang="en-GB" sz="2000" dirty="0"/>
              <a:t>Martin Kramp			Anthonin Lize</a:t>
            </a:r>
          </a:p>
          <a:p>
            <a:pPr marL="0" indent="0">
              <a:buNone/>
            </a:pPr>
            <a:r>
              <a:rPr lang="en-GB" sz="2000" dirty="0"/>
              <a:t>Jean-Baptiste </a:t>
            </a:r>
            <a:r>
              <a:rPr lang="en-GB" sz="2000" dirty="0" err="1"/>
              <a:t>Cohuet</a:t>
            </a:r>
            <a:r>
              <a:rPr lang="en-GB" sz="2000" dirty="0"/>
              <a:t>		David Berry (leaving)</a:t>
            </a:r>
          </a:p>
          <a:p>
            <a:pPr marL="0" indent="0">
              <a:buNone/>
            </a:pPr>
            <a:r>
              <a:rPr lang="en-GB" sz="2000" dirty="0"/>
              <a:t>Joel </a:t>
            </a:r>
            <a:r>
              <a:rPr lang="en-GB" sz="2000" dirty="0" err="1"/>
              <a:t>Cabrie</a:t>
            </a:r>
            <a:r>
              <a:rPr lang="en-GB" sz="2000" dirty="0"/>
              <a:t>			Eric Freeman</a:t>
            </a:r>
          </a:p>
          <a:p>
            <a:pPr marL="0" indent="0">
              <a:buNone/>
            </a:pPr>
            <a:r>
              <a:rPr lang="en-GB" sz="2000" dirty="0" err="1"/>
              <a:t>Venkat</a:t>
            </a:r>
            <a:r>
              <a:rPr lang="en-GB" sz="2000" dirty="0"/>
              <a:t> </a:t>
            </a:r>
            <a:r>
              <a:rPr lang="en-GB" sz="2000" dirty="0" err="1"/>
              <a:t>Shesu</a:t>
            </a:r>
            <a:r>
              <a:rPr lang="en-GB" sz="2000" dirty="0"/>
              <a:t> </a:t>
            </a:r>
            <a:r>
              <a:rPr lang="en-GB" sz="2000" dirty="0" err="1"/>
              <a:t>Reddem</a:t>
            </a:r>
            <a:r>
              <a:rPr lang="en-GB" sz="2000" dirty="0"/>
              <a:t>		Matthias Hoigt</a:t>
            </a:r>
          </a:p>
          <a:p>
            <a:pPr marL="0" indent="0">
              <a:buNone/>
            </a:pPr>
            <a:r>
              <a:rPr lang="en-GB" sz="2000" dirty="0"/>
              <a:t>Rudolf Krockauer			Rebecca </a:t>
            </a:r>
            <a:r>
              <a:rPr lang="en-GB" sz="2000" dirty="0" err="1"/>
              <a:t>Cowley</a:t>
            </a:r>
            <a:endParaRPr lang="en-GB" sz="2000" dirty="0"/>
          </a:p>
          <a:p>
            <a:pPr marL="0" indent="0">
              <a:buNone/>
            </a:pPr>
            <a:r>
              <a:rPr lang="en-GB" sz="2000" dirty="0"/>
              <a:t>Tamaryn Morris			Richard </a:t>
            </a:r>
            <a:r>
              <a:rPr lang="en-GB" sz="2000" dirty="0" err="1"/>
              <a:t>Cornes</a:t>
            </a:r>
            <a:endParaRPr lang="en-GB" sz="2000" dirty="0"/>
          </a:p>
          <a:p>
            <a:pPr marL="0" indent="0">
              <a:buNone/>
            </a:pPr>
            <a:r>
              <a:rPr lang="en-GB" sz="2000" dirty="0"/>
              <a:t>Puneet Jaswal</a:t>
            </a:r>
          </a:p>
        </p:txBody>
      </p:sp>
    </p:spTree>
    <p:extLst>
      <p:ext uri="{BB962C8B-B14F-4D97-AF65-F5344CB8AC3E}">
        <p14:creationId xmlns:p14="http://schemas.microsoft.com/office/powerpoint/2010/main" val="4172265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0E22-FF76-44D6-A26F-E6B46DDDA109}"/>
              </a:ext>
            </a:extLst>
          </p:cNvPr>
          <p:cNvSpPr>
            <a:spLocks noGrp="1"/>
          </p:cNvSpPr>
          <p:nvPr>
            <p:ph type="title"/>
          </p:nvPr>
        </p:nvSpPr>
        <p:spPr/>
        <p:txBody>
          <a:bodyPr/>
          <a:lstStyle/>
          <a:p>
            <a:r>
              <a:rPr lang="en-US" dirty="0"/>
              <a:t>Metadata</a:t>
            </a:r>
          </a:p>
        </p:txBody>
      </p:sp>
      <p:sp>
        <p:nvSpPr>
          <p:cNvPr id="4" name="Slide Number Placeholder 3">
            <a:extLst>
              <a:ext uri="{FF2B5EF4-FFF2-40B4-BE49-F238E27FC236}">
                <a16:creationId xmlns:a16="http://schemas.microsoft.com/office/drawing/2014/main" id="{DA9EB226-D0A5-4742-AEC4-94831227562A}"/>
              </a:ext>
            </a:extLst>
          </p:cNvPr>
          <p:cNvSpPr>
            <a:spLocks noGrp="1"/>
          </p:cNvSpPr>
          <p:nvPr>
            <p:ph type="sldNum" sz="quarter" idx="4"/>
          </p:nvPr>
        </p:nvSpPr>
        <p:spPr/>
        <p:txBody>
          <a:bodyPr/>
          <a:lstStyle/>
          <a:p>
            <a:fld id="{1F373E91-1937-46D8-B393-D77320A7F825}" type="slidenum">
              <a:rPr lang="en-US" smtClean="0"/>
              <a:pPr/>
              <a:t>3</a:t>
            </a:fld>
            <a:endParaRPr lang="en-US" dirty="0"/>
          </a:p>
        </p:txBody>
      </p:sp>
      <p:sp>
        <p:nvSpPr>
          <p:cNvPr id="6" name="Content Placeholder 2">
            <a:extLst>
              <a:ext uri="{FF2B5EF4-FFF2-40B4-BE49-F238E27FC236}">
                <a16:creationId xmlns:a16="http://schemas.microsoft.com/office/drawing/2014/main" id="{E7D83C83-0396-49E5-933E-735FFF2E18C4}"/>
              </a:ext>
            </a:extLst>
          </p:cNvPr>
          <p:cNvSpPr>
            <a:spLocks noGrp="1"/>
          </p:cNvSpPr>
          <p:nvPr>
            <p:ph idx="1"/>
          </p:nvPr>
        </p:nvSpPr>
        <p:spPr>
          <a:xfrm>
            <a:off x="457200" y="1196752"/>
            <a:ext cx="8229600" cy="4929411"/>
          </a:xfrm>
        </p:spPr>
        <p:txBody>
          <a:bodyPr/>
          <a:lstStyle/>
          <a:p>
            <a:pPr marL="0" indent="0">
              <a:buNone/>
            </a:pPr>
            <a:r>
              <a:rPr lang="en-GB" sz="2000" b="1" dirty="0"/>
              <a:t>SOT Task Team on metadata, Terms of References (suggestion, based on </a:t>
            </a:r>
            <a:r>
              <a:rPr lang="en-GB" sz="2000" b="1" dirty="0" err="1"/>
              <a:t>ToRs</a:t>
            </a:r>
            <a:r>
              <a:rPr lang="en-GB" sz="2000" b="1" dirty="0"/>
              <a:t> of pre-SOT-10 metadata </a:t>
            </a:r>
            <a:r>
              <a:rPr lang="en-GB" sz="2000" b="1" dirty="0" err="1"/>
              <a:t>TTs</a:t>
            </a:r>
            <a:r>
              <a:rPr lang="en-GB" sz="2000" b="1" dirty="0"/>
              <a:t> – VOS and </a:t>
            </a:r>
            <a:r>
              <a:rPr lang="en-GB" sz="2000" b="1" dirty="0" err="1"/>
              <a:t>SOOP</a:t>
            </a:r>
            <a:r>
              <a:rPr lang="en-GB" sz="2000" b="1" dirty="0"/>
              <a:t> had one...) :</a:t>
            </a:r>
          </a:p>
          <a:p>
            <a:pPr algn="just">
              <a:lnSpc>
                <a:spcPct val="150000"/>
              </a:lnSpc>
              <a:buAutoNum type="arabicPeriod"/>
            </a:pPr>
            <a:r>
              <a:rPr lang="en-US" sz="1600" dirty="0">
                <a:solidFill>
                  <a:srgbClr val="000000"/>
                </a:solidFill>
              </a:rPr>
              <a:t>Develop a new composite metadata structure for SOT observing networks based upon new WIGOS metadata standards and existing </a:t>
            </a:r>
            <a:r>
              <a:rPr lang="en-US" sz="1600" dirty="0" err="1">
                <a:solidFill>
                  <a:srgbClr val="000000"/>
                </a:solidFill>
              </a:rPr>
              <a:t>WMO</a:t>
            </a:r>
            <a:r>
              <a:rPr lang="en-US" sz="1600" dirty="0">
                <a:solidFill>
                  <a:srgbClr val="000000"/>
                </a:solidFill>
              </a:rPr>
              <a:t> Pub No 47 metadata requirements. </a:t>
            </a:r>
          </a:p>
          <a:p>
            <a:pPr algn="just">
              <a:lnSpc>
                <a:spcPct val="150000"/>
              </a:lnSpc>
              <a:buFont typeface="+mj-lt"/>
              <a:buAutoNum type="arabicPeriod"/>
            </a:pPr>
            <a:r>
              <a:rPr lang="en-US" sz="1600" dirty="0">
                <a:solidFill>
                  <a:srgbClr val="000000"/>
                </a:solidFill>
              </a:rPr>
              <a:t>Regularly review metadata requirements for SOT observing networks and propose amendments or recommendations where considered appropriate.</a:t>
            </a:r>
          </a:p>
          <a:p>
            <a:pPr algn="just">
              <a:lnSpc>
                <a:spcPct val="150000"/>
              </a:lnSpc>
              <a:buFont typeface="+mj-lt"/>
              <a:buAutoNum type="arabicPeriod"/>
            </a:pPr>
            <a:r>
              <a:rPr lang="en-US" sz="1600" dirty="0">
                <a:solidFill>
                  <a:srgbClr val="000000"/>
                </a:solidFill>
              </a:rPr>
              <a:t>Review the compliance of SOT networks with WIGOS requirements. Liaise with OSCAR Working Groups where required.</a:t>
            </a:r>
          </a:p>
          <a:p>
            <a:pPr algn="just">
              <a:lnSpc>
                <a:spcPct val="150000"/>
              </a:lnSpc>
              <a:buFont typeface="+mj-lt"/>
              <a:buAutoNum type="arabicPeriod"/>
            </a:pPr>
            <a:r>
              <a:rPr lang="en-US" sz="1600" dirty="0">
                <a:solidFill>
                  <a:srgbClr val="000000"/>
                </a:solidFill>
              </a:rPr>
              <a:t>Monitor related work undertaken by other </a:t>
            </a:r>
            <a:r>
              <a:rPr lang="en-US" sz="1600" dirty="0" err="1">
                <a:solidFill>
                  <a:srgbClr val="000000"/>
                </a:solidFill>
              </a:rPr>
              <a:t>GOOS</a:t>
            </a:r>
            <a:r>
              <a:rPr lang="en-US" sz="1600" dirty="0">
                <a:solidFill>
                  <a:srgbClr val="000000"/>
                </a:solidFill>
              </a:rPr>
              <a:t> observing networks to ensure that, where appropriate, consistent </a:t>
            </a:r>
            <a:r>
              <a:rPr lang="en-US" sz="1600" dirty="0" err="1">
                <a:solidFill>
                  <a:srgbClr val="000000"/>
                </a:solidFill>
              </a:rPr>
              <a:t>harmonised</a:t>
            </a:r>
            <a:r>
              <a:rPr lang="en-US" sz="1600" dirty="0">
                <a:solidFill>
                  <a:srgbClr val="000000"/>
                </a:solidFill>
              </a:rPr>
              <a:t> metadata provisions are developed.</a:t>
            </a:r>
          </a:p>
          <a:p>
            <a:pPr algn="just">
              <a:lnSpc>
                <a:spcPct val="150000"/>
              </a:lnSpc>
              <a:buFont typeface="+mj-lt"/>
              <a:buAutoNum type="arabicPeriod" startAt="5"/>
            </a:pPr>
            <a:r>
              <a:rPr lang="en-US" sz="1600" dirty="0">
                <a:solidFill>
                  <a:srgbClr val="000000"/>
                </a:solidFill>
              </a:rPr>
              <a:t>Liaise with the Task Team on Recruitment, Promotion and Training concerning metadata training for VOS operators, Focal Points and </a:t>
            </a:r>
            <a:r>
              <a:rPr lang="en-US" sz="1600" dirty="0" err="1">
                <a:solidFill>
                  <a:srgbClr val="000000"/>
                </a:solidFill>
              </a:rPr>
              <a:t>PMOs</a:t>
            </a:r>
            <a:r>
              <a:rPr lang="en-US" sz="1600" dirty="0">
                <a:solidFill>
                  <a:srgbClr val="000000"/>
                </a:solidFill>
              </a:rPr>
              <a:t>.</a:t>
            </a:r>
          </a:p>
          <a:p>
            <a:pPr algn="just">
              <a:lnSpc>
                <a:spcPct val="150000"/>
              </a:lnSpc>
              <a:buFont typeface="+mj-lt"/>
              <a:buAutoNum type="arabicPeriod" startAt="5"/>
            </a:pPr>
            <a:r>
              <a:rPr lang="en-US" sz="1600" dirty="0">
                <a:solidFill>
                  <a:srgbClr val="000000"/>
                </a:solidFill>
              </a:rPr>
              <a:t>Determine the minimum SOT metadata requirements to be aligned with OSCAR mandatory metadata.</a:t>
            </a:r>
          </a:p>
          <a:p>
            <a:pPr algn="just">
              <a:lnSpc>
                <a:spcPct val="150000"/>
              </a:lnSpc>
              <a:buFont typeface="+mj-lt"/>
              <a:buAutoNum type="arabicPeriod"/>
            </a:pPr>
            <a:endParaRPr lang="en-US" sz="1600" dirty="0">
              <a:solidFill>
                <a:srgbClr val="000000"/>
              </a:solidFill>
            </a:endParaRPr>
          </a:p>
        </p:txBody>
      </p:sp>
    </p:spTree>
    <p:extLst>
      <p:ext uri="{BB962C8B-B14F-4D97-AF65-F5344CB8AC3E}">
        <p14:creationId xmlns:p14="http://schemas.microsoft.com/office/powerpoint/2010/main" val="4230187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0E22-FF76-44D6-A26F-E6B46DDDA109}"/>
              </a:ext>
            </a:extLst>
          </p:cNvPr>
          <p:cNvSpPr>
            <a:spLocks noGrp="1"/>
          </p:cNvSpPr>
          <p:nvPr>
            <p:ph type="title"/>
          </p:nvPr>
        </p:nvSpPr>
        <p:spPr/>
        <p:txBody>
          <a:bodyPr/>
          <a:lstStyle/>
          <a:p>
            <a:r>
              <a:rPr lang="en-US" dirty="0"/>
              <a:t>Metadata</a:t>
            </a:r>
          </a:p>
        </p:txBody>
      </p:sp>
      <p:sp>
        <p:nvSpPr>
          <p:cNvPr id="4" name="Slide Number Placeholder 3">
            <a:extLst>
              <a:ext uri="{FF2B5EF4-FFF2-40B4-BE49-F238E27FC236}">
                <a16:creationId xmlns:a16="http://schemas.microsoft.com/office/drawing/2014/main" id="{DA9EB226-D0A5-4742-AEC4-94831227562A}"/>
              </a:ext>
            </a:extLst>
          </p:cNvPr>
          <p:cNvSpPr>
            <a:spLocks noGrp="1"/>
          </p:cNvSpPr>
          <p:nvPr>
            <p:ph type="sldNum" sz="quarter" idx="4"/>
          </p:nvPr>
        </p:nvSpPr>
        <p:spPr/>
        <p:txBody>
          <a:bodyPr/>
          <a:lstStyle/>
          <a:p>
            <a:fld id="{1F373E91-1937-46D8-B393-D77320A7F825}" type="slidenum">
              <a:rPr lang="en-US" smtClean="0"/>
              <a:pPr/>
              <a:t>4</a:t>
            </a:fld>
            <a:endParaRPr lang="en-US" dirty="0"/>
          </a:p>
        </p:txBody>
      </p:sp>
      <p:sp>
        <p:nvSpPr>
          <p:cNvPr id="6" name="Content Placeholder 2">
            <a:extLst>
              <a:ext uri="{FF2B5EF4-FFF2-40B4-BE49-F238E27FC236}">
                <a16:creationId xmlns:a16="http://schemas.microsoft.com/office/drawing/2014/main" id="{E7D83C83-0396-49E5-933E-735FFF2E18C4}"/>
              </a:ext>
            </a:extLst>
          </p:cNvPr>
          <p:cNvSpPr>
            <a:spLocks noGrp="1"/>
          </p:cNvSpPr>
          <p:nvPr>
            <p:ph idx="1"/>
          </p:nvPr>
        </p:nvSpPr>
        <p:spPr>
          <a:xfrm>
            <a:off x="457200" y="1196752"/>
            <a:ext cx="8229600" cy="4929411"/>
          </a:xfrm>
        </p:spPr>
        <p:txBody>
          <a:bodyPr/>
          <a:lstStyle/>
          <a:p>
            <a:pPr marL="0" indent="0">
              <a:buNone/>
            </a:pPr>
            <a:r>
              <a:rPr lang="en-GB" sz="2000" b="1" dirty="0"/>
              <a:t>Activities of Metadata Task Team in intersessional period:</a:t>
            </a:r>
          </a:p>
          <a:p>
            <a:pPr marL="0" indent="0">
              <a:buNone/>
            </a:pPr>
            <a:endParaRPr lang="en-GB" sz="2000" dirty="0"/>
          </a:p>
          <a:p>
            <a:r>
              <a:rPr lang="en-GB" sz="2000" dirty="0"/>
              <a:t>Various meetings and regular Tele-Conferences were and are still held</a:t>
            </a:r>
          </a:p>
          <a:p>
            <a:r>
              <a:rPr lang="en-GB" sz="2000" dirty="0" err="1"/>
              <a:t>VOSP</a:t>
            </a:r>
            <a:r>
              <a:rPr lang="en-GB" sz="2000" dirty="0"/>
              <a:t> Chair spent September 2020 at OceanOPS for dedicated work on future SOT metadata format</a:t>
            </a:r>
          </a:p>
          <a:p>
            <a:r>
              <a:rPr lang="en-GB" sz="2000" dirty="0"/>
              <a:t>Reference tables were defined to standardize data as much as possible, most tables are finalized</a:t>
            </a:r>
          </a:p>
          <a:p>
            <a:r>
              <a:rPr lang="en-GB" sz="2000" dirty="0"/>
              <a:t>New format presented to SOT-</a:t>
            </a:r>
            <a:r>
              <a:rPr lang="en-GB" sz="2000" dirty="0" err="1"/>
              <a:t>EB</a:t>
            </a:r>
            <a:r>
              <a:rPr lang="en-GB" sz="2000" dirty="0"/>
              <a:t>, agreement received</a:t>
            </a:r>
          </a:p>
          <a:p>
            <a:r>
              <a:rPr lang="en-GB" sz="2000" dirty="0"/>
              <a:t>Discussion with OceanOPS concerning implementation in progress</a:t>
            </a:r>
          </a:p>
          <a:p>
            <a:r>
              <a:rPr lang="en-GB" sz="2000" dirty="0"/>
              <a:t>Definition of Test cases and scenarios</a:t>
            </a:r>
          </a:p>
          <a:p>
            <a:r>
              <a:rPr lang="en-GB" sz="2000" dirty="0"/>
              <a:t>Final adjustments in progress</a:t>
            </a:r>
          </a:p>
          <a:p>
            <a:endParaRPr lang="en-GB" sz="2000" dirty="0"/>
          </a:p>
        </p:txBody>
      </p:sp>
    </p:spTree>
    <p:extLst>
      <p:ext uri="{BB962C8B-B14F-4D97-AF65-F5344CB8AC3E}">
        <p14:creationId xmlns:p14="http://schemas.microsoft.com/office/powerpoint/2010/main" val="122999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0E22-FF76-44D6-A26F-E6B46DDDA109}"/>
              </a:ext>
            </a:extLst>
          </p:cNvPr>
          <p:cNvSpPr>
            <a:spLocks noGrp="1"/>
          </p:cNvSpPr>
          <p:nvPr>
            <p:ph type="title"/>
          </p:nvPr>
        </p:nvSpPr>
        <p:spPr/>
        <p:txBody>
          <a:bodyPr/>
          <a:lstStyle/>
          <a:p>
            <a:r>
              <a:rPr lang="en-US" dirty="0"/>
              <a:t>Metadata</a:t>
            </a:r>
          </a:p>
        </p:txBody>
      </p:sp>
      <p:sp>
        <p:nvSpPr>
          <p:cNvPr id="4" name="Slide Number Placeholder 3">
            <a:extLst>
              <a:ext uri="{FF2B5EF4-FFF2-40B4-BE49-F238E27FC236}">
                <a16:creationId xmlns:a16="http://schemas.microsoft.com/office/drawing/2014/main" id="{DA9EB226-D0A5-4742-AEC4-94831227562A}"/>
              </a:ext>
            </a:extLst>
          </p:cNvPr>
          <p:cNvSpPr>
            <a:spLocks noGrp="1"/>
          </p:cNvSpPr>
          <p:nvPr>
            <p:ph type="sldNum" sz="quarter" idx="4"/>
          </p:nvPr>
        </p:nvSpPr>
        <p:spPr/>
        <p:txBody>
          <a:bodyPr/>
          <a:lstStyle/>
          <a:p>
            <a:fld id="{1F373E91-1937-46D8-B393-D77320A7F825}" type="slidenum">
              <a:rPr lang="en-US" smtClean="0"/>
              <a:pPr/>
              <a:t>5</a:t>
            </a:fld>
            <a:endParaRPr lang="en-US" dirty="0"/>
          </a:p>
        </p:txBody>
      </p:sp>
      <p:sp>
        <p:nvSpPr>
          <p:cNvPr id="6" name="Content Placeholder 2">
            <a:extLst>
              <a:ext uri="{FF2B5EF4-FFF2-40B4-BE49-F238E27FC236}">
                <a16:creationId xmlns:a16="http://schemas.microsoft.com/office/drawing/2014/main" id="{E7D83C83-0396-49E5-933E-735FFF2E18C4}"/>
              </a:ext>
            </a:extLst>
          </p:cNvPr>
          <p:cNvSpPr>
            <a:spLocks noGrp="1"/>
          </p:cNvSpPr>
          <p:nvPr>
            <p:ph idx="1"/>
          </p:nvPr>
        </p:nvSpPr>
        <p:spPr>
          <a:xfrm>
            <a:off x="457200" y="1196752"/>
            <a:ext cx="8229600" cy="4929411"/>
          </a:xfrm>
        </p:spPr>
        <p:txBody>
          <a:bodyPr/>
          <a:lstStyle/>
          <a:p>
            <a:pPr marL="0" indent="0">
              <a:buNone/>
            </a:pPr>
            <a:r>
              <a:rPr lang="en-GB" sz="2000" b="1" dirty="0"/>
              <a:t>Pub47</a:t>
            </a:r>
          </a:p>
          <a:p>
            <a:r>
              <a:rPr lang="en-GB" sz="2000" dirty="0"/>
              <a:t>VOS only metadata format , fully ship focused</a:t>
            </a:r>
          </a:p>
          <a:p>
            <a:pPr marL="0" indent="0">
              <a:buNone/>
            </a:pPr>
            <a:endParaRPr lang="en-GB" sz="2000" b="1" dirty="0"/>
          </a:p>
          <a:p>
            <a:pPr marL="0" indent="0">
              <a:buNone/>
            </a:pPr>
            <a:r>
              <a:rPr lang="en-GB" sz="2000" b="1" dirty="0"/>
              <a:t>SOT metadata format</a:t>
            </a:r>
          </a:p>
          <a:p>
            <a:r>
              <a:rPr lang="en-GB" sz="2000" dirty="0"/>
              <a:t>metadata format for VOS, </a:t>
            </a:r>
            <a:r>
              <a:rPr lang="en-GB" sz="2000" dirty="0" err="1"/>
              <a:t>SOOP</a:t>
            </a:r>
            <a:r>
              <a:rPr lang="en-GB" sz="2000" dirty="0"/>
              <a:t> and ASAP stations</a:t>
            </a:r>
          </a:p>
          <a:p>
            <a:r>
              <a:rPr lang="en-GB" sz="2000" dirty="0"/>
              <a:t>format is compatible with WIGOS / OSCAR requirements</a:t>
            </a:r>
          </a:p>
          <a:p>
            <a:r>
              <a:rPr lang="en-GB" sz="2000" dirty="0"/>
              <a:t>history of metadata will be available</a:t>
            </a:r>
          </a:p>
          <a:p>
            <a:r>
              <a:rPr lang="en-GB" sz="2000" dirty="0"/>
              <a:t>OceanOPS will act as metadata repository</a:t>
            </a:r>
          </a:p>
          <a:p>
            <a:r>
              <a:rPr lang="en-GB" sz="2000" dirty="0"/>
              <a:t>WIGOS / OSCAR input from OceanOPS on behalf of operators</a:t>
            </a:r>
          </a:p>
          <a:p>
            <a:r>
              <a:rPr lang="en-GB" sz="2000" dirty="0"/>
              <a:t>SOT metadata format:</a:t>
            </a:r>
          </a:p>
          <a:p>
            <a:pPr lvl="1"/>
            <a:r>
              <a:rPr lang="en-GB" sz="1600" dirty="0"/>
              <a:t>one block for ship metadata</a:t>
            </a:r>
          </a:p>
          <a:p>
            <a:pPr lvl="1"/>
            <a:r>
              <a:rPr lang="en-GB" sz="1600" dirty="0"/>
              <a:t>one block for station metadata</a:t>
            </a:r>
          </a:p>
          <a:p>
            <a:pPr lvl="1"/>
            <a:r>
              <a:rPr lang="en-GB" sz="1600" dirty="0"/>
              <a:t>one block for sensor metadata</a:t>
            </a:r>
          </a:p>
          <a:p>
            <a:pPr lvl="1"/>
            <a:r>
              <a:rPr lang="en-GB" sz="1600" dirty="0"/>
              <a:t>one ship can host one or more stations</a:t>
            </a:r>
          </a:p>
          <a:p>
            <a:pPr lvl="1"/>
            <a:r>
              <a:rPr lang="en-GB" sz="1600" dirty="0"/>
              <a:t>one station can have one or more sensors connected to it</a:t>
            </a:r>
          </a:p>
          <a:p>
            <a:pPr marL="0" indent="0">
              <a:buNone/>
            </a:pPr>
            <a:endParaRPr lang="en-GB" sz="2000" dirty="0"/>
          </a:p>
          <a:p>
            <a:endParaRPr lang="en-GB" sz="2000" dirty="0"/>
          </a:p>
        </p:txBody>
      </p:sp>
    </p:spTree>
    <p:extLst>
      <p:ext uri="{BB962C8B-B14F-4D97-AF65-F5344CB8AC3E}">
        <p14:creationId xmlns:p14="http://schemas.microsoft.com/office/powerpoint/2010/main" val="3127261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0E22-FF76-44D6-A26F-E6B46DDDA109}"/>
              </a:ext>
            </a:extLst>
          </p:cNvPr>
          <p:cNvSpPr>
            <a:spLocks noGrp="1"/>
          </p:cNvSpPr>
          <p:nvPr>
            <p:ph type="title"/>
          </p:nvPr>
        </p:nvSpPr>
        <p:spPr/>
        <p:txBody>
          <a:bodyPr/>
          <a:lstStyle/>
          <a:p>
            <a:r>
              <a:rPr lang="en-US" dirty="0"/>
              <a:t>Metadata</a:t>
            </a:r>
          </a:p>
        </p:txBody>
      </p:sp>
      <p:sp>
        <p:nvSpPr>
          <p:cNvPr id="4" name="Slide Number Placeholder 3">
            <a:extLst>
              <a:ext uri="{FF2B5EF4-FFF2-40B4-BE49-F238E27FC236}">
                <a16:creationId xmlns:a16="http://schemas.microsoft.com/office/drawing/2014/main" id="{DA9EB226-D0A5-4742-AEC4-94831227562A}"/>
              </a:ext>
            </a:extLst>
          </p:cNvPr>
          <p:cNvSpPr>
            <a:spLocks noGrp="1"/>
          </p:cNvSpPr>
          <p:nvPr>
            <p:ph type="sldNum" sz="quarter" idx="4"/>
          </p:nvPr>
        </p:nvSpPr>
        <p:spPr/>
        <p:txBody>
          <a:bodyPr/>
          <a:lstStyle/>
          <a:p>
            <a:fld id="{1F373E91-1937-46D8-B393-D77320A7F825}" type="slidenum">
              <a:rPr lang="en-US" smtClean="0"/>
              <a:pPr/>
              <a:t>6</a:t>
            </a:fld>
            <a:endParaRPr lang="en-US" dirty="0"/>
          </a:p>
        </p:txBody>
      </p:sp>
      <p:sp>
        <p:nvSpPr>
          <p:cNvPr id="6" name="Content Placeholder 2">
            <a:extLst>
              <a:ext uri="{FF2B5EF4-FFF2-40B4-BE49-F238E27FC236}">
                <a16:creationId xmlns:a16="http://schemas.microsoft.com/office/drawing/2014/main" id="{E7D83C83-0396-49E5-933E-735FFF2E18C4}"/>
              </a:ext>
            </a:extLst>
          </p:cNvPr>
          <p:cNvSpPr>
            <a:spLocks noGrp="1"/>
          </p:cNvSpPr>
          <p:nvPr>
            <p:ph idx="1"/>
          </p:nvPr>
        </p:nvSpPr>
        <p:spPr>
          <a:xfrm>
            <a:off x="457200" y="1196752"/>
            <a:ext cx="8229600" cy="4929411"/>
          </a:xfrm>
        </p:spPr>
        <p:txBody>
          <a:bodyPr/>
          <a:lstStyle/>
          <a:p>
            <a:pPr marL="0" indent="0">
              <a:buNone/>
            </a:pPr>
            <a:r>
              <a:rPr lang="en-GB" sz="2000" b="1" dirty="0"/>
              <a:t>Mandatory fields to request an SOT-ID</a:t>
            </a:r>
          </a:p>
          <a:p>
            <a:r>
              <a:rPr lang="en-GB" sz="2000" dirty="0"/>
              <a:t>Name of Ship</a:t>
            </a:r>
          </a:p>
          <a:p>
            <a:r>
              <a:rPr lang="en-GB" sz="2000" dirty="0"/>
              <a:t>IMO-number or ICES-code (if neither is available, OceanOPS will help)</a:t>
            </a:r>
          </a:p>
          <a:p>
            <a:r>
              <a:rPr lang="en-GB" sz="2000" dirty="0"/>
              <a:t>Hide Ship Metadata Option (Yes/No), must be confirmed by SHIP-TC</a:t>
            </a:r>
          </a:p>
          <a:p>
            <a:r>
              <a:rPr lang="en-GB" sz="2000" dirty="0"/>
              <a:t>GTS-ID (ID of </a:t>
            </a:r>
            <a:r>
              <a:rPr lang="en-GB" sz="2000" dirty="0" err="1"/>
              <a:t>realtime</a:t>
            </a:r>
            <a:r>
              <a:rPr lang="en-GB" sz="2000" dirty="0"/>
              <a:t> </a:t>
            </a:r>
            <a:r>
              <a:rPr lang="en-GB" sz="2000" dirty="0" err="1"/>
              <a:t>datastream</a:t>
            </a:r>
            <a:r>
              <a:rPr lang="en-GB" sz="2000" dirty="0"/>
              <a:t> in GTS, SOT-ID recommended)</a:t>
            </a:r>
          </a:p>
          <a:p>
            <a:r>
              <a:rPr lang="en-GB" sz="2000" dirty="0"/>
              <a:t>Class-Category (VOS: VOS class, all other: NIL)</a:t>
            </a:r>
          </a:p>
          <a:p>
            <a:r>
              <a:rPr lang="en-GB" sz="2000" dirty="0"/>
              <a:t>Programme (</a:t>
            </a:r>
            <a:r>
              <a:rPr lang="en-GB" sz="2000" dirty="0" err="1"/>
              <a:t>autogenerated</a:t>
            </a:r>
            <a:r>
              <a:rPr lang="en-GB" sz="2000" dirty="0"/>
              <a:t> based on operator)</a:t>
            </a:r>
          </a:p>
          <a:p>
            <a:endParaRPr lang="en-GB" sz="2000" dirty="0"/>
          </a:p>
          <a:p>
            <a:pPr marL="0" indent="0">
              <a:buNone/>
            </a:pPr>
            <a:r>
              <a:rPr lang="en-GB" sz="2000" b="1" dirty="0"/>
              <a:t>Additional Mandatory fields to register station in OceanOPS database</a:t>
            </a:r>
          </a:p>
          <a:p>
            <a:r>
              <a:rPr lang="en-GB" sz="2000" dirty="0"/>
              <a:t>Schedule of Observation</a:t>
            </a:r>
          </a:p>
          <a:p>
            <a:r>
              <a:rPr lang="en-GB" sz="2000" dirty="0"/>
              <a:t>Installation date</a:t>
            </a:r>
          </a:p>
          <a:p>
            <a:r>
              <a:rPr lang="en-GB" sz="2000" dirty="0"/>
              <a:t>Information on station (make, model, data transmission)</a:t>
            </a:r>
          </a:p>
          <a:p>
            <a:r>
              <a:rPr lang="en-GB" sz="2000" dirty="0"/>
              <a:t>Information on sensors (parameter, make, model, installation date)</a:t>
            </a:r>
          </a:p>
          <a:p>
            <a:endParaRPr lang="en-GB" sz="2000" dirty="0"/>
          </a:p>
          <a:p>
            <a:endParaRPr lang="en-GB" sz="2000" dirty="0"/>
          </a:p>
        </p:txBody>
      </p:sp>
    </p:spTree>
    <p:extLst>
      <p:ext uri="{BB962C8B-B14F-4D97-AF65-F5344CB8AC3E}">
        <p14:creationId xmlns:p14="http://schemas.microsoft.com/office/powerpoint/2010/main" val="3164029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0E22-FF76-44D6-A26F-E6B46DDDA109}"/>
              </a:ext>
            </a:extLst>
          </p:cNvPr>
          <p:cNvSpPr>
            <a:spLocks noGrp="1"/>
          </p:cNvSpPr>
          <p:nvPr>
            <p:ph type="title"/>
          </p:nvPr>
        </p:nvSpPr>
        <p:spPr/>
        <p:txBody>
          <a:bodyPr/>
          <a:lstStyle/>
          <a:p>
            <a:r>
              <a:rPr lang="en-US" dirty="0"/>
              <a:t>Metadata</a:t>
            </a:r>
          </a:p>
        </p:txBody>
      </p:sp>
      <p:sp>
        <p:nvSpPr>
          <p:cNvPr id="4" name="Slide Number Placeholder 3">
            <a:extLst>
              <a:ext uri="{FF2B5EF4-FFF2-40B4-BE49-F238E27FC236}">
                <a16:creationId xmlns:a16="http://schemas.microsoft.com/office/drawing/2014/main" id="{DA9EB226-D0A5-4742-AEC4-94831227562A}"/>
              </a:ext>
            </a:extLst>
          </p:cNvPr>
          <p:cNvSpPr>
            <a:spLocks noGrp="1"/>
          </p:cNvSpPr>
          <p:nvPr>
            <p:ph type="sldNum" sz="quarter" idx="4"/>
          </p:nvPr>
        </p:nvSpPr>
        <p:spPr/>
        <p:txBody>
          <a:bodyPr/>
          <a:lstStyle/>
          <a:p>
            <a:fld id="{1F373E91-1937-46D8-B393-D77320A7F825}" type="slidenum">
              <a:rPr lang="en-US" smtClean="0"/>
              <a:pPr/>
              <a:t>7</a:t>
            </a:fld>
            <a:endParaRPr lang="en-US" dirty="0"/>
          </a:p>
        </p:txBody>
      </p:sp>
      <p:sp>
        <p:nvSpPr>
          <p:cNvPr id="6" name="Content Placeholder 2">
            <a:extLst>
              <a:ext uri="{FF2B5EF4-FFF2-40B4-BE49-F238E27FC236}">
                <a16:creationId xmlns:a16="http://schemas.microsoft.com/office/drawing/2014/main" id="{E7D83C83-0396-49E5-933E-735FFF2E18C4}"/>
              </a:ext>
            </a:extLst>
          </p:cNvPr>
          <p:cNvSpPr>
            <a:spLocks noGrp="1"/>
          </p:cNvSpPr>
          <p:nvPr>
            <p:ph idx="1"/>
          </p:nvPr>
        </p:nvSpPr>
        <p:spPr>
          <a:xfrm>
            <a:off x="457200" y="1196752"/>
            <a:ext cx="8229600" cy="4929411"/>
          </a:xfrm>
        </p:spPr>
        <p:txBody>
          <a:bodyPr/>
          <a:lstStyle/>
          <a:p>
            <a:pPr marL="0" indent="0">
              <a:buNone/>
            </a:pPr>
            <a:r>
              <a:rPr lang="en-GB" sz="2000" b="1" dirty="0"/>
              <a:t>Ship metadata</a:t>
            </a:r>
          </a:p>
          <a:p>
            <a:pPr marL="0" indent="0">
              <a:buNone/>
            </a:pPr>
            <a:endParaRPr lang="en-GB" sz="2000" b="1" dirty="0"/>
          </a:p>
        </p:txBody>
      </p:sp>
      <p:graphicFrame>
        <p:nvGraphicFramePr>
          <p:cNvPr id="7" name="Tabelle 6"/>
          <p:cNvGraphicFramePr>
            <a:graphicFrameLocks noGrp="1"/>
          </p:cNvGraphicFramePr>
          <p:nvPr>
            <p:extLst>
              <p:ext uri="{D42A27DB-BD31-4B8C-83A1-F6EECF244321}">
                <p14:modId xmlns:p14="http://schemas.microsoft.com/office/powerpoint/2010/main" val="439818911"/>
              </p:ext>
            </p:extLst>
          </p:nvPr>
        </p:nvGraphicFramePr>
        <p:xfrm>
          <a:off x="628650" y="1764000"/>
          <a:ext cx="7886700" cy="3997154"/>
        </p:xfrm>
        <a:graphic>
          <a:graphicData uri="http://schemas.openxmlformats.org/drawingml/2006/table">
            <a:tbl>
              <a:tblPr>
                <a:tableStyleId>{5C22544A-7EE6-4342-B048-85BDC9FD1C3A}</a:tableStyleId>
              </a:tblPr>
              <a:tblGrid>
                <a:gridCol w="2112396">
                  <a:extLst>
                    <a:ext uri="{9D8B030D-6E8A-4147-A177-3AD203B41FA5}">
                      <a16:colId xmlns:a16="http://schemas.microsoft.com/office/drawing/2014/main" val="3956625375"/>
                    </a:ext>
                  </a:extLst>
                </a:gridCol>
                <a:gridCol w="948681">
                  <a:extLst>
                    <a:ext uri="{9D8B030D-6E8A-4147-A177-3AD203B41FA5}">
                      <a16:colId xmlns:a16="http://schemas.microsoft.com/office/drawing/2014/main" val="3482778172"/>
                    </a:ext>
                  </a:extLst>
                </a:gridCol>
                <a:gridCol w="2036501">
                  <a:extLst>
                    <a:ext uri="{9D8B030D-6E8A-4147-A177-3AD203B41FA5}">
                      <a16:colId xmlns:a16="http://schemas.microsoft.com/office/drawing/2014/main" val="1409554782"/>
                    </a:ext>
                  </a:extLst>
                </a:gridCol>
                <a:gridCol w="1508403">
                  <a:extLst>
                    <a:ext uri="{9D8B030D-6E8A-4147-A177-3AD203B41FA5}">
                      <a16:colId xmlns:a16="http://schemas.microsoft.com/office/drawing/2014/main" val="2007701647"/>
                    </a:ext>
                  </a:extLst>
                </a:gridCol>
                <a:gridCol w="1280719">
                  <a:extLst>
                    <a:ext uri="{9D8B030D-6E8A-4147-A177-3AD203B41FA5}">
                      <a16:colId xmlns:a16="http://schemas.microsoft.com/office/drawing/2014/main" val="1210456588"/>
                    </a:ext>
                  </a:extLst>
                </a:gridCol>
              </a:tblGrid>
              <a:tr h="199383">
                <a:tc>
                  <a:txBody>
                    <a:bodyPr/>
                    <a:lstStyle/>
                    <a:p>
                      <a:pPr algn="l" fontAlgn="b"/>
                      <a:r>
                        <a:rPr lang="de-DE" sz="1200" b="0" i="0" u="none" strike="noStrike" dirty="0">
                          <a:solidFill>
                            <a:srgbClr val="000000"/>
                          </a:solidFill>
                          <a:effectLst/>
                          <a:latin typeface="Calibri" panose="020F0502020204030204" pitchFamily="34" charset="0"/>
                        </a:rPr>
                        <a:t>Name</a:t>
                      </a:r>
                    </a:p>
                  </a:txBody>
                  <a:tcPr marL="9494" marR="9494" marT="9494" marB="0" anchor="b"/>
                </a:tc>
                <a:tc>
                  <a:txBody>
                    <a:bodyPr/>
                    <a:lstStyle/>
                    <a:p>
                      <a:pPr algn="ctr" fontAlgn="b"/>
                      <a:r>
                        <a:rPr lang="de-DE" sz="1200" b="0" i="0" u="none" strike="noStrike" dirty="0">
                          <a:solidFill>
                            <a:srgbClr val="000000"/>
                          </a:solidFill>
                          <a:effectLst/>
                          <a:latin typeface="Calibri" panose="020F0502020204030204" pitchFamily="34" charset="0"/>
                        </a:rPr>
                        <a:t>M / O / C</a:t>
                      </a:r>
                    </a:p>
                  </a:txBody>
                  <a:tcPr marL="9494" marR="9494" marT="9494" marB="0" anchor="b"/>
                </a:tc>
                <a:tc>
                  <a:txBody>
                    <a:bodyPr/>
                    <a:lstStyle/>
                    <a:p>
                      <a:pPr algn="l" fontAlgn="b"/>
                      <a:r>
                        <a:rPr lang="de-DE" sz="1200" b="0" i="0" u="none" strike="noStrike" dirty="0">
                          <a:solidFill>
                            <a:srgbClr val="000000"/>
                          </a:solidFill>
                          <a:effectLst/>
                          <a:latin typeface="Calibri" panose="020F0502020204030204" pitchFamily="34" charset="0"/>
                        </a:rPr>
                        <a:t>Content </a:t>
                      </a:r>
                      <a:r>
                        <a:rPr lang="de-DE" sz="1200" b="0" i="0" u="none" strike="noStrike" dirty="0" err="1">
                          <a:solidFill>
                            <a:srgbClr val="000000"/>
                          </a:solidFill>
                          <a:effectLst/>
                          <a:latin typeface="Calibri" panose="020F0502020204030204" pitchFamily="34" charset="0"/>
                        </a:rPr>
                        <a:t>of</a:t>
                      </a:r>
                      <a:r>
                        <a:rPr lang="de-DE" sz="1200" b="0" i="0" u="none" strike="noStrike" dirty="0">
                          <a:solidFill>
                            <a:srgbClr val="000000"/>
                          </a:solidFill>
                          <a:effectLst/>
                          <a:latin typeface="Calibri" panose="020F0502020204030204" pitchFamily="34" charset="0"/>
                        </a:rPr>
                        <a:t> </a:t>
                      </a:r>
                      <a:r>
                        <a:rPr lang="de-DE" sz="1200" b="0" i="0" u="none" strike="noStrike" dirty="0" err="1">
                          <a:solidFill>
                            <a:srgbClr val="000000"/>
                          </a:solidFill>
                          <a:effectLst/>
                          <a:latin typeface="Calibri" panose="020F0502020204030204" pitchFamily="34" charset="0"/>
                        </a:rPr>
                        <a:t>field</a:t>
                      </a:r>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l" fontAlgn="b"/>
                      <a:r>
                        <a:rPr lang="de-DE" sz="1200" b="0" i="0" u="none" strike="noStrike" dirty="0" err="1">
                          <a:solidFill>
                            <a:srgbClr val="000000"/>
                          </a:solidFill>
                          <a:effectLst/>
                          <a:latin typeface="Calibri" panose="020F0502020204030204" pitchFamily="34" charset="0"/>
                        </a:rPr>
                        <a:t>Remark</a:t>
                      </a:r>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l" fontAlgn="b"/>
                      <a:r>
                        <a:rPr lang="de-DE" sz="1200" b="0" i="0" u="none" strike="noStrike" dirty="0" err="1">
                          <a:solidFill>
                            <a:srgbClr val="000000"/>
                          </a:solidFill>
                          <a:effectLst/>
                          <a:latin typeface="Calibri" panose="020F0502020204030204" pitchFamily="34" charset="0"/>
                        </a:rPr>
                        <a:t>Example</a:t>
                      </a:r>
                      <a:endParaRPr lang="de-DE" sz="1200" b="0" i="0" u="none" strike="noStrike" dirty="0">
                        <a:solidFill>
                          <a:srgbClr val="000000"/>
                        </a:solidFill>
                        <a:effectLst/>
                        <a:latin typeface="Calibri" panose="020F0502020204030204" pitchFamily="34" charset="0"/>
                      </a:endParaRPr>
                    </a:p>
                  </a:txBody>
                  <a:tcPr marL="9494" marR="9494" marT="9494" marB="0" anchor="b"/>
                </a:tc>
                <a:extLst>
                  <a:ext uri="{0D108BD9-81ED-4DB2-BD59-A6C34878D82A}">
                    <a16:rowId xmlns:a16="http://schemas.microsoft.com/office/drawing/2014/main" val="2600614680"/>
                  </a:ext>
                </a:extLst>
              </a:tr>
              <a:tr h="199383">
                <a:tc>
                  <a:txBody>
                    <a:bodyPr/>
                    <a:lstStyle/>
                    <a:p>
                      <a:pPr algn="l" fontAlgn="b"/>
                      <a:r>
                        <a:rPr lang="de-DE" sz="1200" u="none" strike="noStrike" dirty="0">
                          <a:effectLst/>
                        </a:rPr>
                        <a:t>Ship Name</a:t>
                      </a:r>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ctr" fontAlgn="b"/>
                      <a:r>
                        <a:rPr lang="de-DE" sz="1200" u="none" strike="noStrike">
                          <a:effectLst/>
                        </a:rPr>
                        <a:t>M²</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free text</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Sonne</a:t>
                      </a:r>
                      <a:endParaRPr lang="de-DE" sz="1200" b="0" i="0" u="none" strike="noStrike">
                        <a:solidFill>
                          <a:srgbClr val="000000"/>
                        </a:solidFill>
                        <a:effectLst/>
                        <a:latin typeface="Calibri" panose="020F0502020204030204" pitchFamily="34" charset="0"/>
                      </a:endParaRPr>
                    </a:p>
                  </a:txBody>
                  <a:tcPr marL="9494" marR="9494" marT="9494" marB="0" anchor="b"/>
                </a:tc>
                <a:extLst>
                  <a:ext uri="{0D108BD9-81ED-4DB2-BD59-A6C34878D82A}">
                    <a16:rowId xmlns:a16="http://schemas.microsoft.com/office/drawing/2014/main" val="1934512254"/>
                  </a:ext>
                </a:extLst>
              </a:tr>
              <a:tr h="199383">
                <a:tc>
                  <a:txBody>
                    <a:bodyPr/>
                    <a:lstStyle/>
                    <a:p>
                      <a:pPr algn="l" fontAlgn="b"/>
                      <a:r>
                        <a:rPr lang="de-DE" sz="1200" u="none" strike="noStrike" dirty="0" err="1">
                          <a:effectLst/>
                        </a:rPr>
                        <a:t>IMO</a:t>
                      </a:r>
                      <a:r>
                        <a:rPr lang="de-DE" sz="1200" u="none" strike="noStrike" dirty="0">
                          <a:effectLst/>
                        </a:rPr>
                        <a:t>#</a:t>
                      </a:r>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ctr" fontAlgn="b"/>
                      <a:r>
                        <a:rPr lang="de-DE" sz="1200" u="none" strike="noStrike">
                          <a:effectLst/>
                        </a:rPr>
                        <a:t>M²</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dirty="0">
                          <a:effectLst/>
                        </a:rPr>
                        <a:t>9 </a:t>
                      </a:r>
                      <a:r>
                        <a:rPr lang="de-DE" sz="1200" u="none" strike="noStrike" dirty="0" err="1">
                          <a:effectLst/>
                        </a:rPr>
                        <a:t>digits</a:t>
                      </a:r>
                      <a:r>
                        <a:rPr lang="de-DE" sz="1200" u="none" strike="noStrike" dirty="0">
                          <a:effectLst/>
                        </a:rPr>
                        <a:t> (</a:t>
                      </a:r>
                      <a:r>
                        <a:rPr lang="de-DE" sz="1200" u="none" strike="noStrike" dirty="0" err="1">
                          <a:effectLst/>
                        </a:rPr>
                        <a:t>ready</a:t>
                      </a:r>
                      <a:r>
                        <a:rPr lang="de-DE" sz="1200" u="none" strike="noStrike" dirty="0">
                          <a:effectLst/>
                        </a:rPr>
                        <a:t> </a:t>
                      </a:r>
                      <a:r>
                        <a:rPr lang="de-DE" sz="1200" u="none" strike="noStrike" dirty="0" err="1">
                          <a:effectLst/>
                        </a:rPr>
                        <a:t>for</a:t>
                      </a:r>
                      <a:r>
                        <a:rPr lang="de-DE" sz="1200" u="none" strike="noStrike" dirty="0">
                          <a:effectLst/>
                        </a:rPr>
                        <a:t> </a:t>
                      </a:r>
                      <a:r>
                        <a:rPr lang="de-DE" sz="1200" u="none" strike="noStrike" dirty="0" err="1">
                          <a:effectLst/>
                        </a:rPr>
                        <a:t>extension</a:t>
                      </a:r>
                      <a:r>
                        <a:rPr lang="de-DE" sz="1200" u="none" strike="noStrike" dirty="0">
                          <a:effectLst/>
                        </a:rPr>
                        <a:t>)</a:t>
                      </a:r>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if available, else NIL</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9633927</a:t>
                      </a:r>
                      <a:endParaRPr lang="de-DE" sz="1200" b="0" i="0" u="none" strike="noStrike">
                        <a:solidFill>
                          <a:srgbClr val="000000"/>
                        </a:solidFill>
                        <a:effectLst/>
                        <a:latin typeface="Calibri" panose="020F0502020204030204" pitchFamily="34" charset="0"/>
                      </a:endParaRPr>
                    </a:p>
                  </a:txBody>
                  <a:tcPr marL="9494" marR="9494" marT="9494" marB="0" anchor="b"/>
                </a:tc>
                <a:extLst>
                  <a:ext uri="{0D108BD9-81ED-4DB2-BD59-A6C34878D82A}">
                    <a16:rowId xmlns:a16="http://schemas.microsoft.com/office/drawing/2014/main" val="1818990577"/>
                  </a:ext>
                </a:extLst>
              </a:tr>
              <a:tr h="199383">
                <a:tc>
                  <a:txBody>
                    <a:bodyPr/>
                    <a:lstStyle/>
                    <a:p>
                      <a:pPr algn="l" fontAlgn="b"/>
                      <a:r>
                        <a:rPr lang="de-DE" sz="1200" u="none" strike="noStrike" dirty="0">
                          <a:effectLst/>
                        </a:rPr>
                        <a:t>ICES </a:t>
                      </a:r>
                      <a:r>
                        <a:rPr lang="de-DE" sz="1200" u="none" strike="noStrike" dirty="0" err="1">
                          <a:effectLst/>
                        </a:rPr>
                        <a:t>code</a:t>
                      </a:r>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ctr" fontAlgn="b"/>
                      <a:r>
                        <a:rPr lang="de-DE" sz="1200" u="none" strike="noStrike">
                          <a:effectLst/>
                        </a:rPr>
                        <a:t>M²</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4 char</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if available, else NIL</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NIL</a:t>
                      </a:r>
                      <a:endParaRPr lang="de-DE" sz="1200" b="0" i="0" u="none" strike="noStrike">
                        <a:solidFill>
                          <a:srgbClr val="000000"/>
                        </a:solidFill>
                        <a:effectLst/>
                        <a:latin typeface="Calibri" panose="020F0502020204030204" pitchFamily="34" charset="0"/>
                      </a:endParaRPr>
                    </a:p>
                  </a:txBody>
                  <a:tcPr marL="9494" marR="9494" marT="9494" marB="0" anchor="b"/>
                </a:tc>
                <a:extLst>
                  <a:ext uri="{0D108BD9-81ED-4DB2-BD59-A6C34878D82A}">
                    <a16:rowId xmlns:a16="http://schemas.microsoft.com/office/drawing/2014/main" val="4142987205"/>
                  </a:ext>
                </a:extLst>
              </a:tr>
              <a:tr h="199383">
                <a:tc>
                  <a:txBody>
                    <a:bodyPr/>
                    <a:lstStyle/>
                    <a:p>
                      <a:pPr algn="l" fontAlgn="b"/>
                      <a:r>
                        <a:rPr lang="de-DE" sz="1200" u="none" strike="noStrike" dirty="0">
                          <a:effectLst/>
                        </a:rPr>
                        <a:t>Country </a:t>
                      </a:r>
                      <a:r>
                        <a:rPr lang="de-DE" sz="1200" u="none" strike="noStrike" dirty="0" err="1">
                          <a:effectLst/>
                        </a:rPr>
                        <a:t>of</a:t>
                      </a:r>
                      <a:r>
                        <a:rPr lang="de-DE" sz="1200" u="none" strike="noStrike" dirty="0">
                          <a:effectLst/>
                        </a:rPr>
                        <a:t> </a:t>
                      </a:r>
                      <a:r>
                        <a:rPr lang="de-DE" sz="1200" u="none" strike="noStrike" dirty="0" err="1">
                          <a:effectLst/>
                        </a:rPr>
                        <a:t>registration</a:t>
                      </a:r>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ctr" fontAlgn="b"/>
                      <a:r>
                        <a:rPr lang="de-DE" sz="1200" u="none" strike="noStrike" dirty="0">
                          <a:effectLst/>
                        </a:rPr>
                        <a:t>C</a:t>
                      </a:r>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dirty="0">
                          <a:effectLst/>
                        </a:rPr>
                        <a:t>ISO 2</a:t>
                      </a:r>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Flagstate of vessel</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DE</a:t>
                      </a:r>
                      <a:endParaRPr lang="de-DE" sz="1200" b="0" i="0" u="none" strike="noStrike">
                        <a:solidFill>
                          <a:srgbClr val="000000"/>
                        </a:solidFill>
                        <a:effectLst/>
                        <a:latin typeface="Calibri" panose="020F0502020204030204" pitchFamily="34" charset="0"/>
                      </a:endParaRPr>
                    </a:p>
                  </a:txBody>
                  <a:tcPr marL="9494" marR="9494" marT="9494" marB="0" anchor="b"/>
                </a:tc>
                <a:extLst>
                  <a:ext uri="{0D108BD9-81ED-4DB2-BD59-A6C34878D82A}">
                    <a16:rowId xmlns:a16="http://schemas.microsoft.com/office/drawing/2014/main" val="4246397692"/>
                  </a:ext>
                </a:extLst>
              </a:tr>
              <a:tr h="199383">
                <a:tc>
                  <a:txBody>
                    <a:bodyPr/>
                    <a:lstStyle/>
                    <a:p>
                      <a:pPr algn="l" fontAlgn="b"/>
                      <a:r>
                        <a:rPr lang="de-DE" sz="1200" u="none" strike="noStrike" dirty="0">
                          <a:effectLst/>
                        </a:rPr>
                        <a:t>Call </a:t>
                      </a:r>
                      <a:r>
                        <a:rPr lang="de-DE" sz="1200" u="none" strike="noStrike" dirty="0" err="1">
                          <a:effectLst/>
                        </a:rPr>
                        <a:t>Sign</a:t>
                      </a:r>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ctr" fontAlgn="b"/>
                      <a:r>
                        <a:rPr lang="de-DE" sz="1200" u="none" strike="noStrike">
                          <a:effectLst/>
                        </a:rPr>
                        <a:t>C</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sv-SE" sz="1200" u="none" strike="noStrike">
                          <a:effectLst/>
                        </a:rPr>
                        <a:t>min 4 max 7 char</a:t>
                      </a:r>
                      <a:endParaRPr lang="sv-S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DBBE</a:t>
                      </a:r>
                      <a:endParaRPr lang="de-DE" sz="1200" b="0" i="0" u="none" strike="noStrike">
                        <a:solidFill>
                          <a:srgbClr val="000000"/>
                        </a:solidFill>
                        <a:effectLst/>
                        <a:latin typeface="Calibri" panose="020F0502020204030204" pitchFamily="34" charset="0"/>
                      </a:endParaRPr>
                    </a:p>
                  </a:txBody>
                  <a:tcPr marL="9494" marR="9494" marT="9494" marB="0" anchor="b"/>
                </a:tc>
                <a:extLst>
                  <a:ext uri="{0D108BD9-81ED-4DB2-BD59-A6C34878D82A}">
                    <a16:rowId xmlns:a16="http://schemas.microsoft.com/office/drawing/2014/main" val="905210366"/>
                  </a:ext>
                </a:extLst>
              </a:tr>
              <a:tr h="199383">
                <a:tc>
                  <a:txBody>
                    <a:bodyPr/>
                    <a:lstStyle/>
                    <a:p>
                      <a:pPr algn="l" fontAlgn="b"/>
                      <a:r>
                        <a:rPr lang="de-DE" sz="1200" u="none" strike="noStrike" dirty="0" err="1">
                          <a:effectLst/>
                        </a:rPr>
                        <a:t>MMSI</a:t>
                      </a:r>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ctr" fontAlgn="b"/>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21162740</a:t>
                      </a:r>
                      <a:endParaRPr lang="de-DE" sz="1200" b="0" i="0" u="none" strike="noStrike">
                        <a:solidFill>
                          <a:srgbClr val="000000"/>
                        </a:solidFill>
                        <a:effectLst/>
                        <a:latin typeface="Calibri" panose="020F0502020204030204" pitchFamily="34" charset="0"/>
                      </a:endParaRPr>
                    </a:p>
                  </a:txBody>
                  <a:tcPr marL="9494" marR="9494" marT="9494" marB="0" anchor="b"/>
                </a:tc>
                <a:extLst>
                  <a:ext uri="{0D108BD9-81ED-4DB2-BD59-A6C34878D82A}">
                    <a16:rowId xmlns:a16="http://schemas.microsoft.com/office/drawing/2014/main" val="3599070461"/>
                  </a:ext>
                </a:extLst>
              </a:tr>
              <a:tr h="199383">
                <a:tc>
                  <a:txBody>
                    <a:bodyPr/>
                    <a:lstStyle/>
                    <a:p>
                      <a:pPr algn="l" fontAlgn="b"/>
                      <a:r>
                        <a:rPr lang="de-DE" sz="1200" u="none" strike="noStrike">
                          <a:effectLst/>
                        </a:rPr>
                        <a:t>Hide Ship Metadata Option</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ctr" fontAlgn="b"/>
                      <a:r>
                        <a:rPr lang="de-DE" sz="1200" u="none" strike="noStrike" dirty="0" err="1">
                          <a:effectLst/>
                        </a:rPr>
                        <a:t>M²</a:t>
                      </a:r>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boolean</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1 (Yes) / 0 (No)</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0</a:t>
                      </a:r>
                      <a:endParaRPr lang="de-DE" sz="1200" b="0" i="0" u="none" strike="noStrike">
                        <a:solidFill>
                          <a:srgbClr val="000000"/>
                        </a:solidFill>
                        <a:effectLst/>
                        <a:latin typeface="Calibri" panose="020F0502020204030204" pitchFamily="34" charset="0"/>
                      </a:endParaRPr>
                    </a:p>
                  </a:txBody>
                  <a:tcPr marL="9494" marR="9494" marT="9494" marB="0" anchor="b"/>
                </a:tc>
                <a:extLst>
                  <a:ext uri="{0D108BD9-81ED-4DB2-BD59-A6C34878D82A}">
                    <a16:rowId xmlns:a16="http://schemas.microsoft.com/office/drawing/2014/main" val="2798644714"/>
                  </a:ext>
                </a:extLst>
              </a:tr>
              <a:tr h="199383">
                <a:tc>
                  <a:txBody>
                    <a:bodyPr/>
                    <a:lstStyle/>
                    <a:p>
                      <a:pPr algn="l" fontAlgn="b"/>
                      <a:r>
                        <a:rPr lang="de-DE" sz="1200" u="none" strike="noStrike" dirty="0" err="1">
                          <a:effectLst/>
                        </a:rPr>
                        <a:t>Vessel</a:t>
                      </a:r>
                      <a:r>
                        <a:rPr lang="de-DE" sz="1200" u="none" strike="noStrike" dirty="0">
                          <a:effectLst/>
                        </a:rPr>
                        <a:t> type</a:t>
                      </a:r>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ctr" fontAlgn="b"/>
                      <a:r>
                        <a:rPr lang="de-DE" sz="1200" u="none" strike="noStrike" dirty="0">
                          <a:effectLst/>
                        </a:rPr>
                        <a:t>C</a:t>
                      </a:r>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ref table</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dirty="0" err="1">
                          <a:effectLst/>
                        </a:rPr>
                        <a:t>RV</a:t>
                      </a:r>
                      <a:endParaRPr lang="de-DE" sz="1200" b="0" i="0" u="none" strike="noStrike" dirty="0">
                        <a:solidFill>
                          <a:srgbClr val="000000"/>
                        </a:solidFill>
                        <a:effectLst/>
                        <a:latin typeface="Calibri" panose="020F0502020204030204" pitchFamily="34" charset="0"/>
                      </a:endParaRPr>
                    </a:p>
                  </a:txBody>
                  <a:tcPr marL="9494" marR="9494" marT="9494" marB="0" anchor="b"/>
                </a:tc>
                <a:extLst>
                  <a:ext uri="{0D108BD9-81ED-4DB2-BD59-A6C34878D82A}">
                    <a16:rowId xmlns:a16="http://schemas.microsoft.com/office/drawing/2014/main" val="3391528997"/>
                  </a:ext>
                </a:extLst>
              </a:tr>
              <a:tr h="199383">
                <a:tc>
                  <a:txBody>
                    <a:bodyPr/>
                    <a:lstStyle/>
                    <a:p>
                      <a:pPr algn="l" fontAlgn="b"/>
                      <a:r>
                        <a:rPr lang="de-DE" sz="1200" u="none" strike="noStrike">
                          <a:effectLst/>
                        </a:rPr>
                        <a:t>vessel length</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ctr" fontAlgn="b"/>
                      <a:r>
                        <a:rPr lang="de-DE" sz="1200" u="none" strike="noStrike">
                          <a:effectLst/>
                        </a:rPr>
                        <a:t>C</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dirty="0">
                          <a:effectLst/>
                        </a:rPr>
                        <a:t>real, . </a:t>
                      </a:r>
                      <a:r>
                        <a:rPr lang="de-DE" sz="1200" u="none" strike="noStrike" dirty="0" err="1">
                          <a:effectLst/>
                        </a:rPr>
                        <a:t>decimal</a:t>
                      </a:r>
                      <a:r>
                        <a:rPr lang="de-DE" sz="1200" u="none" strike="noStrike" dirty="0">
                          <a:effectLst/>
                        </a:rPr>
                        <a:t> </a:t>
                      </a:r>
                      <a:r>
                        <a:rPr lang="de-DE" sz="1200" u="none" strike="noStrike" dirty="0" err="1">
                          <a:effectLst/>
                        </a:rPr>
                        <a:t>meters</a:t>
                      </a:r>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118.42</a:t>
                      </a:r>
                      <a:endParaRPr lang="de-DE" sz="1200" b="0" i="0" u="none" strike="noStrike">
                        <a:solidFill>
                          <a:srgbClr val="000000"/>
                        </a:solidFill>
                        <a:effectLst/>
                        <a:latin typeface="Calibri" panose="020F0502020204030204" pitchFamily="34" charset="0"/>
                      </a:endParaRPr>
                    </a:p>
                  </a:txBody>
                  <a:tcPr marL="9494" marR="9494" marT="9494" marB="0" anchor="b"/>
                </a:tc>
                <a:extLst>
                  <a:ext uri="{0D108BD9-81ED-4DB2-BD59-A6C34878D82A}">
                    <a16:rowId xmlns:a16="http://schemas.microsoft.com/office/drawing/2014/main" val="4115737673"/>
                  </a:ext>
                </a:extLst>
              </a:tr>
              <a:tr h="199383">
                <a:tc>
                  <a:txBody>
                    <a:bodyPr/>
                    <a:lstStyle/>
                    <a:p>
                      <a:pPr algn="l" fontAlgn="b"/>
                      <a:r>
                        <a:rPr lang="de-DE" sz="1200" u="none" strike="noStrike">
                          <a:effectLst/>
                        </a:rPr>
                        <a:t>vessel breadth</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ctr" fontAlgn="b"/>
                      <a:r>
                        <a:rPr lang="de-DE" sz="1200" u="none" strike="noStrike">
                          <a:effectLst/>
                        </a:rPr>
                        <a:t>C</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dirty="0">
                          <a:effectLst/>
                        </a:rPr>
                        <a:t>real, . </a:t>
                      </a:r>
                      <a:r>
                        <a:rPr lang="de-DE" sz="1200" u="none" strike="noStrike" dirty="0" err="1">
                          <a:effectLst/>
                        </a:rPr>
                        <a:t>decimal</a:t>
                      </a:r>
                      <a:r>
                        <a:rPr lang="de-DE" sz="1200" u="none" strike="noStrike" dirty="0">
                          <a:effectLst/>
                        </a:rPr>
                        <a:t> </a:t>
                      </a:r>
                      <a:r>
                        <a:rPr lang="de-DE" sz="1200" u="none" strike="noStrike" dirty="0" err="1">
                          <a:effectLst/>
                        </a:rPr>
                        <a:t>meters</a:t>
                      </a:r>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20.6</a:t>
                      </a:r>
                      <a:endParaRPr lang="de-DE" sz="1200" b="0" i="0" u="none" strike="noStrike">
                        <a:solidFill>
                          <a:srgbClr val="000000"/>
                        </a:solidFill>
                        <a:effectLst/>
                        <a:latin typeface="Calibri" panose="020F0502020204030204" pitchFamily="34" charset="0"/>
                      </a:endParaRPr>
                    </a:p>
                  </a:txBody>
                  <a:tcPr marL="9494" marR="9494" marT="9494" marB="0" anchor="b"/>
                </a:tc>
                <a:extLst>
                  <a:ext uri="{0D108BD9-81ED-4DB2-BD59-A6C34878D82A}">
                    <a16:rowId xmlns:a16="http://schemas.microsoft.com/office/drawing/2014/main" val="1030458723"/>
                  </a:ext>
                </a:extLst>
              </a:tr>
              <a:tr h="199383">
                <a:tc>
                  <a:txBody>
                    <a:bodyPr/>
                    <a:lstStyle/>
                    <a:p>
                      <a:pPr algn="l" fontAlgn="b"/>
                      <a:r>
                        <a:rPr lang="de-DE" sz="1200" u="none" strike="noStrike">
                          <a:effectLst/>
                        </a:rPr>
                        <a:t>freeboard</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ctr" fontAlgn="b"/>
                      <a:r>
                        <a:rPr lang="de-DE" sz="1200" u="none" strike="noStrike">
                          <a:effectLst/>
                        </a:rPr>
                        <a:t>C</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dirty="0">
                          <a:effectLst/>
                        </a:rPr>
                        <a:t>real, . </a:t>
                      </a:r>
                      <a:r>
                        <a:rPr lang="de-DE" sz="1200" u="none" strike="noStrike" dirty="0" err="1">
                          <a:effectLst/>
                        </a:rPr>
                        <a:t>decimal</a:t>
                      </a:r>
                      <a:r>
                        <a:rPr lang="de-DE" sz="1200" u="none" strike="noStrike" dirty="0">
                          <a:effectLst/>
                        </a:rPr>
                        <a:t> </a:t>
                      </a:r>
                      <a:r>
                        <a:rPr lang="de-DE" sz="1200" u="none" strike="noStrike" dirty="0" err="1">
                          <a:effectLst/>
                        </a:rPr>
                        <a:t>meters</a:t>
                      </a:r>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l" fontAlgn="b"/>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NIL</a:t>
                      </a:r>
                      <a:endParaRPr lang="de-DE" sz="1200" b="0" i="0" u="none" strike="noStrike">
                        <a:solidFill>
                          <a:srgbClr val="000000"/>
                        </a:solidFill>
                        <a:effectLst/>
                        <a:latin typeface="Calibri" panose="020F0502020204030204" pitchFamily="34" charset="0"/>
                      </a:endParaRPr>
                    </a:p>
                  </a:txBody>
                  <a:tcPr marL="9494" marR="9494" marT="9494" marB="0" anchor="b"/>
                </a:tc>
                <a:extLst>
                  <a:ext uri="{0D108BD9-81ED-4DB2-BD59-A6C34878D82A}">
                    <a16:rowId xmlns:a16="http://schemas.microsoft.com/office/drawing/2014/main" val="3936433798"/>
                  </a:ext>
                </a:extLst>
              </a:tr>
              <a:tr h="199383">
                <a:tc>
                  <a:txBody>
                    <a:bodyPr/>
                    <a:lstStyle/>
                    <a:p>
                      <a:pPr algn="l" fontAlgn="b"/>
                      <a:r>
                        <a:rPr lang="de-DE" sz="1200" u="none" strike="noStrike">
                          <a:effectLst/>
                        </a:rPr>
                        <a:t>draft</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ctr" fontAlgn="b"/>
                      <a:r>
                        <a:rPr lang="de-DE" sz="1200" u="none" strike="noStrike">
                          <a:effectLst/>
                        </a:rPr>
                        <a:t>C</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dirty="0">
                          <a:effectLst/>
                        </a:rPr>
                        <a:t>real, . </a:t>
                      </a:r>
                      <a:r>
                        <a:rPr lang="de-DE" sz="1200" u="none" strike="noStrike" dirty="0" err="1">
                          <a:effectLst/>
                        </a:rPr>
                        <a:t>decimal</a:t>
                      </a:r>
                      <a:r>
                        <a:rPr lang="de-DE" sz="1200" u="none" strike="noStrike" dirty="0">
                          <a:effectLst/>
                        </a:rPr>
                        <a:t> </a:t>
                      </a:r>
                      <a:r>
                        <a:rPr lang="de-DE" sz="1200" u="none" strike="noStrike" dirty="0" err="1">
                          <a:effectLst/>
                        </a:rPr>
                        <a:t>meters</a:t>
                      </a:r>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l" fontAlgn="b"/>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6.4</a:t>
                      </a:r>
                      <a:endParaRPr lang="de-DE" sz="1200" b="0" i="0" u="none" strike="noStrike">
                        <a:solidFill>
                          <a:srgbClr val="000000"/>
                        </a:solidFill>
                        <a:effectLst/>
                        <a:latin typeface="Calibri" panose="020F0502020204030204" pitchFamily="34" charset="0"/>
                      </a:endParaRPr>
                    </a:p>
                  </a:txBody>
                  <a:tcPr marL="9494" marR="9494" marT="9494" marB="0" anchor="b"/>
                </a:tc>
                <a:extLst>
                  <a:ext uri="{0D108BD9-81ED-4DB2-BD59-A6C34878D82A}">
                    <a16:rowId xmlns:a16="http://schemas.microsoft.com/office/drawing/2014/main" val="450715266"/>
                  </a:ext>
                </a:extLst>
              </a:tr>
              <a:tr h="199383">
                <a:tc>
                  <a:txBody>
                    <a:bodyPr/>
                    <a:lstStyle/>
                    <a:p>
                      <a:pPr algn="l" fontAlgn="b"/>
                      <a:r>
                        <a:rPr lang="de-DE" sz="1200" u="none" strike="noStrike">
                          <a:effectLst/>
                        </a:rPr>
                        <a:t>cargo height</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ctr" fontAlgn="b"/>
                      <a:r>
                        <a:rPr lang="de-DE" sz="1200" u="none" strike="noStrike">
                          <a:effectLst/>
                        </a:rPr>
                        <a:t>C</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real, . decimal meters</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NIL</a:t>
                      </a:r>
                      <a:endParaRPr lang="de-DE" sz="1200" b="0" i="0" u="none" strike="noStrike">
                        <a:solidFill>
                          <a:srgbClr val="000000"/>
                        </a:solidFill>
                        <a:effectLst/>
                        <a:latin typeface="Calibri" panose="020F0502020204030204" pitchFamily="34" charset="0"/>
                      </a:endParaRPr>
                    </a:p>
                  </a:txBody>
                  <a:tcPr marL="9494" marR="9494" marT="9494" marB="0" anchor="b"/>
                </a:tc>
                <a:extLst>
                  <a:ext uri="{0D108BD9-81ED-4DB2-BD59-A6C34878D82A}">
                    <a16:rowId xmlns:a16="http://schemas.microsoft.com/office/drawing/2014/main" val="2982171194"/>
                  </a:ext>
                </a:extLst>
              </a:tr>
              <a:tr h="199383">
                <a:tc>
                  <a:txBody>
                    <a:bodyPr/>
                    <a:lstStyle/>
                    <a:p>
                      <a:pPr algn="l" fontAlgn="b"/>
                      <a:r>
                        <a:rPr lang="de-DE" sz="1200" u="none" strike="noStrike">
                          <a:effectLst/>
                        </a:rPr>
                        <a:t>distance bridge bow</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ctr" fontAlgn="b"/>
                      <a:r>
                        <a:rPr lang="de-DE" sz="1200" u="none" strike="noStrike">
                          <a:effectLst/>
                        </a:rPr>
                        <a:t>C</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real, . decimal meters</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NIL</a:t>
                      </a:r>
                      <a:endParaRPr lang="de-DE" sz="1200" b="0" i="0" u="none" strike="noStrike">
                        <a:solidFill>
                          <a:srgbClr val="000000"/>
                        </a:solidFill>
                        <a:effectLst/>
                        <a:latin typeface="Calibri" panose="020F0502020204030204" pitchFamily="34" charset="0"/>
                      </a:endParaRPr>
                    </a:p>
                  </a:txBody>
                  <a:tcPr marL="9494" marR="9494" marT="9494" marB="0" anchor="b"/>
                </a:tc>
                <a:extLst>
                  <a:ext uri="{0D108BD9-81ED-4DB2-BD59-A6C34878D82A}">
                    <a16:rowId xmlns:a16="http://schemas.microsoft.com/office/drawing/2014/main" val="2605449248"/>
                  </a:ext>
                </a:extLst>
              </a:tr>
              <a:tr h="199383">
                <a:tc>
                  <a:txBody>
                    <a:bodyPr/>
                    <a:lstStyle/>
                    <a:p>
                      <a:pPr algn="l" fontAlgn="b"/>
                      <a:r>
                        <a:rPr lang="de-DE" sz="1200" u="none" strike="noStrike">
                          <a:effectLst/>
                        </a:rPr>
                        <a:t>max speed</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ctr" fontAlgn="b"/>
                      <a:r>
                        <a:rPr lang="de-DE" sz="1200" u="none" strike="noStrike">
                          <a:effectLst/>
                        </a:rPr>
                        <a:t>C</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real, . decimal knots</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dirty="0">
                          <a:effectLst/>
                        </a:rPr>
                        <a:t>15.0</a:t>
                      </a:r>
                      <a:endParaRPr lang="de-DE" sz="1200" b="0" i="0" u="none" strike="noStrike" dirty="0">
                        <a:solidFill>
                          <a:srgbClr val="000000"/>
                        </a:solidFill>
                        <a:effectLst/>
                        <a:latin typeface="Calibri" panose="020F0502020204030204" pitchFamily="34" charset="0"/>
                      </a:endParaRPr>
                    </a:p>
                  </a:txBody>
                  <a:tcPr marL="9494" marR="9494" marT="9494" marB="0" anchor="b"/>
                </a:tc>
                <a:extLst>
                  <a:ext uri="{0D108BD9-81ED-4DB2-BD59-A6C34878D82A}">
                    <a16:rowId xmlns:a16="http://schemas.microsoft.com/office/drawing/2014/main" val="1435240229"/>
                  </a:ext>
                </a:extLst>
              </a:tr>
              <a:tr h="199383">
                <a:tc>
                  <a:txBody>
                    <a:bodyPr/>
                    <a:lstStyle/>
                    <a:p>
                      <a:pPr algn="l" fontAlgn="b"/>
                      <a:r>
                        <a:rPr lang="de-DE" sz="1200" u="none" strike="noStrike">
                          <a:effectLst/>
                        </a:rPr>
                        <a:t>Shipping Company</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free text</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dirty="0">
                          <a:effectLst/>
                        </a:rPr>
                        <a:t>Briese</a:t>
                      </a:r>
                      <a:endParaRPr lang="de-DE" sz="1200" b="0" i="0" u="none" strike="noStrike" dirty="0">
                        <a:solidFill>
                          <a:srgbClr val="000000"/>
                        </a:solidFill>
                        <a:effectLst/>
                        <a:latin typeface="Calibri" panose="020F0502020204030204" pitchFamily="34" charset="0"/>
                      </a:endParaRPr>
                    </a:p>
                  </a:txBody>
                  <a:tcPr marL="9494" marR="9494" marT="9494" marB="0" anchor="b"/>
                </a:tc>
                <a:extLst>
                  <a:ext uri="{0D108BD9-81ED-4DB2-BD59-A6C34878D82A}">
                    <a16:rowId xmlns:a16="http://schemas.microsoft.com/office/drawing/2014/main" val="2340505428"/>
                  </a:ext>
                </a:extLst>
              </a:tr>
              <a:tr h="199383">
                <a:tc>
                  <a:txBody>
                    <a:bodyPr/>
                    <a:lstStyle/>
                    <a:p>
                      <a:pPr algn="l" fontAlgn="b"/>
                      <a:r>
                        <a:rPr lang="de-DE" sz="1200" u="none" strike="noStrike">
                          <a:effectLst/>
                        </a:rPr>
                        <a:t>Ship Contact Shore Name</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free text</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e.g. shipping company</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dirty="0">
                          <a:effectLst/>
                        </a:rPr>
                        <a:t>Briese Research</a:t>
                      </a:r>
                      <a:endParaRPr lang="de-DE" sz="1200" b="0" i="0" u="none" strike="noStrike" dirty="0">
                        <a:solidFill>
                          <a:srgbClr val="000000"/>
                        </a:solidFill>
                        <a:effectLst/>
                        <a:latin typeface="Calibri" panose="020F0502020204030204" pitchFamily="34" charset="0"/>
                      </a:endParaRPr>
                    </a:p>
                  </a:txBody>
                  <a:tcPr marL="9494" marR="9494" marT="9494" marB="0" anchor="b"/>
                </a:tc>
                <a:extLst>
                  <a:ext uri="{0D108BD9-81ED-4DB2-BD59-A6C34878D82A}">
                    <a16:rowId xmlns:a16="http://schemas.microsoft.com/office/drawing/2014/main" val="4251810170"/>
                  </a:ext>
                </a:extLst>
              </a:tr>
              <a:tr h="199383">
                <a:tc>
                  <a:txBody>
                    <a:bodyPr/>
                    <a:lstStyle/>
                    <a:p>
                      <a:pPr algn="l" fontAlgn="b"/>
                      <a:r>
                        <a:rPr lang="de-DE" sz="1200" u="none" strike="noStrike">
                          <a:effectLst/>
                        </a:rPr>
                        <a:t>Ship Contact Shore eMail</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eMail address</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eMail address of PIC</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dirty="0">
                          <a:effectLst/>
                        </a:rPr>
                        <a:t>not </a:t>
                      </a:r>
                      <a:r>
                        <a:rPr lang="de-DE" sz="1200" u="none" strike="noStrike" dirty="0" err="1">
                          <a:effectLst/>
                        </a:rPr>
                        <a:t>public</a:t>
                      </a:r>
                      <a:endParaRPr lang="de-DE" sz="1200" b="0" i="0" u="none" strike="noStrike" dirty="0">
                        <a:solidFill>
                          <a:srgbClr val="000000"/>
                        </a:solidFill>
                        <a:effectLst/>
                        <a:latin typeface="Calibri" panose="020F0502020204030204" pitchFamily="34" charset="0"/>
                      </a:endParaRPr>
                    </a:p>
                  </a:txBody>
                  <a:tcPr marL="9494" marR="9494" marT="9494" marB="0" anchor="b"/>
                </a:tc>
                <a:extLst>
                  <a:ext uri="{0D108BD9-81ED-4DB2-BD59-A6C34878D82A}">
                    <a16:rowId xmlns:a16="http://schemas.microsoft.com/office/drawing/2014/main" val="10704900"/>
                  </a:ext>
                </a:extLst>
              </a:tr>
              <a:tr h="208877">
                <a:tc>
                  <a:txBody>
                    <a:bodyPr/>
                    <a:lstStyle/>
                    <a:p>
                      <a:pPr algn="l" fontAlgn="b"/>
                      <a:r>
                        <a:rPr lang="de-DE" sz="1200" u="none" strike="noStrike">
                          <a:effectLst/>
                        </a:rPr>
                        <a:t>Ship Contact Sea eMail</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eMail address</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a:effectLst/>
                        </a:rPr>
                        <a:t>eMail adddress of ship</a:t>
                      </a:r>
                      <a:endParaRPr lang="de-DE" sz="1200" b="0" i="0" u="none" strike="noStrike">
                        <a:solidFill>
                          <a:srgbClr val="000000"/>
                        </a:solidFill>
                        <a:effectLst/>
                        <a:latin typeface="Calibri" panose="020F0502020204030204" pitchFamily="34" charset="0"/>
                      </a:endParaRPr>
                    </a:p>
                  </a:txBody>
                  <a:tcPr marL="9494" marR="9494" marT="9494" marB="0" anchor="b"/>
                </a:tc>
                <a:tc>
                  <a:txBody>
                    <a:bodyPr/>
                    <a:lstStyle/>
                    <a:p>
                      <a:pPr algn="l" fontAlgn="b"/>
                      <a:r>
                        <a:rPr lang="de-DE" sz="1200" u="none" strike="noStrike" dirty="0">
                          <a:effectLst/>
                        </a:rPr>
                        <a:t>not </a:t>
                      </a:r>
                      <a:r>
                        <a:rPr lang="de-DE" sz="1200" u="none" strike="noStrike" dirty="0" err="1">
                          <a:effectLst/>
                        </a:rPr>
                        <a:t>public</a:t>
                      </a:r>
                      <a:endParaRPr lang="de-DE" sz="1200" b="0" i="0" u="none" strike="noStrike" dirty="0">
                        <a:solidFill>
                          <a:srgbClr val="000000"/>
                        </a:solidFill>
                        <a:effectLst/>
                        <a:latin typeface="Calibri" panose="020F0502020204030204" pitchFamily="34" charset="0"/>
                      </a:endParaRPr>
                    </a:p>
                  </a:txBody>
                  <a:tcPr marL="9494" marR="9494" marT="9494" marB="0" anchor="b"/>
                </a:tc>
                <a:extLst>
                  <a:ext uri="{0D108BD9-81ED-4DB2-BD59-A6C34878D82A}">
                    <a16:rowId xmlns:a16="http://schemas.microsoft.com/office/drawing/2014/main" val="2246173289"/>
                  </a:ext>
                </a:extLst>
              </a:tr>
            </a:tbl>
          </a:graphicData>
        </a:graphic>
      </p:graphicFrame>
    </p:spTree>
    <p:extLst>
      <p:ext uri="{BB962C8B-B14F-4D97-AF65-F5344CB8AC3E}">
        <p14:creationId xmlns:p14="http://schemas.microsoft.com/office/powerpoint/2010/main" val="3426993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0E22-FF76-44D6-A26F-E6B46DDDA109}"/>
              </a:ext>
            </a:extLst>
          </p:cNvPr>
          <p:cNvSpPr>
            <a:spLocks noGrp="1"/>
          </p:cNvSpPr>
          <p:nvPr>
            <p:ph type="title"/>
          </p:nvPr>
        </p:nvSpPr>
        <p:spPr/>
        <p:txBody>
          <a:bodyPr/>
          <a:lstStyle/>
          <a:p>
            <a:r>
              <a:rPr lang="en-US" dirty="0"/>
              <a:t>Metadata</a:t>
            </a:r>
          </a:p>
        </p:txBody>
      </p:sp>
      <p:sp>
        <p:nvSpPr>
          <p:cNvPr id="4" name="Slide Number Placeholder 3">
            <a:extLst>
              <a:ext uri="{FF2B5EF4-FFF2-40B4-BE49-F238E27FC236}">
                <a16:creationId xmlns:a16="http://schemas.microsoft.com/office/drawing/2014/main" id="{DA9EB226-D0A5-4742-AEC4-94831227562A}"/>
              </a:ext>
            </a:extLst>
          </p:cNvPr>
          <p:cNvSpPr>
            <a:spLocks noGrp="1"/>
          </p:cNvSpPr>
          <p:nvPr>
            <p:ph type="sldNum" sz="quarter" idx="4"/>
          </p:nvPr>
        </p:nvSpPr>
        <p:spPr/>
        <p:txBody>
          <a:bodyPr/>
          <a:lstStyle/>
          <a:p>
            <a:fld id="{1F373E91-1937-46D8-B393-D77320A7F825}" type="slidenum">
              <a:rPr lang="en-US" smtClean="0"/>
              <a:pPr/>
              <a:t>8</a:t>
            </a:fld>
            <a:endParaRPr lang="en-US" dirty="0"/>
          </a:p>
        </p:txBody>
      </p:sp>
      <p:sp>
        <p:nvSpPr>
          <p:cNvPr id="6" name="Content Placeholder 2">
            <a:extLst>
              <a:ext uri="{FF2B5EF4-FFF2-40B4-BE49-F238E27FC236}">
                <a16:creationId xmlns:a16="http://schemas.microsoft.com/office/drawing/2014/main" id="{E7D83C83-0396-49E5-933E-735FFF2E18C4}"/>
              </a:ext>
            </a:extLst>
          </p:cNvPr>
          <p:cNvSpPr>
            <a:spLocks noGrp="1"/>
          </p:cNvSpPr>
          <p:nvPr>
            <p:ph idx="1"/>
          </p:nvPr>
        </p:nvSpPr>
        <p:spPr>
          <a:xfrm>
            <a:off x="457200" y="1196752"/>
            <a:ext cx="8229600" cy="4929411"/>
          </a:xfrm>
        </p:spPr>
        <p:txBody>
          <a:bodyPr/>
          <a:lstStyle/>
          <a:p>
            <a:pPr marL="0" indent="0">
              <a:buNone/>
            </a:pPr>
            <a:r>
              <a:rPr lang="en-GB" sz="2000" b="1" dirty="0"/>
              <a:t>Station metadata</a:t>
            </a:r>
          </a:p>
        </p:txBody>
      </p:sp>
      <p:graphicFrame>
        <p:nvGraphicFramePr>
          <p:cNvPr id="9" name="Tabelle 8"/>
          <p:cNvGraphicFramePr>
            <a:graphicFrameLocks noGrp="1"/>
          </p:cNvGraphicFramePr>
          <p:nvPr>
            <p:extLst>
              <p:ext uri="{D42A27DB-BD31-4B8C-83A1-F6EECF244321}">
                <p14:modId xmlns:p14="http://schemas.microsoft.com/office/powerpoint/2010/main" val="722992336"/>
              </p:ext>
            </p:extLst>
          </p:nvPr>
        </p:nvGraphicFramePr>
        <p:xfrm>
          <a:off x="628650" y="1764000"/>
          <a:ext cx="7886700" cy="4597430"/>
        </p:xfrm>
        <a:graphic>
          <a:graphicData uri="http://schemas.openxmlformats.org/drawingml/2006/table">
            <a:tbl>
              <a:tblPr>
                <a:tableStyleId>{5C22544A-7EE6-4342-B048-85BDC9FD1C3A}</a:tableStyleId>
              </a:tblPr>
              <a:tblGrid>
                <a:gridCol w="2112396">
                  <a:extLst>
                    <a:ext uri="{9D8B030D-6E8A-4147-A177-3AD203B41FA5}">
                      <a16:colId xmlns:a16="http://schemas.microsoft.com/office/drawing/2014/main" val="1760633347"/>
                    </a:ext>
                  </a:extLst>
                </a:gridCol>
                <a:gridCol w="948681">
                  <a:extLst>
                    <a:ext uri="{9D8B030D-6E8A-4147-A177-3AD203B41FA5}">
                      <a16:colId xmlns:a16="http://schemas.microsoft.com/office/drawing/2014/main" val="3767815842"/>
                    </a:ext>
                  </a:extLst>
                </a:gridCol>
                <a:gridCol w="2036501">
                  <a:extLst>
                    <a:ext uri="{9D8B030D-6E8A-4147-A177-3AD203B41FA5}">
                      <a16:colId xmlns:a16="http://schemas.microsoft.com/office/drawing/2014/main" val="1224308536"/>
                    </a:ext>
                  </a:extLst>
                </a:gridCol>
                <a:gridCol w="1508403">
                  <a:extLst>
                    <a:ext uri="{9D8B030D-6E8A-4147-A177-3AD203B41FA5}">
                      <a16:colId xmlns:a16="http://schemas.microsoft.com/office/drawing/2014/main" val="219972379"/>
                    </a:ext>
                  </a:extLst>
                </a:gridCol>
                <a:gridCol w="1280719">
                  <a:extLst>
                    <a:ext uri="{9D8B030D-6E8A-4147-A177-3AD203B41FA5}">
                      <a16:colId xmlns:a16="http://schemas.microsoft.com/office/drawing/2014/main" val="3294197190"/>
                    </a:ext>
                  </a:extLst>
                </a:gridCol>
              </a:tblGrid>
              <a:tr h="190848">
                <a:tc>
                  <a:txBody>
                    <a:bodyPr/>
                    <a:lstStyle/>
                    <a:p>
                      <a:pPr algn="l" fontAlgn="b"/>
                      <a:r>
                        <a:rPr lang="de-DE" sz="1200" b="0" i="0" u="none" strike="noStrike" dirty="0">
                          <a:solidFill>
                            <a:srgbClr val="000000"/>
                          </a:solidFill>
                          <a:effectLst/>
                          <a:latin typeface="Calibri" panose="020F0502020204030204" pitchFamily="34" charset="0"/>
                        </a:rPr>
                        <a:t>Name</a:t>
                      </a:r>
                    </a:p>
                  </a:txBody>
                  <a:tcPr marL="9494" marR="9494" marT="9494" marB="0" anchor="b"/>
                </a:tc>
                <a:tc>
                  <a:txBody>
                    <a:bodyPr/>
                    <a:lstStyle/>
                    <a:p>
                      <a:pPr algn="ctr" fontAlgn="b"/>
                      <a:r>
                        <a:rPr lang="de-DE" sz="1200" b="0" i="0" u="none" strike="noStrike" dirty="0">
                          <a:solidFill>
                            <a:srgbClr val="000000"/>
                          </a:solidFill>
                          <a:effectLst/>
                          <a:latin typeface="Calibri" panose="020F0502020204030204" pitchFamily="34" charset="0"/>
                        </a:rPr>
                        <a:t>M / O / C</a:t>
                      </a:r>
                    </a:p>
                  </a:txBody>
                  <a:tcPr marL="9494" marR="9494" marT="9494" marB="0" anchor="b"/>
                </a:tc>
                <a:tc>
                  <a:txBody>
                    <a:bodyPr/>
                    <a:lstStyle/>
                    <a:p>
                      <a:pPr algn="l" fontAlgn="b"/>
                      <a:r>
                        <a:rPr lang="de-DE" sz="1200" b="0" i="0" u="none" strike="noStrike" dirty="0">
                          <a:solidFill>
                            <a:srgbClr val="000000"/>
                          </a:solidFill>
                          <a:effectLst/>
                          <a:latin typeface="Calibri" panose="020F0502020204030204" pitchFamily="34" charset="0"/>
                        </a:rPr>
                        <a:t>Content </a:t>
                      </a:r>
                      <a:r>
                        <a:rPr lang="de-DE" sz="1200" b="0" i="0" u="none" strike="noStrike" dirty="0" err="1">
                          <a:solidFill>
                            <a:srgbClr val="000000"/>
                          </a:solidFill>
                          <a:effectLst/>
                          <a:latin typeface="Calibri" panose="020F0502020204030204" pitchFamily="34" charset="0"/>
                        </a:rPr>
                        <a:t>of</a:t>
                      </a:r>
                      <a:r>
                        <a:rPr lang="de-DE" sz="1200" b="0" i="0" u="none" strike="noStrike" dirty="0">
                          <a:solidFill>
                            <a:srgbClr val="000000"/>
                          </a:solidFill>
                          <a:effectLst/>
                          <a:latin typeface="Calibri" panose="020F0502020204030204" pitchFamily="34" charset="0"/>
                        </a:rPr>
                        <a:t> </a:t>
                      </a:r>
                      <a:r>
                        <a:rPr lang="de-DE" sz="1200" b="0" i="0" u="none" strike="noStrike" dirty="0" err="1">
                          <a:solidFill>
                            <a:srgbClr val="000000"/>
                          </a:solidFill>
                          <a:effectLst/>
                          <a:latin typeface="Calibri" panose="020F0502020204030204" pitchFamily="34" charset="0"/>
                        </a:rPr>
                        <a:t>field</a:t>
                      </a:r>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l" fontAlgn="b"/>
                      <a:r>
                        <a:rPr lang="de-DE" sz="1200" b="0" i="0" u="none" strike="noStrike" dirty="0" err="1">
                          <a:solidFill>
                            <a:srgbClr val="000000"/>
                          </a:solidFill>
                          <a:effectLst/>
                          <a:latin typeface="Calibri" panose="020F0502020204030204" pitchFamily="34" charset="0"/>
                        </a:rPr>
                        <a:t>Remark</a:t>
                      </a:r>
                      <a:endParaRPr lang="de-DE" sz="1200" b="0" i="0" u="none" strike="noStrike" dirty="0">
                        <a:solidFill>
                          <a:srgbClr val="000000"/>
                        </a:solidFill>
                        <a:effectLst/>
                        <a:latin typeface="Calibri" panose="020F0502020204030204" pitchFamily="34" charset="0"/>
                      </a:endParaRPr>
                    </a:p>
                  </a:txBody>
                  <a:tcPr marL="9494" marR="9494" marT="9494" marB="0" anchor="b"/>
                </a:tc>
                <a:tc>
                  <a:txBody>
                    <a:bodyPr/>
                    <a:lstStyle/>
                    <a:p>
                      <a:pPr algn="l" fontAlgn="b"/>
                      <a:r>
                        <a:rPr lang="de-DE" sz="1200" b="0" i="0" u="none" strike="noStrike" dirty="0" err="1">
                          <a:solidFill>
                            <a:srgbClr val="000000"/>
                          </a:solidFill>
                          <a:effectLst/>
                          <a:latin typeface="Calibri" panose="020F0502020204030204" pitchFamily="34" charset="0"/>
                        </a:rPr>
                        <a:t>Example</a:t>
                      </a:r>
                      <a:endParaRPr lang="de-DE" sz="1200" b="0" i="0" u="none" strike="noStrike" dirty="0">
                        <a:solidFill>
                          <a:srgbClr val="000000"/>
                        </a:solidFill>
                        <a:effectLst/>
                        <a:latin typeface="Calibri" panose="020F0502020204030204" pitchFamily="34" charset="0"/>
                      </a:endParaRPr>
                    </a:p>
                  </a:txBody>
                  <a:tcPr marL="9494" marR="9494" marT="9494" marB="0" anchor="b"/>
                </a:tc>
                <a:extLst>
                  <a:ext uri="{0D108BD9-81ED-4DB2-BD59-A6C34878D82A}">
                    <a16:rowId xmlns:a16="http://schemas.microsoft.com/office/drawing/2014/main" val="3126608829"/>
                  </a:ext>
                </a:extLst>
              </a:tr>
              <a:tr h="190848">
                <a:tc>
                  <a:txBody>
                    <a:bodyPr/>
                    <a:lstStyle/>
                    <a:p>
                      <a:pPr algn="l" fontAlgn="b"/>
                      <a:r>
                        <a:rPr lang="de-DE" sz="1200" u="none" strike="noStrike" dirty="0" err="1">
                          <a:effectLst/>
                        </a:rPr>
                        <a:t>GTS</a:t>
                      </a:r>
                      <a:r>
                        <a:rPr lang="de-DE" sz="1200" u="none" strike="noStrike" dirty="0">
                          <a:effectLst/>
                        </a:rPr>
                        <a:t>-ID</a:t>
                      </a:r>
                      <a:endParaRPr lang="de-DE" sz="1200" b="0" i="0" u="none" strike="noStrike" dirty="0">
                        <a:solidFill>
                          <a:srgbClr val="000000"/>
                        </a:solidFill>
                        <a:effectLst/>
                        <a:latin typeface="Calibri" panose="020F0502020204030204" pitchFamily="34" charset="0"/>
                      </a:endParaRPr>
                    </a:p>
                  </a:txBody>
                  <a:tcPr marL="9088" marR="9088" marT="9088" marB="0" anchor="b"/>
                </a:tc>
                <a:tc>
                  <a:txBody>
                    <a:bodyPr/>
                    <a:lstStyle/>
                    <a:p>
                      <a:pPr algn="ctr" fontAlgn="b"/>
                      <a:r>
                        <a:rPr lang="de-DE" sz="1200" u="none" strike="noStrike" dirty="0" err="1">
                          <a:effectLst/>
                        </a:rPr>
                        <a:t>M²</a:t>
                      </a:r>
                      <a:endParaRPr lang="de-DE" sz="1200" b="0" i="0" u="none" strike="noStrike" dirty="0">
                        <a:solidFill>
                          <a:srgbClr val="000000"/>
                        </a:solidFill>
                        <a:effectLst/>
                        <a:latin typeface="Calibri" panose="020F0502020204030204" pitchFamily="34" charset="0"/>
                      </a:endParaRPr>
                    </a:p>
                  </a:txBody>
                  <a:tcPr marL="9088" marR="9088" marT="9088" marB="0" anchor="b"/>
                </a:tc>
                <a:tc>
                  <a:txBody>
                    <a:bodyPr/>
                    <a:lstStyle/>
                    <a:p>
                      <a:pPr algn="l" fontAlgn="b"/>
                      <a:r>
                        <a:rPr lang="sv-SE" sz="1200" u="none" strike="noStrike">
                          <a:effectLst/>
                        </a:rPr>
                        <a:t>min 4 max 7 char</a:t>
                      </a:r>
                      <a:endParaRPr lang="sv-S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call sign, MASK, SOT-ID</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BLSFV3U</a:t>
                      </a:r>
                      <a:endParaRPr lang="de-DE" sz="1200" b="0" i="0" u="none" strike="noStrike">
                        <a:solidFill>
                          <a:srgbClr val="000000"/>
                        </a:solidFill>
                        <a:effectLst/>
                        <a:latin typeface="Calibri" panose="020F0502020204030204" pitchFamily="34" charset="0"/>
                      </a:endParaRPr>
                    </a:p>
                  </a:txBody>
                  <a:tcPr marL="9088" marR="9088" marT="9088" marB="0" anchor="b"/>
                </a:tc>
                <a:extLst>
                  <a:ext uri="{0D108BD9-81ED-4DB2-BD59-A6C34878D82A}">
                    <a16:rowId xmlns:a16="http://schemas.microsoft.com/office/drawing/2014/main" val="1856227475"/>
                  </a:ext>
                </a:extLst>
              </a:tr>
              <a:tr h="190848">
                <a:tc>
                  <a:txBody>
                    <a:bodyPr/>
                    <a:lstStyle/>
                    <a:p>
                      <a:pPr algn="l" fontAlgn="b"/>
                      <a:r>
                        <a:rPr lang="de-DE" sz="1200" u="none" strike="noStrike" dirty="0">
                          <a:effectLst/>
                        </a:rPr>
                        <a:t>Class-</a:t>
                      </a:r>
                      <a:r>
                        <a:rPr lang="de-DE" sz="1200" u="none" strike="noStrike" dirty="0" err="1">
                          <a:effectLst/>
                        </a:rPr>
                        <a:t>Category</a:t>
                      </a:r>
                      <a:endParaRPr lang="de-DE" sz="1200" b="0" i="0" u="none" strike="noStrike" dirty="0">
                        <a:solidFill>
                          <a:srgbClr val="000000"/>
                        </a:solidFill>
                        <a:effectLst/>
                        <a:latin typeface="Calibri" panose="020F0502020204030204" pitchFamily="34" charset="0"/>
                      </a:endParaRPr>
                    </a:p>
                  </a:txBody>
                  <a:tcPr marL="9088" marR="9088" marT="9088" marB="0" anchor="b"/>
                </a:tc>
                <a:tc>
                  <a:txBody>
                    <a:bodyPr/>
                    <a:lstStyle/>
                    <a:p>
                      <a:pPr algn="ctr" fontAlgn="b"/>
                      <a:r>
                        <a:rPr lang="de-DE" sz="1200" u="none" strike="noStrike">
                          <a:effectLst/>
                        </a:rPr>
                        <a:t>M²</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ref table</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VOS: new VOS class</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NMHS operated</a:t>
                      </a:r>
                      <a:endParaRPr lang="de-DE" sz="1200" b="0" i="0" u="none" strike="noStrike">
                        <a:solidFill>
                          <a:srgbClr val="000000"/>
                        </a:solidFill>
                        <a:effectLst/>
                        <a:latin typeface="Calibri" panose="020F0502020204030204" pitchFamily="34" charset="0"/>
                      </a:endParaRPr>
                    </a:p>
                  </a:txBody>
                  <a:tcPr marL="9088" marR="9088" marT="9088" marB="0" anchor="b"/>
                </a:tc>
                <a:extLst>
                  <a:ext uri="{0D108BD9-81ED-4DB2-BD59-A6C34878D82A}">
                    <a16:rowId xmlns:a16="http://schemas.microsoft.com/office/drawing/2014/main" val="3534473086"/>
                  </a:ext>
                </a:extLst>
              </a:tr>
              <a:tr h="190848">
                <a:tc>
                  <a:txBody>
                    <a:bodyPr/>
                    <a:lstStyle/>
                    <a:p>
                      <a:pPr algn="l" fontAlgn="b"/>
                      <a:r>
                        <a:rPr lang="de-DE" sz="1200" u="none" strike="noStrike" dirty="0">
                          <a:effectLst/>
                        </a:rPr>
                        <a:t>Programme</a:t>
                      </a:r>
                      <a:endParaRPr lang="de-DE" sz="1200" b="0" i="0" u="none" strike="noStrike" dirty="0">
                        <a:solidFill>
                          <a:srgbClr val="000000"/>
                        </a:solidFill>
                        <a:effectLst/>
                        <a:latin typeface="Calibri" panose="020F0502020204030204" pitchFamily="34" charset="0"/>
                      </a:endParaRPr>
                    </a:p>
                  </a:txBody>
                  <a:tcPr marL="9088" marR="9088" marT="9088" marB="0" anchor="b"/>
                </a:tc>
                <a:tc>
                  <a:txBody>
                    <a:bodyPr/>
                    <a:lstStyle/>
                    <a:p>
                      <a:pPr algn="ctr" fontAlgn="b"/>
                      <a:r>
                        <a:rPr lang="de-DE" sz="1200" u="none" strike="noStrike" dirty="0" err="1">
                          <a:effectLst/>
                        </a:rPr>
                        <a:t>M²</a:t>
                      </a:r>
                      <a:endParaRPr lang="de-DE" sz="1200" b="0" i="0" u="none" strike="noStrike" dirty="0">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ref table</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based on operator</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VOS-DE</a:t>
                      </a:r>
                      <a:endParaRPr lang="de-DE" sz="1200" b="0" i="0" u="none" strike="noStrike">
                        <a:solidFill>
                          <a:srgbClr val="000000"/>
                        </a:solidFill>
                        <a:effectLst/>
                        <a:latin typeface="Calibri" panose="020F0502020204030204" pitchFamily="34" charset="0"/>
                      </a:endParaRPr>
                    </a:p>
                  </a:txBody>
                  <a:tcPr marL="9088" marR="9088" marT="9088" marB="0" anchor="b"/>
                </a:tc>
                <a:extLst>
                  <a:ext uri="{0D108BD9-81ED-4DB2-BD59-A6C34878D82A}">
                    <a16:rowId xmlns:a16="http://schemas.microsoft.com/office/drawing/2014/main" val="1590252812"/>
                  </a:ext>
                </a:extLst>
              </a:tr>
              <a:tr h="190848">
                <a:tc>
                  <a:txBody>
                    <a:bodyPr/>
                    <a:lstStyle/>
                    <a:p>
                      <a:pPr algn="l" fontAlgn="b"/>
                      <a:r>
                        <a:rPr lang="de-DE" sz="1200" u="none" strike="noStrike" dirty="0">
                          <a:effectLst/>
                        </a:rPr>
                        <a:t>Additional Programme Affiliation</a:t>
                      </a:r>
                      <a:endParaRPr lang="de-DE" sz="1200" b="0" i="0" u="none" strike="noStrike" dirty="0">
                        <a:solidFill>
                          <a:srgbClr val="000000"/>
                        </a:solidFill>
                        <a:effectLst/>
                        <a:latin typeface="Calibri" panose="020F0502020204030204" pitchFamily="34" charset="0"/>
                      </a:endParaRPr>
                    </a:p>
                  </a:txBody>
                  <a:tcPr marL="9088" marR="9088" marT="9088"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ref table</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E-SURFMAR</a:t>
                      </a:r>
                      <a:endParaRPr lang="de-DE" sz="1200" b="0" i="0" u="none" strike="noStrike">
                        <a:solidFill>
                          <a:srgbClr val="000000"/>
                        </a:solidFill>
                        <a:effectLst/>
                        <a:latin typeface="Calibri" panose="020F0502020204030204" pitchFamily="34" charset="0"/>
                      </a:endParaRPr>
                    </a:p>
                  </a:txBody>
                  <a:tcPr marL="9088" marR="9088" marT="9088" marB="0" anchor="b"/>
                </a:tc>
                <a:extLst>
                  <a:ext uri="{0D108BD9-81ED-4DB2-BD59-A6C34878D82A}">
                    <a16:rowId xmlns:a16="http://schemas.microsoft.com/office/drawing/2014/main" val="1289862974"/>
                  </a:ext>
                </a:extLst>
              </a:tr>
              <a:tr h="190848">
                <a:tc>
                  <a:txBody>
                    <a:bodyPr/>
                    <a:lstStyle/>
                    <a:p>
                      <a:pPr algn="l" fontAlgn="b"/>
                      <a:r>
                        <a:rPr lang="de-DE" sz="1200" u="none" strike="noStrike" dirty="0">
                          <a:effectLst/>
                        </a:rPr>
                        <a:t>Schedule </a:t>
                      </a:r>
                      <a:r>
                        <a:rPr lang="de-DE" sz="1200" u="none" strike="noStrike" dirty="0" err="1">
                          <a:effectLst/>
                        </a:rPr>
                        <a:t>of</a:t>
                      </a:r>
                      <a:r>
                        <a:rPr lang="de-DE" sz="1200" u="none" strike="noStrike" dirty="0">
                          <a:effectLst/>
                        </a:rPr>
                        <a:t> Observation</a:t>
                      </a:r>
                      <a:endParaRPr lang="de-DE" sz="1200" b="0" i="0" u="none" strike="noStrike" dirty="0">
                        <a:solidFill>
                          <a:srgbClr val="000000"/>
                        </a:solidFill>
                        <a:effectLst/>
                        <a:latin typeface="Calibri" panose="020F0502020204030204" pitchFamily="34" charset="0"/>
                      </a:endParaRPr>
                    </a:p>
                  </a:txBody>
                  <a:tcPr marL="9088" marR="9088" marT="9088" marB="0" anchor="b"/>
                </a:tc>
                <a:tc>
                  <a:txBody>
                    <a:bodyPr/>
                    <a:lstStyle/>
                    <a:p>
                      <a:pPr algn="ctr" fontAlgn="b"/>
                      <a:r>
                        <a:rPr lang="de-DE" sz="1200" u="none" strike="noStrike" dirty="0">
                          <a:effectLst/>
                        </a:rPr>
                        <a:t>M</a:t>
                      </a:r>
                      <a:endParaRPr lang="de-DE" sz="1200" b="0" i="0" u="none" strike="noStrike" dirty="0">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ref table</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hourly</a:t>
                      </a:r>
                      <a:endParaRPr lang="de-DE" sz="1200" b="0" i="0" u="none" strike="noStrike">
                        <a:solidFill>
                          <a:srgbClr val="000000"/>
                        </a:solidFill>
                        <a:effectLst/>
                        <a:latin typeface="Calibri" panose="020F0502020204030204" pitchFamily="34" charset="0"/>
                      </a:endParaRPr>
                    </a:p>
                  </a:txBody>
                  <a:tcPr marL="9088" marR="9088" marT="9088" marB="0" anchor="b"/>
                </a:tc>
                <a:extLst>
                  <a:ext uri="{0D108BD9-81ED-4DB2-BD59-A6C34878D82A}">
                    <a16:rowId xmlns:a16="http://schemas.microsoft.com/office/drawing/2014/main" val="353390134"/>
                  </a:ext>
                </a:extLst>
              </a:tr>
              <a:tr h="190848">
                <a:tc>
                  <a:txBody>
                    <a:bodyPr/>
                    <a:lstStyle/>
                    <a:p>
                      <a:pPr algn="l" fontAlgn="b"/>
                      <a:r>
                        <a:rPr lang="de-DE" sz="1200" u="none" strike="noStrike">
                          <a:effectLst/>
                        </a:rPr>
                        <a:t>Area of Operation</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ctr" fontAlgn="b"/>
                      <a:r>
                        <a:rPr lang="de-DE" sz="1200" u="none" strike="noStrike" dirty="0">
                          <a:effectLst/>
                        </a:rPr>
                        <a:t>O</a:t>
                      </a:r>
                      <a:endParaRPr lang="de-DE" sz="1200" b="0" i="0" u="none" strike="noStrike" dirty="0">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ref table</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e.g. target XBT line</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NIL</a:t>
                      </a:r>
                      <a:endParaRPr lang="de-DE" sz="1200" b="0" i="0" u="none" strike="noStrike">
                        <a:solidFill>
                          <a:srgbClr val="000000"/>
                        </a:solidFill>
                        <a:effectLst/>
                        <a:latin typeface="Calibri" panose="020F0502020204030204" pitchFamily="34" charset="0"/>
                      </a:endParaRPr>
                    </a:p>
                  </a:txBody>
                  <a:tcPr marL="9088" marR="9088" marT="9088" marB="0" anchor="b"/>
                </a:tc>
                <a:extLst>
                  <a:ext uri="{0D108BD9-81ED-4DB2-BD59-A6C34878D82A}">
                    <a16:rowId xmlns:a16="http://schemas.microsoft.com/office/drawing/2014/main" val="2528495430"/>
                  </a:ext>
                </a:extLst>
              </a:tr>
              <a:tr h="190848">
                <a:tc>
                  <a:txBody>
                    <a:bodyPr/>
                    <a:lstStyle/>
                    <a:p>
                      <a:pPr algn="l" fontAlgn="b"/>
                      <a:r>
                        <a:rPr lang="de-DE" sz="1200" u="none" strike="noStrike">
                          <a:effectLst/>
                        </a:rPr>
                        <a:t>Target Inspection Interval</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ctr" fontAlgn="b"/>
                      <a:r>
                        <a:rPr lang="de-DE" sz="1200" u="none" strike="noStrike" dirty="0">
                          <a:effectLst/>
                        </a:rPr>
                        <a:t>O</a:t>
                      </a:r>
                      <a:endParaRPr lang="de-DE" sz="1200" b="0" i="0" u="none" strike="noStrike" dirty="0">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ref table</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annual</a:t>
                      </a:r>
                      <a:endParaRPr lang="de-DE" sz="1200" b="0" i="0" u="none" strike="noStrike">
                        <a:solidFill>
                          <a:srgbClr val="000000"/>
                        </a:solidFill>
                        <a:effectLst/>
                        <a:latin typeface="Calibri" panose="020F0502020204030204" pitchFamily="34" charset="0"/>
                      </a:endParaRPr>
                    </a:p>
                  </a:txBody>
                  <a:tcPr marL="9088" marR="9088" marT="9088" marB="0" anchor="b"/>
                </a:tc>
                <a:extLst>
                  <a:ext uri="{0D108BD9-81ED-4DB2-BD59-A6C34878D82A}">
                    <a16:rowId xmlns:a16="http://schemas.microsoft.com/office/drawing/2014/main" val="4010286830"/>
                  </a:ext>
                </a:extLst>
              </a:tr>
              <a:tr h="190848">
                <a:tc>
                  <a:txBody>
                    <a:bodyPr/>
                    <a:lstStyle/>
                    <a:p>
                      <a:pPr algn="l" fontAlgn="b"/>
                      <a:r>
                        <a:rPr lang="de-DE" sz="1200" u="none" strike="noStrike">
                          <a:effectLst/>
                        </a:rPr>
                        <a:t>start date</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ctr" fontAlgn="b"/>
                      <a:r>
                        <a:rPr lang="de-DE" sz="1200" u="none" strike="noStrike">
                          <a:effectLst/>
                        </a:rPr>
                        <a:t>M</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YYYY-MM-DD</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installation date</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2014-02-10</a:t>
                      </a:r>
                      <a:endParaRPr lang="de-DE" sz="1200" b="0" i="0" u="none" strike="noStrike">
                        <a:solidFill>
                          <a:srgbClr val="000000"/>
                        </a:solidFill>
                        <a:effectLst/>
                        <a:latin typeface="Calibri" panose="020F0502020204030204" pitchFamily="34" charset="0"/>
                      </a:endParaRPr>
                    </a:p>
                  </a:txBody>
                  <a:tcPr marL="9088" marR="9088" marT="9088" marB="0" anchor="b"/>
                </a:tc>
                <a:extLst>
                  <a:ext uri="{0D108BD9-81ED-4DB2-BD59-A6C34878D82A}">
                    <a16:rowId xmlns:a16="http://schemas.microsoft.com/office/drawing/2014/main" val="872729617"/>
                  </a:ext>
                </a:extLst>
              </a:tr>
              <a:tr h="190848">
                <a:tc>
                  <a:txBody>
                    <a:bodyPr/>
                    <a:lstStyle/>
                    <a:p>
                      <a:pPr algn="l" fontAlgn="b"/>
                      <a:r>
                        <a:rPr lang="de-DE" sz="1200" u="none" strike="noStrike">
                          <a:effectLst/>
                        </a:rPr>
                        <a:t>stop date</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YYYY-MM-DD</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NIL</a:t>
                      </a:r>
                      <a:endParaRPr lang="de-DE" sz="1200" b="0" i="0" u="none" strike="noStrike">
                        <a:solidFill>
                          <a:srgbClr val="000000"/>
                        </a:solidFill>
                        <a:effectLst/>
                        <a:latin typeface="Calibri" panose="020F0502020204030204" pitchFamily="34" charset="0"/>
                      </a:endParaRPr>
                    </a:p>
                  </a:txBody>
                  <a:tcPr marL="9088" marR="9088" marT="9088" marB="0" anchor="b"/>
                </a:tc>
                <a:extLst>
                  <a:ext uri="{0D108BD9-81ED-4DB2-BD59-A6C34878D82A}">
                    <a16:rowId xmlns:a16="http://schemas.microsoft.com/office/drawing/2014/main" val="482837501"/>
                  </a:ext>
                </a:extLst>
              </a:tr>
              <a:tr h="190848">
                <a:tc>
                  <a:txBody>
                    <a:bodyPr/>
                    <a:lstStyle/>
                    <a:p>
                      <a:pPr algn="l" fontAlgn="b"/>
                      <a:r>
                        <a:rPr lang="de-DE" sz="1200" u="none" strike="noStrike">
                          <a:effectLst/>
                        </a:rPr>
                        <a:t>Observing Height</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real, . decimal meters</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visual observing height</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14.0</a:t>
                      </a:r>
                      <a:endParaRPr lang="de-DE" sz="1200" b="0" i="0" u="none" strike="noStrike">
                        <a:solidFill>
                          <a:srgbClr val="000000"/>
                        </a:solidFill>
                        <a:effectLst/>
                        <a:latin typeface="Calibri" panose="020F0502020204030204" pitchFamily="34" charset="0"/>
                      </a:endParaRPr>
                    </a:p>
                  </a:txBody>
                  <a:tcPr marL="9088" marR="9088" marT="9088" marB="0" anchor="b"/>
                </a:tc>
                <a:extLst>
                  <a:ext uri="{0D108BD9-81ED-4DB2-BD59-A6C34878D82A}">
                    <a16:rowId xmlns:a16="http://schemas.microsoft.com/office/drawing/2014/main" val="847811286"/>
                  </a:ext>
                </a:extLst>
              </a:tr>
              <a:tr h="358067">
                <a:tc>
                  <a:txBody>
                    <a:bodyPr/>
                    <a:lstStyle/>
                    <a:p>
                      <a:pPr algn="l" fontAlgn="b"/>
                      <a:r>
                        <a:rPr lang="de-DE" sz="1200" u="none" strike="noStrike">
                          <a:effectLst/>
                        </a:rPr>
                        <a:t>Observing system main device</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ctr" fontAlgn="b"/>
                      <a:r>
                        <a:rPr lang="de-DE" sz="1200" u="none" strike="noStrike">
                          <a:effectLst/>
                        </a:rPr>
                        <a:t>M/O</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ref table</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en-US" sz="1200" u="none" strike="noStrike">
                          <a:effectLst/>
                        </a:rPr>
                        <a:t>e.g. AWS or XBT Recorder</a:t>
                      </a:r>
                      <a:endParaRPr lang="en-US"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EUCAWS</a:t>
                      </a:r>
                      <a:endParaRPr lang="de-DE" sz="1200" b="0" i="0" u="none" strike="noStrike">
                        <a:solidFill>
                          <a:srgbClr val="000000"/>
                        </a:solidFill>
                        <a:effectLst/>
                        <a:latin typeface="Calibri" panose="020F0502020204030204" pitchFamily="34" charset="0"/>
                      </a:endParaRPr>
                    </a:p>
                  </a:txBody>
                  <a:tcPr marL="9088" marR="9088" marT="9088" marB="0" anchor="b"/>
                </a:tc>
                <a:extLst>
                  <a:ext uri="{0D108BD9-81ED-4DB2-BD59-A6C34878D82A}">
                    <a16:rowId xmlns:a16="http://schemas.microsoft.com/office/drawing/2014/main" val="1055268389"/>
                  </a:ext>
                </a:extLst>
              </a:tr>
              <a:tr h="190848">
                <a:tc>
                  <a:txBody>
                    <a:bodyPr/>
                    <a:lstStyle/>
                    <a:p>
                      <a:pPr algn="l" fontAlgn="b"/>
                      <a:r>
                        <a:rPr lang="de-DE" sz="1200" u="none" strike="noStrike">
                          <a:effectLst/>
                        </a:rPr>
                        <a:t>main device serial number</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ref table</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00367462</a:t>
                      </a:r>
                      <a:endParaRPr lang="de-DE" sz="1200" b="0" i="0" u="none" strike="noStrike">
                        <a:solidFill>
                          <a:srgbClr val="000000"/>
                        </a:solidFill>
                        <a:effectLst/>
                        <a:latin typeface="Calibri" panose="020F0502020204030204" pitchFamily="34" charset="0"/>
                      </a:endParaRPr>
                    </a:p>
                  </a:txBody>
                  <a:tcPr marL="9088" marR="9088" marT="9088" marB="0" anchor="b"/>
                </a:tc>
                <a:extLst>
                  <a:ext uri="{0D108BD9-81ED-4DB2-BD59-A6C34878D82A}">
                    <a16:rowId xmlns:a16="http://schemas.microsoft.com/office/drawing/2014/main" val="2174177099"/>
                  </a:ext>
                </a:extLst>
              </a:tr>
              <a:tr h="190848">
                <a:tc>
                  <a:txBody>
                    <a:bodyPr/>
                    <a:lstStyle/>
                    <a:p>
                      <a:pPr algn="l" fontAlgn="b"/>
                      <a:r>
                        <a:rPr lang="de-DE" sz="1200" u="none" strike="noStrike">
                          <a:effectLst/>
                        </a:rPr>
                        <a:t>main device version number</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ref table</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0.4.2</a:t>
                      </a:r>
                      <a:endParaRPr lang="de-DE" sz="1200" b="0" i="0" u="none" strike="noStrike">
                        <a:solidFill>
                          <a:srgbClr val="000000"/>
                        </a:solidFill>
                        <a:effectLst/>
                        <a:latin typeface="Calibri" panose="020F0502020204030204" pitchFamily="34" charset="0"/>
                      </a:endParaRPr>
                    </a:p>
                  </a:txBody>
                  <a:tcPr marL="9088" marR="9088" marT="9088" marB="0" anchor="b"/>
                </a:tc>
                <a:extLst>
                  <a:ext uri="{0D108BD9-81ED-4DB2-BD59-A6C34878D82A}">
                    <a16:rowId xmlns:a16="http://schemas.microsoft.com/office/drawing/2014/main" val="4008189695"/>
                  </a:ext>
                </a:extLst>
              </a:tr>
              <a:tr h="358067">
                <a:tc>
                  <a:txBody>
                    <a:bodyPr/>
                    <a:lstStyle/>
                    <a:p>
                      <a:pPr algn="l" fontAlgn="b"/>
                      <a:r>
                        <a:rPr lang="de-DE" sz="1200" u="none" strike="noStrike">
                          <a:effectLst/>
                        </a:rPr>
                        <a:t>Observing system ancillary device</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ctr" fontAlgn="b"/>
                      <a:r>
                        <a:rPr lang="de-DE" sz="1200" u="none" strike="noStrike">
                          <a:effectLst/>
                        </a:rPr>
                        <a:t>M/O</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ref table</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en-US" sz="1200" u="none" strike="noStrike">
                          <a:effectLst/>
                        </a:rPr>
                        <a:t>e.g. TBW or XBT Launcher</a:t>
                      </a:r>
                      <a:endParaRPr lang="en-US"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TurboWin</a:t>
                      </a:r>
                      <a:endParaRPr lang="de-DE" sz="1200" b="0" i="0" u="none" strike="noStrike">
                        <a:solidFill>
                          <a:srgbClr val="000000"/>
                        </a:solidFill>
                        <a:effectLst/>
                        <a:latin typeface="Calibri" panose="020F0502020204030204" pitchFamily="34" charset="0"/>
                      </a:endParaRPr>
                    </a:p>
                  </a:txBody>
                  <a:tcPr marL="9088" marR="9088" marT="9088" marB="0" anchor="b"/>
                </a:tc>
                <a:extLst>
                  <a:ext uri="{0D108BD9-81ED-4DB2-BD59-A6C34878D82A}">
                    <a16:rowId xmlns:a16="http://schemas.microsoft.com/office/drawing/2014/main" val="1798830724"/>
                  </a:ext>
                </a:extLst>
              </a:tr>
              <a:tr h="190848">
                <a:tc>
                  <a:txBody>
                    <a:bodyPr/>
                    <a:lstStyle/>
                    <a:p>
                      <a:pPr algn="l" fontAlgn="b"/>
                      <a:r>
                        <a:rPr lang="de-DE" sz="1200" u="none" strike="noStrike">
                          <a:effectLst/>
                        </a:rPr>
                        <a:t>ancillary device serial number</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ref table</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NIL</a:t>
                      </a:r>
                      <a:endParaRPr lang="de-DE" sz="1200" b="0" i="0" u="none" strike="noStrike">
                        <a:solidFill>
                          <a:srgbClr val="000000"/>
                        </a:solidFill>
                        <a:effectLst/>
                        <a:latin typeface="Calibri" panose="020F0502020204030204" pitchFamily="34" charset="0"/>
                      </a:endParaRPr>
                    </a:p>
                  </a:txBody>
                  <a:tcPr marL="9088" marR="9088" marT="9088" marB="0" anchor="b"/>
                </a:tc>
                <a:extLst>
                  <a:ext uri="{0D108BD9-81ED-4DB2-BD59-A6C34878D82A}">
                    <a16:rowId xmlns:a16="http://schemas.microsoft.com/office/drawing/2014/main" val="2149622334"/>
                  </a:ext>
                </a:extLst>
              </a:tr>
              <a:tr h="190848">
                <a:tc>
                  <a:txBody>
                    <a:bodyPr/>
                    <a:lstStyle/>
                    <a:p>
                      <a:pPr algn="l" fontAlgn="b"/>
                      <a:r>
                        <a:rPr lang="de-DE" sz="1200" u="none" strike="noStrike">
                          <a:effectLst/>
                        </a:rPr>
                        <a:t>ancillary device version number</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ref table</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5.0</a:t>
                      </a:r>
                      <a:endParaRPr lang="de-DE" sz="1200" b="0" i="0" u="none" strike="noStrike">
                        <a:solidFill>
                          <a:srgbClr val="000000"/>
                        </a:solidFill>
                        <a:effectLst/>
                        <a:latin typeface="Calibri" panose="020F0502020204030204" pitchFamily="34" charset="0"/>
                      </a:endParaRPr>
                    </a:p>
                  </a:txBody>
                  <a:tcPr marL="9088" marR="9088" marT="9088" marB="0" anchor="b"/>
                </a:tc>
                <a:extLst>
                  <a:ext uri="{0D108BD9-81ED-4DB2-BD59-A6C34878D82A}">
                    <a16:rowId xmlns:a16="http://schemas.microsoft.com/office/drawing/2014/main" val="2618213270"/>
                  </a:ext>
                </a:extLst>
              </a:tr>
              <a:tr h="190848">
                <a:tc>
                  <a:txBody>
                    <a:bodyPr/>
                    <a:lstStyle/>
                    <a:p>
                      <a:pPr algn="l" fontAlgn="b"/>
                      <a:r>
                        <a:rPr lang="de-DE" sz="1200" u="none" strike="noStrike">
                          <a:effectLst/>
                        </a:rPr>
                        <a:t>Maintenance activity</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NIL</a:t>
                      </a:r>
                      <a:endParaRPr lang="de-DE" sz="1200" b="0" i="0" u="none" strike="noStrike">
                        <a:solidFill>
                          <a:srgbClr val="000000"/>
                        </a:solidFill>
                        <a:effectLst/>
                        <a:latin typeface="Calibri" panose="020F0502020204030204" pitchFamily="34" charset="0"/>
                      </a:endParaRPr>
                    </a:p>
                  </a:txBody>
                  <a:tcPr marL="9088" marR="9088" marT="9088" marB="0" anchor="b"/>
                </a:tc>
                <a:extLst>
                  <a:ext uri="{0D108BD9-81ED-4DB2-BD59-A6C34878D82A}">
                    <a16:rowId xmlns:a16="http://schemas.microsoft.com/office/drawing/2014/main" val="997881122"/>
                  </a:ext>
                </a:extLst>
              </a:tr>
              <a:tr h="190848">
                <a:tc>
                  <a:txBody>
                    <a:bodyPr/>
                    <a:lstStyle/>
                    <a:p>
                      <a:pPr algn="l" fontAlgn="b"/>
                      <a:r>
                        <a:rPr lang="de-DE" sz="1200" u="none" strike="noStrike" dirty="0">
                          <a:effectLst/>
                        </a:rPr>
                        <a:t>Telecom Service</a:t>
                      </a:r>
                      <a:endParaRPr lang="de-DE" sz="1200" b="0" i="0" u="none" strike="noStrike" dirty="0">
                        <a:solidFill>
                          <a:srgbClr val="000000"/>
                        </a:solidFill>
                        <a:effectLst/>
                        <a:latin typeface="Calibri" panose="020F0502020204030204" pitchFamily="34" charset="0"/>
                      </a:endParaRPr>
                    </a:p>
                  </a:txBody>
                  <a:tcPr marL="9088" marR="9088" marT="9088" marB="0" anchor="b"/>
                </a:tc>
                <a:tc>
                  <a:txBody>
                    <a:bodyPr/>
                    <a:lstStyle/>
                    <a:p>
                      <a:pPr algn="ctr" fontAlgn="b"/>
                      <a:r>
                        <a:rPr lang="de-DE" sz="1200" u="none" strike="noStrike">
                          <a:effectLst/>
                        </a:rPr>
                        <a:t>M</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ref table</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ISDB</a:t>
                      </a:r>
                      <a:endParaRPr lang="de-DE" sz="1200" b="0" i="0" u="none" strike="noStrike">
                        <a:solidFill>
                          <a:srgbClr val="000000"/>
                        </a:solidFill>
                        <a:effectLst/>
                        <a:latin typeface="Calibri" panose="020F0502020204030204" pitchFamily="34" charset="0"/>
                      </a:endParaRPr>
                    </a:p>
                  </a:txBody>
                  <a:tcPr marL="9088" marR="9088" marT="9088" marB="0" anchor="b"/>
                </a:tc>
                <a:extLst>
                  <a:ext uri="{0D108BD9-81ED-4DB2-BD59-A6C34878D82A}">
                    <a16:rowId xmlns:a16="http://schemas.microsoft.com/office/drawing/2014/main" val="2828628045"/>
                  </a:ext>
                </a:extLst>
              </a:tr>
              <a:tr h="190848">
                <a:tc>
                  <a:txBody>
                    <a:bodyPr/>
                    <a:lstStyle/>
                    <a:p>
                      <a:pPr algn="l" fontAlgn="b"/>
                      <a:r>
                        <a:rPr lang="de-DE" sz="1200" u="none" strike="noStrike" dirty="0">
                          <a:effectLst/>
                        </a:rPr>
                        <a:t>Telecom</a:t>
                      </a:r>
                      <a:r>
                        <a:rPr lang="de-DE" sz="1200" u="none" strike="noStrike" baseline="0" dirty="0">
                          <a:effectLst/>
                        </a:rPr>
                        <a:t> Type</a:t>
                      </a:r>
                      <a:endParaRPr lang="de-DE" sz="1200" b="0" i="0" u="none" strike="noStrike" dirty="0">
                        <a:solidFill>
                          <a:srgbClr val="000000"/>
                        </a:solidFill>
                        <a:effectLst/>
                        <a:latin typeface="Calibri" panose="020F0502020204030204" pitchFamily="34" charset="0"/>
                      </a:endParaRPr>
                    </a:p>
                  </a:txBody>
                  <a:tcPr marL="9088" marR="9088" marT="9088"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ref table</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can be unknown</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Iridium</a:t>
                      </a:r>
                      <a:endParaRPr lang="de-DE" sz="1200" b="0" i="0" u="none" strike="noStrike">
                        <a:solidFill>
                          <a:srgbClr val="000000"/>
                        </a:solidFill>
                        <a:effectLst/>
                        <a:latin typeface="Calibri" panose="020F0502020204030204" pitchFamily="34" charset="0"/>
                      </a:endParaRPr>
                    </a:p>
                  </a:txBody>
                  <a:tcPr marL="9088" marR="9088" marT="9088" marB="0" anchor="b"/>
                </a:tc>
                <a:extLst>
                  <a:ext uri="{0D108BD9-81ED-4DB2-BD59-A6C34878D82A}">
                    <a16:rowId xmlns:a16="http://schemas.microsoft.com/office/drawing/2014/main" val="1229200050"/>
                  </a:ext>
                </a:extLst>
              </a:tr>
              <a:tr h="190848">
                <a:tc>
                  <a:txBody>
                    <a:bodyPr/>
                    <a:lstStyle/>
                    <a:p>
                      <a:pPr algn="l" fontAlgn="b"/>
                      <a:r>
                        <a:rPr lang="de-DE" sz="1200" u="none" strike="noStrike">
                          <a:effectLst/>
                        </a:rPr>
                        <a:t>Latency</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ctr" fontAlgn="b"/>
                      <a:r>
                        <a:rPr lang="de-DE" sz="1200" u="none" strike="noStrike">
                          <a:effectLst/>
                        </a:rPr>
                        <a:t>M</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ref table</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less than 1 hour</a:t>
                      </a:r>
                      <a:endParaRPr lang="de-DE" sz="1200" b="0" i="0" u="none" strike="noStrike">
                        <a:solidFill>
                          <a:srgbClr val="000000"/>
                        </a:solidFill>
                        <a:effectLst/>
                        <a:latin typeface="Calibri" panose="020F0502020204030204" pitchFamily="34" charset="0"/>
                      </a:endParaRPr>
                    </a:p>
                  </a:txBody>
                  <a:tcPr marL="9088" marR="9088" marT="9088" marB="0" anchor="b"/>
                </a:tc>
                <a:extLst>
                  <a:ext uri="{0D108BD9-81ED-4DB2-BD59-A6C34878D82A}">
                    <a16:rowId xmlns:a16="http://schemas.microsoft.com/office/drawing/2014/main" val="1029721056"/>
                  </a:ext>
                </a:extLst>
              </a:tr>
              <a:tr h="199936">
                <a:tc>
                  <a:txBody>
                    <a:bodyPr/>
                    <a:lstStyle/>
                    <a:p>
                      <a:pPr algn="l" fontAlgn="b"/>
                      <a:r>
                        <a:rPr lang="de-DE" sz="1200" u="none" strike="noStrike">
                          <a:effectLst/>
                        </a:rPr>
                        <a:t>Ship2Shore dataformat</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ctr" fontAlgn="b"/>
                      <a:r>
                        <a:rPr lang="de-DE" sz="1200" u="none" strike="noStrike">
                          <a:effectLst/>
                        </a:rPr>
                        <a:t>M</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ref table</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a:effectLst/>
                        </a:rPr>
                        <a:t> </a:t>
                      </a:r>
                      <a:endParaRPr lang="de-DE" sz="1200" b="0" i="0" u="none" strike="noStrike">
                        <a:solidFill>
                          <a:srgbClr val="000000"/>
                        </a:solidFill>
                        <a:effectLst/>
                        <a:latin typeface="Calibri" panose="020F0502020204030204" pitchFamily="34" charset="0"/>
                      </a:endParaRPr>
                    </a:p>
                  </a:txBody>
                  <a:tcPr marL="9088" marR="9088" marT="9088" marB="0" anchor="b"/>
                </a:tc>
                <a:tc>
                  <a:txBody>
                    <a:bodyPr/>
                    <a:lstStyle/>
                    <a:p>
                      <a:pPr algn="l" fontAlgn="b"/>
                      <a:r>
                        <a:rPr lang="de-DE" sz="1200" u="none" strike="noStrike" dirty="0">
                          <a:effectLst/>
                        </a:rPr>
                        <a:t>#100</a:t>
                      </a:r>
                      <a:endParaRPr lang="de-DE" sz="1200" b="0" i="0" u="none" strike="noStrike" dirty="0">
                        <a:solidFill>
                          <a:srgbClr val="000000"/>
                        </a:solidFill>
                        <a:effectLst/>
                        <a:latin typeface="Calibri" panose="020F0502020204030204" pitchFamily="34" charset="0"/>
                      </a:endParaRPr>
                    </a:p>
                  </a:txBody>
                  <a:tcPr marL="9088" marR="9088" marT="9088" marB="0" anchor="b"/>
                </a:tc>
                <a:extLst>
                  <a:ext uri="{0D108BD9-81ED-4DB2-BD59-A6C34878D82A}">
                    <a16:rowId xmlns:a16="http://schemas.microsoft.com/office/drawing/2014/main" val="2162355352"/>
                  </a:ext>
                </a:extLst>
              </a:tr>
            </a:tbl>
          </a:graphicData>
        </a:graphic>
      </p:graphicFrame>
    </p:spTree>
    <p:extLst>
      <p:ext uri="{BB962C8B-B14F-4D97-AF65-F5344CB8AC3E}">
        <p14:creationId xmlns:p14="http://schemas.microsoft.com/office/powerpoint/2010/main" val="3190385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0E22-FF76-44D6-A26F-E6B46DDDA109}"/>
              </a:ext>
            </a:extLst>
          </p:cNvPr>
          <p:cNvSpPr>
            <a:spLocks noGrp="1"/>
          </p:cNvSpPr>
          <p:nvPr>
            <p:ph type="title"/>
          </p:nvPr>
        </p:nvSpPr>
        <p:spPr/>
        <p:txBody>
          <a:bodyPr/>
          <a:lstStyle/>
          <a:p>
            <a:r>
              <a:rPr lang="en-US" dirty="0"/>
              <a:t>Metadata</a:t>
            </a:r>
          </a:p>
        </p:txBody>
      </p:sp>
      <p:sp>
        <p:nvSpPr>
          <p:cNvPr id="4" name="Slide Number Placeholder 3">
            <a:extLst>
              <a:ext uri="{FF2B5EF4-FFF2-40B4-BE49-F238E27FC236}">
                <a16:creationId xmlns:a16="http://schemas.microsoft.com/office/drawing/2014/main" id="{DA9EB226-D0A5-4742-AEC4-94831227562A}"/>
              </a:ext>
            </a:extLst>
          </p:cNvPr>
          <p:cNvSpPr>
            <a:spLocks noGrp="1"/>
          </p:cNvSpPr>
          <p:nvPr>
            <p:ph type="sldNum" sz="quarter" idx="4"/>
          </p:nvPr>
        </p:nvSpPr>
        <p:spPr/>
        <p:txBody>
          <a:bodyPr/>
          <a:lstStyle/>
          <a:p>
            <a:fld id="{1F373E91-1937-46D8-B393-D77320A7F825}" type="slidenum">
              <a:rPr lang="en-US" smtClean="0"/>
              <a:pPr/>
              <a:t>9</a:t>
            </a:fld>
            <a:endParaRPr lang="en-US" dirty="0"/>
          </a:p>
        </p:txBody>
      </p:sp>
      <p:sp>
        <p:nvSpPr>
          <p:cNvPr id="6" name="Content Placeholder 2">
            <a:extLst>
              <a:ext uri="{FF2B5EF4-FFF2-40B4-BE49-F238E27FC236}">
                <a16:creationId xmlns:a16="http://schemas.microsoft.com/office/drawing/2014/main" id="{E7D83C83-0396-49E5-933E-735FFF2E18C4}"/>
              </a:ext>
            </a:extLst>
          </p:cNvPr>
          <p:cNvSpPr>
            <a:spLocks noGrp="1"/>
          </p:cNvSpPr>
          <p:nvPr>
            <p:ph idx="1"/>
          </p:nvPr>
        </p:nvSpPr>
        <p:spPr>
          <a:xfrm>
            <a:off x="457200" y="1196752"/>
            <a:ext cx="8229600" cy="4929411"/>
          </a:xfrm>
        </p:spPr>
        <p:txBody>
          <a:bodyPr/>
          <a:lstStyle/>
          <a:p>
            <a:pPr marL="0" indent="0">
              <a:buNone/>
            </a:pPr>
            <a:r>
              <a:rPr lang="en-GB" sz="2000" b="1" dirty="0"/>
              <a:t>Sensor metadata</a:t>
            </a:r>
          </a:p>
        </p:txBody>
      </p:sp>
      <p:graphicFrame>
        <p:nvGraphicFramePr>
          <p:cNvPr id="7" name="Tabelle 6"/>
          <p:cNvGraphicFramePr>
            <a:graphicFrameLocks noGrp="1"/>
          </p:cNvGraphicFramePr>
          <p:nvPr>
            <p:extLst>
              <p:ext uri="{D42A27DB-BD31-4B8C-83A1-F6EECF244321}">
                <p14:modId xmlns:p14="http://schemas.microsoft.com/office/powerpoint/2010/main" val="973910718"/>
              </p:ext>
            </p:extLst>
          </p:nvPr>
        </p:nvGraphicFramePr>
        <p:xfrm>
          <a:off x="628650" y="1764000"/>
          <a:ext cx="7886700" cy="4589640"/>
        </p:xfrm>
        <a:graphic>
          <a:graphicData uri="http://schemas.openxmlformats.org/drawingml/2006/table">
            <a:tbl>
              <a:tblPr>
                <a:tableStyleId>{5C22544A-7EE6-4342-B048-85BDC9FD1C3A}</a:tableStyleId>
              </a:tblPr>
              <a:tblGrid>
                <a:gridCol w="2112396">
                  <a:extLst>
                    <a:ext uri="{9D8B030D-6E8A-4147-A177-3AD203B41FA5}">
                      <a16:colId xmlns:a16="http://schemas.microsoft.com/office/drawing/2014/main" val="2820578690"/>
                    </a:ext>
                  </a:extLst>
                </a:gridCol>
                <a:gridCol w="948680">
                  <a:extLst>
                    <a:ext uri="{9D8B030D-6E8A-4147-A177-3AD203B41FA5}">
                      <a16:colId xmlns:a16="http://schemas.microsoft.com/office/drawing/2014/main" val="3428369762"/>
                    </a:ext>
                  </a:extLst>
                </a:gridCol>
                <a:gridCol w="2036501">
                  <a:extLst>
                    <a:ext uri="{9D8B030D-6E8A-4147-A177-3AD203B41FA5}">
                      <a16:colId xmlns:a16="http://schemas.microsoft.com/office/drawing/2014/main" val="369701987"/>
                    </a:ext>
                  </a:extLst>
                </a:gridCol>
                <a:gridCol w="1508403">
                  <a:extLst>
                    <a:ext uri="{9D8B030D-6E8A-4147-A177-3AD203B41FA5}">
                      <a16:colId xmlns:a16="http://schemas.microsoft.com/office/drawing/2014/main" val="910452779"/>
                    </a:ext>
                  </a:extLst>
                </a:gridCol>
                <a:gridCol w="1280720">
                  <a:extLst>
                    <a:ext uri="{9D8B030D-6E8A-4147-A177-3AD203B41FA5}">
                      <a16:colId xmlns:a16="http://schemas.microsoft.com/office/drawing/2014/main" val="634318819"/>
                    </a:ext>
                  </a:extLst>
                </a:gridCol>
              </a:tblGrid>
              <a:tr h="175457">
                <a:tc>
                  <a:txBody>
                    <a:bodyPr/>
                    <a:lstStyle/>
                    <a:p>
                      <a:pPr algn="l" fontAlgn="b"/>
                      <a:r>
                        <a:rPr lang="de-DE" sz="1200" b="0" i="0" u="none" strike="noStrike" dirty="0">
                          <a:solidFill>
                            <a:srgbClr val="000000"/>
                          </a:solidFill>
                          <a:effectLst/>
                          <a:latin typeface="Calibri" panose="020F0502020204030204" pitchFamily="34" charset="0"/>
                        </a:rPr>
                        <a:t>Name</a:t>
                      </a:r>
                    </a:p>
                  </a:txBody>
                  <a:tcPr marL="8355" marR="8355" marT="8355" marB="0" anchor="b"/>
                </a:tc>
                <a:tc>
                  <a:txBody>
                    <a:bodyPr/>
                    <a:lstStyle/>
                    <a:p>
                      <a:pPr algn="ctr" fontAlgn="b"/>
                      <a:r>
                        <a:rPr lang="de-DE" sz="1200" b="0" i="0" u="none" strike="noStrike" dirty="0">
                          <a:solidFill>
                            <a:srgbClr val="000000"/>
                          </a:solidFill>
                          <a:effectLst/>
                          <a:latin typeface="Calibri" panose="020F0502020204030204" pitchFamily="34" charset="0"/>
                        </a:rPr>
                        <a:t>M / O / C</a:t>
                      </a:r>
                    </a:p>
                  </a:txBody>
                  <a:tcPr marL="8355" marR="8355" marT="8355" marB="0" anchor="b"/>
                </a:tc>
                <a:tc>
                  <a:txBody>
                    <a:bodyPr/>
                    <a:lstStyle/>
                    <a:p>
                      <a:pPr algn="l" fontAlgn="b"/>
                      <a:r>
                        <a:rPr lang="de-DE" sz="1200" b="0" i="0" u="none" strike="noStrike" dirty="0">
                          <a:solidFill>
                            <a:srgbClr val="000000"/>
                          </a:solidFill>
                          <a:effectLst/>
                          <a:latin typeface="Calibri" panose="020F0502020204030204" pitchFamily="34" charset="0"/>
                        </a:rPr>
                        <a:t>Content </a:t>
                      </a:r>
                      <a:r>
                        <a:rPr lang="de-DE" sz="1200" b="0" i="0" u="none" strike="noStrike" dirty="0" err="1">
                          <a:solidFill>
                            <a:srgbClr val="000000"/>
                          </a:solidFill>
                          <a:effectLst/>
                          <a:latin typeface="Calibri" panose="020F0502020204030204" pitchFamily="34" charset="0"/>
                        </a:rPr>
                        <a:t>of</a:t>
                      </a:r>
                      <a:r>
                        <a:rPr lang="de-DE" sz="1200" b="0" i="0" u="none" strike="noStrike" dirty="0">
                          <a:solidFill>
                            <a:srgbClr val="000000"/>
                          </a:solidFill>
                          <a:effectLst/>
                          <a:latin typeface="Calibri" panose="020F0502020204030204" pitchFamily="34" charset="0"/>
                        </a:rPr>
                        <a:t> </a:t>
                      </a:r>
                      <a:r>
                        <a:rPr lang="de-DE" sz="1200" b="0" i="0" u="none" strike="noStrike" dirty="0" err="1">
                          <a:solidFill>
                            <a:srgbClr val="000000"/>
                          </a:solidFill>
                          <a:effectLst/>
                          <a:latin typeface="Calibri" panose="020F0502020204030204" pitchFamily="34" charset="0"/>
                        </a:rPr>
                        <a:t>field</a:t>
                      </a:r>
                      <a:endParaRPr lang="de-DE" sz="1200" b="0" i="0" u="none" strike="noStrike" dirty="0">
                        <a:solidFill>
                          <a:srgbClr val="000000"/>
                        </a:solidFill>
                        <a:effectLst/>
                        <a:latin typeface="Calibri" panose="020F0502020204030204" pitchFamily="34" charset="0"/>
                      </a:endParaRPr>
                    </a:p>
                  </a:txBody>
                  <a:tcPr marL="8355" marR="8355" marT="8355" marB="0" anchor="b"/>
                </a:tc>
                <a:tc>
                  <a:txBody>
                    <a:bodyPr/>
                    <a:lstStyle/>
                    <a:p>
                      <a:pPr algn="l" fontAlgn="b"/>
                      <a:r>
                        <a:rPr lang="de-DE" sz="1200" b="0" i="0" u="none" strike="noStrike" dirty="0" err="1">
                          <a:solidFill>
                            <a:srgbClr val="000000"/>
                          </a:solidFill>
                          <a:effectLst/>
                          <a:latin typeface="Calibri" panose="020F0502020204030204" pitchFamily="34" charset="0"/>
                        </a:rPr>
                        <a:t>Remark</a:t>
                      </a:r>
                      <a:endParaRPr lang="de-DE" sz="1200" b="0" i="0" u="none" strike="noStrike" dirty="0">
                        <a:solidFill>
                          <a:srgbClr val="000000"/>
                        </a:solidFill>
                        <a:effectLst/>
                        <a:latin typeface="Calibri" panose="020F0502020204030204" pitchFamily="34" charset="0"/>
                      </a:endParaRPr>
                    </a:p>
                  </a:txBody>
                  <a:tcPr marL="8355" marR="8355" marT="8355" marB="0" anchor="b"/>
                </a:tc>
                <a:tc>
                  <a:txBody>
                    <a:bodyPr/>
                    <a:lstStyle/>
                    <a:p>
                      <a:pPr algn="l" fontAlgn="b"/>
                      <a:r>
                        <a:rPr lang="de-DE" sz="1200" b="0" i="0" u="none" strike="noStrike" dirty="0" err="1">
                          <a:solidFill>
                            <a:srgbClr val="000000"/>
                          </a:solidFill>
                          <a:effectLst/>
                          <a:latin typeface="Calibri" panose="020F0502020204030204" pitchFamily="34" charset="0"/>
                        </a:rPr>
                        <a:t>Example</a:t>
                      </a:r>
                      <a:endParaRPr lang="de-DE" sz="1200" b="0" i="0" u="none" strike="noStrike" dirty="0">
                        <a:solidFill>
                          <a:srgbClr val="000000"/>
                        </a:solidFill>
                        <a:effectLst/>
                        <a:latin typeface="Calibri" panose="020F0502020204030204" pitchFamily="34" charset="0"/>
                      </a:endParaRPr>
                    </a:p>
                  </a:txBody>
                  <a:tcPr marL="8355" marR="8355" marT="8355" marB="0" anchor="b"/>
                </a:tc>
                <a:extLst>
                  <a:ext uri="{0D108BD9-81ED-4DB2-BD59-A6C34878D82A}">
                    <a16:rowId xmlns:a16="http://schemas.microsoft.com/office/drawing/2014/main" val="2305673897"/>
                  </a:ext>
                </a:extLst>
              </a:tr>
              <a:tr h="175457">
                <a:tc>
                  <a:txBody>
                    <a:bodyPr/>
                    <a:lstStyle/>
                    <a:p>
                      <a:pPr algn="l" fontAlgn="b"/>
                      <a:r>
                        <a:rPr lang="de-DE" sz="1200" b="0" i="0" u="none" strike="noStrike" dirty="0" err="1">
                          <a:solidFill>
                            <a:srgbClr val="000000"/>
                          </a:solidFill>
                          <a:effectLst/>
                          <a:latin typeface="Calibri" panose="020F0502020204030204" pitchFamily="34" charset="0"/>
                        </a:rPr>
                        <a:t>parameter:make_model</a:t>
                      </a:r>
                      <a:endParaRPr lang="de-DE" sz="1200" b="0" i="0" u="none" strike="noStrike" dirty="0">
                        <a:solidFill>
                          <a:srgbClr val="000000"/>
                        </a:solidFill>
                        <a:effectLst/>
                        <a:latin typeface="Calibri" panose="020F0502020204030204" pitchFamily="34" charset="0"/>
                      </a:endParaRPr>
                    </a:p>
                  </a:txBody>
                  <a:tcPr marL="8355" marR="8355" marT="8355" marB="0" anchor="b"/>
                </a:tc>
                <a:tc>
                  <a:txBody>
                    <a:bodyPr/>
                    <a:lstStyle/>
                    <a:p>
                      <a:pPr algn="ctr" fontAlgn="b"/>
                      <a:r>
                        <a:rPr lang="de-DE" sz="1200" b="0" i="0" u="none" strike="noStrike" dirty="0" err="1">
                          <a:solidFill>
                            <a:srgbClr val="000000"/>
                          </a:solidFill>
                          <a:effectLst/>
                          <a:latin typeface="Calibri" panose="020F0502020204030204" pitchFamily="34" charset="0"/>
                        </a:rPr>
                        <a:t>M:M</a:t>
                      </a:r>
                      <a:endParaRPr lang="de-DE" sz="1200" b="0" i="0" u="none" strike="noStrike" dirty="0">
                        <a:solidFill>
                          <a:srgbClr val="000000"/>
                        </a:solidFill>
                        <a:effectLst/>
                        <a:latin typeface="Calibri" panose="020F0502020204030204" pitchFamily="34" charset="0"/>
                      </a:endParaRPr>
                    </a:p>
                  </a:txBody>
                  <a:tcPr marL="8355" marR="8355" marT="8355" marB="0" anchor="b"/>
                </a:tc>
                <a:tc>
                  <a:txBody>
                    <a:bodyPr/>
                    <a:lstStyle/>
                    <a:p>
                      <a:pPr algn="l" fontAlgn="b"/>
                      <a:r>
                        <a:rPr lang="de-DE" sz="1200" b="0" i="0" u="none" strike="noStrike" dirty="0" err="1">
                          <a:solidFill>
                            <a:srgbClr val="000000"/>
                          </a:solidFill>
                          <a:effectLst/>
                          <a:latin typeface="Calibri" panose="020F0502020204030204" pitchFamily="34" charset="0"/>
                        </a:rPr>
                        <a:t>ref</a:t>
                      </a:r>
                      <a:r>
                        <a:rPr lang="de-DE" sz="1200" b="0" i="0" u="none" strike="noStrike" dirty="0">
                          <a:solidFill>
                            <a:srgbClr val="000000"/>
                          </a:solidFill>
                          <a:effectLst/>
                          <a:latin typeface="Calibri" panose="020F0502020204030204" pitchFamily="34" charset="0"/>
                        </a:rPr>
                        <a:t> </a:t>
                      </a:r>
                      <a:r>
                        <a:rPr lang="de-DE" sz="1200" b="0" i="0" u="none" strike="noStrike" dirty="0" err="1">
                          <a:solidFill>
                            <a:srgbClr val="000000"/>
                          </a:solidFill>
                          <a:effectLst/>
                          <a:latin typeface="Calibri" panose="020F0502020204030204" pitchFamily="34" charset="0"/>
                        </a:rPr>
                        <a:t>table:ref</a:t>
                      </a:r>
                      <a:r>
                        <a:rPr lang="de-DE" sz="1200" b="0" i="0" u="none" strike="noStrike" dirty="0">
                          <a:solidFill>
                            <a:srgbClr val="000000"/>
                          </a:solidFill>
                          <a:effectLst/>
                          <a:latin typeface="Calibri" panose="020F0502020204030204" pitchFamily="34" charset="0"/>
                        </a:rPr>
                        <a:t> </a:t>
                      </a:r>
                      <a:r>
                        <a:rPr lang="de-DE" sz="1200" b="0" i="0" u="none" strike="noStrike" dirty="0" err="1">
                          <a:solidFill>
                            <a:srgbClr val="000000"/>
                          </a:solidFill>
                          <a:effectLst/>
                          <a:latin typeface="Calibri" panose="020F0502020204030204" pitchFamily="34" charset="0"/>
                        </a:rPr>
                        <a:t>table</a:t>
                      </a:r>
                      <a:endParaRPr lang="de-DE" sz="1200" b="0" i="0" u="none" strike="noStrike" dirty="0">
                        <a:solidFill>
                          <a:srgbClr val="000000"/>
                        </a:solidFill>
                        <a:effectLst/>
                        <a:latin typeface="Calibri" panose="020F0502020204030204" pitchFamily="34" charset="0"/>
                      </a:endParaRPr>
                    </a:p>
                  </a:txBody>
                  <a:tcPr marL="8355" marR="8355" marT="8355" marB="0" anchor="b"/>
                </a:tc>
                <a:tc>
                  <a:txBody>
                    <a:bodyPr/>
                    <a:lstStyle/>
                    <a:p>
                      <a:pPr algn="l" fontAlgn="b"/>
                      <a:r>
                        <a:rPr lang="de-DE" sz="1200" b="0" i="0" u="none" strike="noStrike" dirty="0">
                          <a:solidFill>
                            <a:srgbClr val="000000"/>
                          </a:solidFill>
                          <a:effectLst/>
                          <a:latin typeface="Calibri" panose="020F0502020204030204" pitchFamily="34" charset="0"/>
                        </a:rPr>
                        <a:t>ID</a:t>
                      </a:r>
                      <a:r>
                        <a:rPr lang="de-DE" sz="1200" b="0" i="0" u="none" strike="noStrike" baseline="0" dirty="0">
                          <a:solidFill>
                            <a:srgbClr val="000000"/>
                          </a:solidFill>
                          <a:effectLst/>
                          <a:latin typeface="Calibri" panose="020F0502020204030204" pitchFamily="34" charset="0"/>
                        </a:rPr>
                        <a:t> </a:t>
                      </a:r>
                      <a:r>
                        <a:rPr lang="de-DE" sz="1200" b="0" i="0" u="none" strike="noStrike" baseline="0" dirty="0" err="1">
                          <a:solidFill>
                            <a:srgbClr val="000000"/>
                          </a:solidFill>
                          <a:effectLst/>
                          <a:latin typeface="Calibri" panose="020F0502020204030204" pitchFamily="34" charset="0"/>
                        </a:rPr>
                        <a:t>ref</a:t>
                      </a:r>
                      <a:r>
                        <a:rPr lang="de-DE" sz="1200" b="0" i="0" u="none" strike="noStrike" baseline="0" dirty="0">
                          <a:solidFill>
                            <a:srgbClr val="000000"/>
                          </a:solidFill>
                          <a:effectLst/>
                          <a:latin typeface="Calibri" panose="020F0502020204030204" pitchFamily="34" charset="0"/>
                        </a:rPr>
                        <a:t> </a:t>
                      </a:r>
                      <a:r>
                        <a:rPr lang="de-DE" sz="1200" b="0" i="0" u="none" strike="noStrike" baseline="0" dirty="0" err="1">
                          <a:solidFill>
                            <a:srgbClr val="000000"/>
                          </a:solidFill>
                          <a:effectLst/>
                          <a:latin typeface="Calibri" panose="020F0502020204030204" pitchFamily="34" charset="0"/>
                        </a:rPr>
                        <a:t>table</a:t>
                      </a:r>
                      <a:endParaRPr lang="de-DE" sz="1200" b="0" i="0" u="none" strike="noStrike" dirty="0">
                        <a:solidFill>
                          <a:srgbClr val="000000"/>
                        </a:solidFill>
                        <a:effectLst/>
                        <a:latin typeface="Calibri" panose="020F0502020204030204" pitchFamily="34" charset="0"/>
                      </a:endParaRPr>
                    </a:p>
                  </a:txBody>
                  <a:tcPr marL="8355" marR="8355" marT="8355" marB="0" anchor="b"/>
                </a:tc>
                <a:tc>
                  <a:txBody>
                    <a:bodyPr/>
                    <a:lstStyle/>
                    <a:p>
                      <a:pPr algn="l" fontAlgn="b"/>
                      <a:r>
                        <a:rPr lang="de-DE" sz="1200" b="0" i="0" u="none" strike="noStrike" dirty="0" err="1">
                          <a:solidFill>
                            <a:srgbClr val="000000"/>
                          </a:solidFill>
                          <a:effectLst/>
                          <a:latin typeface="Calibri" panose="020F0502020204030204" pitchFamily="34" charset="0"/>
                        </a:rPr>
                        <a:t>ATM:Vaisala_PTB</a:t>
                      </a:r>
                      <a:endParaRPr lang="de-DE" sz="1200" b="0" i="0" u="none" strike="noStrike" dirty="0">
                        <a:solidFill>
                          <a:srgbClr val="000000"/>
                        </a:solidFill>
                        <a:effectLst/>
                        <a:latin typeface="Calibri" panose="020F0502020204030204" pitchFamily="34" charset="0"/>
                      </a:endParaRPr>
                    </a:p>
                  </a:txBody>
                  <a:tcPr marL="8355" marR="8355" marT="8355" marB="0" anchor="b"/>
                </a:tc>
                <a:extLst>
                  <a:ext uri="{0D108BD9-81ED-4DB2-BD59-A6C34878D82A}">
                    <a16:rowId xmlns:a16="http://schemas.microsoft.com/office/drawing/2014/main" val="1402642390"/>
                  </a:ext>
                </a:extLst>
              </a:tr>
              <a:tr h="175457">
                <a:tc>
                  <a:txBody>
                    <a:bodyPr/>
                    <a:lstStyle/>
                    <a:p>
                      <a:pPr algn="l" fontAlgn="b"/>
                      <a:r>
                        <a:rPr lang="de-DE" sz="1200" u="none" strike="noStrike" dirty="0" err="1">
                          <a:effectLst/>
                        </a:rPr>
                        <a:t>serial</a:t>
                      </a:r>
                      <a:endParaRPr lang="de-DE" sz="1200" b="0" i="0" u="none" strike="noStrike" dirty="0">
                        <a:solidFill>
                          <a:srgbClr val="000000"/>
                        </a:solidFill>
                        <a:effectLst/>
                        <a:latin typeface="Calibri" panose="020F0502020204030204" pitchFamily="34" charset="0"/>
                      </a:endParaRPr>
                    </a:p>
                  </a:txBody>
                  <a:tcPr marL="8355" marR="8355" marT="8355"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serial number of sensor</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1234</a:t>
                      </a:r>
                      <a:endParaRPr lang="de-DE" sz="1200" b="0" i="0" u="none" strike="noStrike">
                        <a:solidFill>
                          <a:srgbClr val="000000"/>
                        </a:solidFill>
                        <a:effectLst/>
                        <a:latin typeface="Calibri" panose="020F0502020204030204" pitchFamily="34" charset="0"/>
                      </a:endParaRPr>
                    </a:p>
                  </a:txBody>
                  <a:tcPr marL="8355" marR="8355" marT="8355" marB="0" anchor="b"/>
                </a:tc>
                <a:extLst>
                  <a:ext uri="{0D108BD9-81ED-4DB2-BD59-A6C34878D82A}">
                    <a16:rowId xmlns:a16="http://schemas.microsoft.com/office/drawing/2014/main" val="3365634813"/>
                  </a:ext>
                </a:extLst>
              </a:tr>
              <a:tr h="175457">
                <a:tc>
                  <a:txBody>
                    <a:bodyPr/>
                    <a:lstStyle/>
                    <a:p>
                      <a:pPr algn="l" fontAlgn="b"/>
                      <a:r>
                        <a:rPr lang="de-DE" sz="1200" u="none" strike="noStrike" dirty="0" err="1">
                          <a:effectLst/>
                        </a:rPr>
                        <a:t>start</a:t>
                      </a:r>
                      <a:r>
                        <a:rPr lang="de-DE" sz="1200" u="none" strike="noStrike" dirty="0">
                          <a:effectLst/>
                        </a:rPr>
                        <a:t> </a:t>
                      </a:r>
                      <a:r>
                        <a:rPr lang="de-DE" sz="1200" u="none" strike="noStrike" dirty="0" err="1">
                          <a:effectLst/>
                        </a:rPr>
                        <a:t>date</a:t>
                      </a:r>
                      <a:endParaRPr lang="de-DE" sz="1200" b="0" i="0" u="none" strike="noStrike" dirty="0">
                        <a:solidFill>
                          <a:srgbClr val="000000"/>
                        </a:solidFill>
                        <a:effectLst/>
                        <a:latin typeface="Calibri" panose="020F0502020204030204" pitchFamily="34" charset="0"/>
                      </a:endParaRPr>
                    </a:p>
                  </a:txBody>
                  <a:tcPr marL="8355" marR="8355" marT="8355" marB="0" anchor="b"/>
                </a:tc>
                <a:tc>
                  <a:txBody>
                    <a:bodyPr/>
                    <a:lstStyle/>
                    <a:p>
                      <a:pPr algn="ctr" fontAlgn="b"/>
                      <a:r>
                        <a:rPr lang="de-DE" sz="1200" u="none" strike="noStrike">
                          <a:effectLst/>
                        </a:rPr>
                        <a:t>M</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YYYY-MM-DD</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2020-04-29</a:t>
                      </a:r>
                      <a:endParaRPr lang="de-DE" sz="1200" b="0" i="0" u="none" strike="noStrike">
                        <a:solidFill>
                          <a:srgbClr val="000000"/>
                        </a:solidFill>
                        <a:effectLst/>
                        <a:latin typeface="Calibri" panose="020F0502020204030204" pitchFamily="34" charset="0"/>
                      </a:endParaRPr>
                    </a:p>
                  </a:txBody>
                  <a:tcPr marL="8355" marR="8355" marT="8355" marB="0" anchor="b"/>
                </a:tc>
                <a:extLst>
                  <a:ext uri="{0D108BD9-81ED-4DB2-BD59-A6C34878D82A}">
                    <a16:rowId xmlns:a16="http://schemas.microsoft.com/office/drawing/2014/main" val="2807441081"/>
                  </a:ext>
                </a:extLst>
              </a:tr>
              <a:tr h="175457">
                <a:tc>
                  <a:txBody>
                    <a:bodyPr/>
                    <a:lstStyle/>
                    <a:p>
                      <a:pPr algn="l" fontAlgn="b"/>
                      <a:r>
                        <a:rPr lang="de-DE" sz="1200" u="none" strike="noStrike">
                          <a:effectLst/>
                        </a:rPr>
                        <a:t>stop date</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YYYY-MM-DD</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NIL</a:t>
                      </a:r>
                      <a:endParaRPr lang="de-DE" sz="1200" b="0" i="0" u="none" strike="noStrike">
                        <a:solidFill>
                          <a:srgbClr val="000000"/>
                        </a:solidFill>
                        <a:effectLst/>
                        <a:latin typeface="Calibri" panose="020F0502020204030204" pitchFamily="34" charset="0"/>
                      </a:endParaRPr>
                    </a:p>
                  </a:txBody>
                  <a:tcPr marL="8355" marR="8355" marT="8355" marB="0" anchor="b"/>
                </a:tc>
                <a:extLst>
                  <a:ext uri="{0D108BD9-81ED-4DB2-BD59-A6C34878D82A}">
                    <a16:rowId xmlns:a16="http://schemas.microsoft.com/office/drawing/2014/main" val="11092882"/>
                  </a:ext>
                </a:extLst>
              </a:tr>
              <a:tr h="188358">
                <a:tc>
                  <a:txBody>
                    <a:bodyPr/>
                    <a:lstStyle/>
                    <a:p>
                      <a:pPr algn="l" fontAlgn="b"/>
                      <a:r>
                        <a:rPr lang="de-DE" sz="1200" u="none" strike="noStrike">
                          <a:effectLst/>
                        </a:rPr>
                        <a:t>configuration</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ref table</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dirty="0" err="1">
                          <a:effectLst/>
                        </a:rPr>
                        <a:t>vented</a:t>
                      </a:r>
                      <a:r>
                        <a:rPr lang="de-DE" sz="1200" u="none" strike="noStrike" dirty="0">
                          <a:effectLst/>
                        </a:rPr>
                        <a:t> </a:t>
                      </a:r>
                      <a:endParaRPr lang="de-DE" sz="1200" b="0" i="0" u="none" strike="noStrike" dirty="0">
                        <a:solidFill>
                          <a:srgbClr val="000000"/>
                        </a:solidFill>
                        <a:effectLst/>
                        <a:latin typeface="Calibri" panose="020F0502020204030204" pitchFamily="34" charset="0"/>
                      </a:endParaRPr>
                    </a:p>
                  </a:txBody>
                  <a:tcPr marL="8355" marR="8355" marT="8355" marB="0" anchor="b"/>
                </a:tc>
                <a:extLst>
                  <a:ext uri="{0D108BD9-81ED-4DB2-BD59-A6C34878D82A}">
                    <a16:rowId xmlns:a16="http://schemas.microsoft.com/office/drawing/2014/main" val="1981635631"/>
                  </a:ext>
                </a:extLst>
              </a:tr>
              <a:tr h="175457">
                <a:tc>
                  <a:txBody>
                    <a:bodyPr/>
                    <a:lstStyle/>
                    <a:p>
                      <a:pPr algn="l" fontAlgn="b"/>
                      <a:r>
                        <a:rPr lang="de-DE" sz="1200" u="none" strike="noStrike">
                          <a:effectLst/>
                        </a:rPr>
                        <a:t>configuration - location</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ref table</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Technical room</a:t>
                      </a:r>
                      <a:endParaRPr lang="de-DE" sz="1200" b="0" i="0" u="none" strike="noStrike">
                        <a:solidFill>
                          <a:srgbClr val="000000"/>
                        </a:solidFill>
                        <a:effectLst/>
                        <a:latin typeface="Calibri" panose="020F0502020204030204" pitchFamily="34" charset="0"/>
                      </a:endParaRPr>
                    </a:p>
                  </a:txBody>
                  <a:tcPr marL="8355" marR="8355" marT="8355" marB="0" anchor="b"/>
                </a:tc>
                <a:extLst>
                  <a:ext uri="{0D108BD9-81ED-4DB2-BD59-A6C34878D82A}">
                    <a16:rowId xmlns:a16="http://schemas.microsoft.com/office/drawing/2014/main" val="2878792642"/>
                  </a:ext>
                </a:extLst>
              </a:tr>
              <a:tr h="175457">
                <a:tc>
                  <a:txBody>
                    <a:bodyPr/>
                    <a:lstStyle/>
                    <a:p>
                      <a:pPr algn="l" fontAlgn="b"/>
                      <a:r>
                        <a:rPr lang="de-DE" sz="1200" u="none" strike="noStrike">
                          <a:effectLst/>
                        </a:rPr>
                        <a:t>configuration - sideindicator</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ref table</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STB;PB,NIL</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NIL</a:t>
                      </a:r>
                      <a:endParaRPr lang="de-DE" sz="1200" b="0" i="0" u="none" strike="noStrike">
                        <a:solidFill>
                          <a:srgbClr val="000000"/>
                        </a:solidFill>
                        <a:effectLst/>
                        <a:latin typeface="Calibri" panose="020F0502020204030204" pitchFamily="34" charset="0"/>
                      </a:endParaRPr>
                    </a:p>
                  </a:txBody>
                  <a:tcPr marL="8355" marR="8355" marT="8355" marB="0" anchor="b"/>
                </a:tc>
                <a:extLst>
                  <a:ext uri="{0D108BD9-81ED-4DB2-BD59-A6C34878D82A}">
                    <a16:rowId xmlns:a16="http://schemas.microsoft.com/office/drawing/2014/main" val="169539794"/>
                  </a:ext>
                </a:extLst>
              </a:tr>
              <a:tr h="175457">
                <a:tc>
                  <a:txBody>
                    <a:bodyPr/>
                    <a:lstStyle/>
                    <a:p>
                      <a:pPr algn="l" fontAlgn="b"/>
                      <a:r>
                        <a:rPr lang="de-DE" sz="1200" u="none" strike="noStrike">
                          <a:effectLst/>
                        </a:rPr>
                        <a:t>measurement unit</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autogenerate or overwrite</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NIL</a:t>
                      </a:r>
                      <a:endParaRPr lang="de-DE" sz="1200" b="0" i="0" u="none" strike="noStrike">
                        <a:solidFill>
                          <a:srgbClr val="000000"/>
                        </a:solidFill>
                        <a:effectLst/>
                        <a:latin typeface="Calibri" panose="020F0502020204030204" pitchFamily="34" charset="0"/>
                      </a:endParaRPr>
                    </a:p>
                  </a:txBody>
                  <a:tcPr marL="8355" marR="8355" marT="8355" marB="0" anchor="b"/>
                </a:tc>
                <a:extLst>
                  <a:ext uri="{0D108BD9-81ED-4DB2-BD59-A6C34878D82A}">
                    <a16:rowId xmlns:a16="http://schemas.microsoft.com/office/drawing/2014/main" val="3266455591"/>
                  </a:ext>
                </a:extLst>
              </a:tr>
              <a:tr h="175457">
                <a:tc>
                  <a:txBody>
                    <a:bodyPr/>
                    <a:lstStyle/>
                    <a:p>
                      <a:pPr algn="l" fontAlgn="b"/>
                      <a:r>
                        <a:rPr lang="de-DE" sz="1200" u="none" strike="noStrike">
                          <a:effectLst/>
                        </a:rPr>
                        <a:t>vertical distance from SLL</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real, . decimal meters</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14.0</a:t>
                      </a:r>
                      <a:endParaRPr lang="de-DE" sz="1200" b="0" i="0" u="none" strike="noStrike">
                        <a:solidFill>
                          <a:srgbClr val="000000"/>
                        </a:solidFill>
                        <a:effectLst/>
                        <a:latin typeface="Calibri" panose="020F0502020204030204" pitchFamily="34" charset="0"/>
                      </a:endParaRPr>
                    </a:p>
                  </a:txBody>
                  <a:tcPr marL="8355" marR="8355" marT="8355" marB="0" anchor="b"/>
                </a:tc>
                <a:extLst>
                  <a:ext uri="{0D108BD9-81ED-4DB2-BD59-A6C34878D82A}">
                    <a16:rowId xmlns:a16="http://schemas.microsoft.com/office/drawing/2014/main" val="2121439687"/>
                  </a:ext>
                </a:extLst>
              </a:tr>
              <a:tr h="175457">
                <a:tc>
                  <a:txBody>
                    <a:bodyPr/>
                    <a:lstStyle/>
                    <a:p>
                      <a:pPr algn="l" fontAlgn="b"/>
                      <a:r>
                        <a:rPr lang="en-US" sz="1200" u="none" strike="noStrike">
                          <a:effectLst/>
                        </a:rPr>
                        <a:t>height of sensor above deck</a:t>
                      </a:r>
                      <a:endParaRPr lang="en-US" sz="1200" b="0" i="0" u="none" strike="noStrike">
                        <a:solidFill>
                          <a:srgbClr val="000000"/>
                        </a:solidFill>
                        <a:effectLst/>
                        <a:latin typeface="Calibri" panose="020F0502020204030204" pitchFamily="34" charset="0"/>
                      </a:endParaRPr>
                    </a:p>
                  </a:txBody>
                  <a:tcPr marL="8355" marR="8355" marT="8355"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real, . decimal meters</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1.8</a:t>
                      </a:r>
                      <a:endParaRPr lang="de-DE" sz="1200" b="0" i="0" u="none" strike="noStrike">
                        <a:solidFill>
                          <a:srgbClr val="000000"/>
                        </a:solidFill>
                        <a:effectLst/>
                        <a:latin typeface="Calibri" panose="020F0502020204030204" pitchFamily="34" charset="0"/>
                      </a:endParaRPr>
                    </a:p>
                  </a:txBody>
                  <a:tcPr marL="8355" marR="8355" marT="8355" marB="0" anchor="b"/>
                </a:tc>
                <a:extLst>
                  <a:ext uri="{0D108BD9-81ED-4DB2-BD59-A6C34878D82A}">
                    <a16:rowId xmlns:a16="http://schemas.microsoft.com/office/drawing/2014/main" val="982627939"/>
                  </a:ext>
                </a:extLst>
              </a:tr>
              <a:tr h="175457">
                <a:tc>
                  <a:txBody>
                    <a:bodyPr/>
                    <a:lstStyle/>
                    <a:p>
                      <a:pPr algn="l" fontAlgn="b"/>
                      <a:r>
                        <a:rPr lang="de-DE" sz="1200" u="none" strike="noStrike">
                          <a:effectLst/>
                        </a:rPr>
                        <a:t>distance from bow</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real, . decimal meters</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NIL</a:t>
                      </a:r>
                      <a:endParaRPr lang="de-DE" sz="1200" b="0" i="0" u="none" strike="noStrike">
                        <a:solidFill>
                          <a:srgbClr val="000000"/>
                        </a:solidFill>
                        <a:effectLst/>
                        <a:latin typeface="Calibri" panose="020F0502020204030204" pitchFamily="34" charset="0"/>
                      </a:endParaRPr>
                    </a:p>
                  </a:txBody>
                  <a:tcPr marL="8355" marR="8355" marT="8355" marB="0" anchor="b"/>
                </a:tc>
                <a:extLst>
                  <a:ext uri="{0D108BD9-81ED-4DB2-BD59-A6C34878D82A}">
                    <a16:rowId xmlns:a16="http://schemas.microsoft.com/office/drawing/2014/main" val="1484735454"/>
                  </a:ext>
                </a:extLst>
              </a:tr>
              <a:tr h="175457">
                <a:tc>
                  <a:txBody>
                    <a:bodyPr/>
                    <a:lstStyle/>
                    <a:p>
                      <a:pPr algn="l" fontAlgn="b"/>
                      <a:r>
                        <a:rPr lang="de-DE" sz="1200" u="none" strike="noStrike">
                          <a:effectLst/>
                        </a:rPr>
                        <a:t>distance from center line</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real, . decimal meters</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NIL</a:t>
                      </a:r>
                      <a:endParaRPr lang="de-DE" sz="1200" b="0" i="0" u="none" strike="noStrike">
                        <a:solidFill>
                          <a:srgbClr val="000000"/>
                        </a:solidFill>
                        <a:effectLst/>
                        <a:latin typeface="Calibri" panose="020F0502020204030204" pitchFamily="34" charset="0"/>
                      </a:endParaRPr>
                    </a:p>
                  </a:txBody>
                  <a:tcPr marL="8355" marR="8355" marT="8355" marB="0" anchor="b"/>
                </a:tc>
                <a:extLst>
                  <a:ext uri="{0D108BD9-81ED-4DB2-BD59-A6C34878D82A}">
                    <a16:rowId xmlns:a16="http://schemas.microsoft.com/office/drawing/2014/main" val="1618500400"/>
                  </a:ext>
                </a:extLst>
              </a:tr>
              <a:tr h="175457">
                <a:tc>
                  <a:txBody>
                    <a:bodyPr/>
                    <a:lstStyle/>
                    <a:p>
                      <a:pPr algn="l" fontAlgn="b"/>
                      <a:r>
                        <a:rPr lang="de-DE" sz="1200" u="none" strike="noStrike">
                          <a:effectLst/>
                        </a:rPr>
                        <a:t>date of last calibration</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YYYY-MM-DD</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2021-05-01</a:t>
                      </a:r>
                      <a:endParaRPr lang="de-DE" sz="1200" b="0" i="0" u="none" strike="noStrike">
                        <a:solidFill>
                          <a:srgbClr val="000000"/>
                        </a:solidFill>
                        <a:effectLst/>
                        <a:latin typeface="Calibri" panose="020F0502020204030204" pitchFamily="34" charset="0"/>
                      </a:endParaRPr>
                    </a:p>
                  </a:txBody>
                  <a:tcPr marL="8355" marR="8355" marT="8355" marB="0" anchor="b"/>
                </a:tc>
                <a:extLst>
                  <a:ext uri="{0D108BD9-81ED-4DB2-BD59-A6C34878D82A}">
                    <a16:rowId xmlns:a16="http://schemas.microsoft.com/office/drawing/2014/main" val="1378659299"/>
                  </a:ext>
                </a:extLst>
              </a:tr>
              <a:tr h="175457">
                <a:tc>
                  <a:txBody>
                    <a:bodyPr/>
                    <a:lstStyle/>
                    <a:p>
                      <a:pPr algn="l" fontAlgn="b"/>
                      <a:r>
                        <a:rPr lang="de-DE" sz="1200" u="none" strike="noStrike">
                          <a:effectLst/>
                        </a:rPr>
                        <a:t>next calibration due date</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YYYY-MM-DD</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2023-05-01</a:t>
                      </a:r>
                      <a:endParaRPr lang="de-DE" sz="1200" b="0" i="0" u="none" strike="noStrike">
                        <a:solidFill>
                          <a:srgbClr val="000000"/>
                        </a:solidFill>
                        <a:effectLst/>
                        <a:latin typeface="Calibri" panose="020F0502020204030204" pitchFamily="34" charset="0"/>
                      </a:endParaRPr>
                    </a:p>
                  </a:txBody>
                  <a:tcPr marL="8355" marR="8355" marT="8355" marB="0" anchor="b"/>
                </a:tc>
                <a:extLst>
                  <a:ext uri="{0D108BD9-81ED-4DB2-BD59-A6C34878D82A}">
                    <a16:rowId xmlns:a16="http://schemas.microsoft.com/office/drawing/2014/main" val="3628944387"/>
                  </a:ext>
                </a:extLst>
              </a:tr>
              <a:tr h="175457">
                <a:tc>
                  <a:txBody>
                    <a:bodyPr/>
                    <a:lstStyle/>
                    <a:p>
                      <a:pPr algn="l" fontAlgn="b"/>
                      <a:r>
                        <a:rPr lang="de-DE" sz="1200" u="none" strike="noStrike">
                          <a:effectLst/>
                        </a:rPr>
                        <a:t>instrument operating status</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autogenerate</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NIL</a:t>
                      </a:r>
                      <a:endParaRPr lang="de-DE" sz="1200" b="0" i="0" u="none" strike="noStrike">
                        <a:solidFill>
                          <a:srgbClr val="000000"/>
                        </a:solidFill>
                        <a:effectLst/>
                        <a:latin typeface="Calibri" panose="020F0502020204030204" pitchFamily="34" charset="0"/>
                      </a:endParaRPr>
                    </a:p>
                  </a:txBody>
                  <a:tcPr marL="8355" marR="8355" marT="8355" marB="0" anchor="b"/>
                </a:tc>
                <a:extLst>
                  <a:ext uri="{0D108BD9-81ED-4DB2-BD59-A6C34878D82A}">
                    <a16:rowId xmlns:a16="http://schemas.microsoft.com/office/drawing/2014/main" val="421622766"/>
                  </a:ext>
                </a:extLst>
              </a:tr>
              <a:tr h="175457">
                <a:tc>
                  <a:txBody>
                    <a:bodyPr/>
                    <a:lstStyle/>
                    <a:p>
                      <a:pPr algn="l" fontAlgn="b"/>
                      <a:r>
                        <a:rPr lang="de-DE" sz="1200" u="none" strike="noStrike">
                          <a:effectLst/>
                        </a:rPr>
                        <a:t>instrument specs: range</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autogenerate or overwrite</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NIL</a:t>
                      </a:r>
                      <a:endParaRPr lang="de-DE" sz="1200" b="0" i="0" u="none" strike="noStrike">
                        <a:solidFill>
                          <a:srgbClr val="000000"/>
                        </a:solidFill>
                        <a:effectLst/>
                        <a:latin typeface="Calibri" panose="020F0502020204030204" pitchFamily="34" charset="0"/>
                      </a:endParaRPr>
                    </a:p>
                  </a:txBody>
                  <a:tcPr marL="8355" marR="8355" marT="8355" marB="0" anchor="b"/>
                </a:tc>
                <a:extLst>
                  <a:ext uri="{0D108BD9-81ED-4DB2-BD59-A6C34878D82A}">
                    <a16:rowId xmlns:a16="http://schemas.microsoft.com/office/drawing/2014/main" val="2531342854"/>
                  </a:ext>
                </a:extLst>
              </a:tr>
              <a:tr h="175457">
                <a:tc>
                  <a:txBody>
                    <a:bodyPr/>
                    <a:lstStyle/>
                    <a:p>
                      <a:pPr algn="l" fontAlgn="b"/>
                      <a:r>
                        <a:rPr lang="de-DE" sz="1200" u="none" strike="noStrike">
                          <a:effectLst/>
                        </a:rPr>
                        <a:t>instrument specs: resolution</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autogenerate or overwrite</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NIL</a:t>
                      </a:r>
                      <a:endParaRPr lang="de-DE" sz="1200" b="0" i="0" u="none" strike="noStrike">
                        <a:solidFill>
                          <a:srgbClr val="000000"/>
                        </a:solidFill>
                        <a:effectLst/>
                        <a:latin typeface="Calibri" panose="020F0502020204030204" pitchFamily="34" charset="0"/>
                      </a:endParaRPr>
                    </a:p>
                  </a:txBody>
                  <a:tcPr marL="8355" marR="8355" marT="8355" marB="0" anchor="b"/>
                </a:tc>
                <a:extLst>
                  <a:ext uri="{0D108BD9-81ED-4DB2-BD59-A6C34878D82A}">
                    <a16:rowId xmlns:a16="http://schemas.microsoft.com/office/drawing/2014/main" val="156470297"/>
                  </a:ext>
                </a:extLst>
              </a:tr>
              <a:tr h="175457">
                <a:tc>
                  <a:txBody>
                    <a:bodyPr/>
                    <a:lstStyle/>
                    <a:p>
                      <a:pPr algn="l" fontAlgn="b"/>
                      <a:r>
                        <a:rPr lang="de-DE" sz="1200" u="none" strike="noStrike">
                          <a:effectLst/>
                        </a:rPr>
                        <a:t>instrument specs: precision</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autogenerate or overwrite</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NIL</a:t>
                      </a:r>
                      <a:endParaRPr lang="de-DE" sz="1200" b="0" i="0" u="none" strike="noStrike">
                        <a:solidFill>
                          <a:srgbClr val="000000"/>
                        </a:solidFill>
                        <a:effectLst/>
                        <a:latin typeface="Calibri" panose="020F0502020204030204" pitchFamily="34" charset="0"/>
                      </a:endParaRPr>
                    </a:p>
                  </a:txBody>
                  <a:tcPr marL="8355" marR="8355" marT="8355" marB="0" anchor="b"/>
                </a:tc>
                <a:extLst>
                  <a:ext uri="{0D108BD9-81ED-4DB2-BD59-A6C34878D82A}">
                    <a16:rowId xmlns:a16="http://schemas.microsoft.com/office/drawing/2014/main" val="3579773323"/>
                  </a:ext>
                </a:extLst>
              </a:tr>
              <a:tr h="175457">
                <a:tc>
                  <a:txBody>
                    <a:bodyPr/>
                    <a:lstStyle/>
                    <a:p>
                      <a:pPr algn="l" fontAlgn="b"/>
                      <a:r>
                        <a:rPr lang="de-DE" sz="1200" u="none" strike="noStrike">
                          <a:effectLst/>
                        </a:rPr>
                        <a:t>instrument specs: accuracy</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autogenerate or overwrite</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NIL</a:t>
                      </a:r>
                      <a:endParaRPr lang="de-DE" sz="1200" b="0" i="0" u="none" strike="noStrike">
                        <a:solidFill>
                          <a:srgbClr val="000000"/>
                        </a:solidFill>
                        <a:effectLst/>
                        <a:latin typeface="Calibri" panose="020F0502020204030204" pitchFamily="34" charset="0"/>
                      </a:endParaRPr>
                    </a:p>
                  </a:txBody>
                  <a:tcPr marL="8355" marR="8355" marT="8355" marB="0" anchor="b"/>
                </a:tc>
                <a:extLst>
                  <a:ext uri="{0D108BD9-81ED-4DB2-BD59-A6C34878D82A}">
                    <a16:rowId xmlns:a16="http://schemas.microsoft.com/office/drawing/2014/main" val="173792935"/>
                  </a:ext>
                </a:extLst>
              </a:tr>
              <a:tr h="175457">
                <a:tc>
                  <a:txBody>
                    <a:bodyPr/>
                    <a:lstStyle/>
                    <a:p>
                      <a:pPr algn="l" fontAlgn="b"/>
                      <a:r>
                        <a:rPr lang="de-DE" sz="1200" u="none" strike="noStrike">
                          <a:effectLst/>
                        </a:rPr>
                        <a:t>sensor sampling period</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ref table</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sensor specific</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9sec</a:t>
                      </a:r>
                      <a:endParaRPr lang="de-DE" sz="1200" b="0" i="0" u="none" strike="noStrike">
                        <a:solidFill>
                          <a:srgbClr val="000000"/>
                        </a:solidFill>
                        <a:effectLst/>
                        <a:latin typeface="Calibri" panose="020F0502020204030204" pitchFamily="34" charset="0"/>
                      </a:endParaRPr>
                    </a:p>
                  </a:txBody>
                  <a:tcPr marL="8355" marR="8355" marT="8355" marB="0" anchor="b"/>
                </a:tc>
                <a:extLst>
                  <a:ext uri="{0D108BD9-81ED-4DB2-BD59-A6C34878D82A}">
                    <a16:rowId xmlns:a16="http://schemas.microsoft.com/office/drawing/2014/main" val="2608240204"/>
                  </a:ext>
                </a:extLst>
              </a:tr>
              <a:tr h="175457">
                <a:tc>
                  <a:txBody>
                    <a:bodyPr/>
                    <a:lstStyle/>
                    <a:p>
                      <a:pPr algn="l" fontAlgn="b"/>
                      <a:r>
                        <a:rPr lang="de-DE" sz="1200" u="none" strike="noStrike">
                          <a:effectLst/>
                        </a:rPr>
                        <a:t>total sampling period</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ref table</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observation specific</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1min</a:t>
                      </a:r>
                      <a:endParaRPr lang="de-DE" sz="1200" b="0" i="0" u="none" strike="noStrike">
                        <a:solidFill>
                          <a:srgbClr val="000000"/>
                        </a:solidFill>
                        <a:effectLst/>
                        <a:latin typeface="Calibri" panose="020F0502020204030204" pitchFamily="34" charset="0"/>
                      </a:endParaRPr>
                    </a:p>
                  </a:txBody>
                  <a:tcPr marL="8355" marR="8355" marT="8355" marB="0" anchor="b"/>
                </a:tc>
                <a:extLst>
                  <a:ext uri="{0D108BD9-81ED-4DB2-BD59-A6C34878D82A}">
                    <a16:rowId xmlns:a16="http://schemas.microsoft.com/office/drawing/2014/main" val="884262471"/>
                  </a:ext>
                </a:extLst>
              </a:tr>
              <a:tr h="175457">
                <a:tc>
                  <a:txBody>
                    <a:bodyPr/>
                    <a:lstStyle/>
                    <a:p>
                      <a:pPr algn="l" fontAlgn="b"/>
                      <a:r>
                        <a:rPr lang="de-DE" sz="1200" u="none" strike="noStrike">
                          <a:effectLst/>
                        </a:rPr>
                        <a:t>data processing algorithms</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ref table</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mean</a:t>
                      </a:r>
                      <a:endParaRPr lang="de-DE" sz="1200" b="0" i="0" u="none" strike="noStrike">
                        <a:solidFill>
                          <a:srgbClr val="000000"/>
                        </a:solidFill>
                        <a:effectLst/>
                        <a:latin typeface="Calibri" panose="020F0502020204030204" pitchFamily="34" charset="0"/>
                      </a:endParaRPr>
                    </a:p>
                  </a:txBody>
                  <a:tcPr marL="8355" marR="8355" marT="8355" marB="0" anchor="b"/>
                </a:tc>
                <a:extLst>
                  <a:ext uri="{0D108BD9-81ED-4DB2-BD59-A6C34878D82A}">
                    <a16:rowId xmlns:a16="http://schemas.microsoft.com/office/drawing/2014/main" val="652909481"/>
                  </a:ext>
                </a:extLst>
              </a:tr>
              <a:tr h="183812">
                <a:tc>
                  <a:txBody>
                    <a:bodyPr/>
                    <a:lstStyle/>
                    <a:p>
                      <a:pPr algn="l" fontAlgn="b"/>
                      <a:r>
                        <a:rPr lang="de-DE" sz="1200" u="none" strike="noStrike">
                          <a:effectLst/>
                        </a:rPr>
                        <a:t>instrument control schedule</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ctr" fontAlgn="b"/>
                      <a:r>
                        <a:rPr lang="de-DE" sz="1200" u="none" strike="noStrike">
                          <a:effectLst/>
                        </a:rPr>
                        <a:t>O</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ref table</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a:effectLst/>
                        </a:rPr>
                        <a:t> </a:t>
                      </a:r>
                      <a:endParaRPr lang="de-DE" sz="1200" b="0" i="0" u="none" strike="noStrike">
                        <a:solidFill>
                          <a:srgbClr val="000000"/>
                        </a:solidFill>
                        <a:effectLst/>
                        <a:latin typeface="Calibri" panose="020F0502020204030204" pitchFamily="34" charset="0"/>
                      </a:endParaRPr>
                    </a:p>
                  </a:txBody>
                  <a:tcPr marL="8355" marR="8355" marT="8355" marB="0" anchor="b"/>
                </a:tc>
                <a:tc>
                  <a:txBody>
                    <a:bodyPr/>
                    <a:lstStyle/>
                    <a:p>
                      <a:pPr algn="l" fontAlgn="b"/>
                      <a:r>
                        <a:rPr lang="de-DE" sz="1200" u="none" strike="noStrike" dirty="0" err="1">
                          <a:effectLst/>
                        </a:rPr>
                        <a:t>annually</a:t>
                      </a:r>
                      <a:endParaRPr lang="de-DE" sz="1200" b="0" i="0" u="none" strike="noStrike" dirty="0">
                        <a:solidFill>
                          <a:srgbClr val="000000"/>
                        </a:solidFill>
                        <a:effectLst/>
                        <a:latin typeface="Calibri" panose="020F0502020204030204" pitchFamily="34" charset="0"/>
                      </a:endParaRPr>
                    </a:p>
                  </a:txBody>
                  <a:tcPr marL="8355" marR="8355" marT="8355" marB="0" anchor="b"/>
                </a:tc>
                <a:extLst>
                  <a:ext uri="{0D108BD9-81ED-4DB2-BD59-A6C34878D82A}">
                    <a16:rowId xmlns:a16="http://schemas.microsoft.com/office/drawing/2014/main" val="2481773221"/>
                  </a:ext>
                </a:extLst>
              </a:tr>
            </a:tbl>
          </a:graphicData>
        </a:graphic>
      </p:graphicFrame>
    </p:spTree>
    <p:extLst>
      <p:ext uri="{BB962C8B-B14F-4D97-AF65-F5344CB8AC3E}">
        <p14:creationId xmlns:p14="http://schemas.microsoft.com/office/powerpoint/2010/main" val="3195452818"/>
      </p:ext>
    </p:extLst>
  </p:cSld>
  <p:clrMapOvr>
    <a:masterClrMapping/>
  </p:clrMapOvr>
</p:sld>
</file>

<file path=ppt/theme/theme1.xml><?xml version="1.0" encoding="utf-8"?>
<a:theme xmlns:a="http://schemas.openxmlformats.org/drawingml/2006/main" name="SOT-10-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SOT-8-Template</Template>
  <TotalTime>29</TotalTime>
  <Words>1635</Words>
  <Application>Microsoft Macintosh PowerPoint</Application>
  <PresentationFormat>On-screen Show (4:3)</PresentationFormat>
  <Paragraphs>446</Paragraphs>
  <Slides>13</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SOT-10-Template</vt:lpstr>
      <vt:lpstr>4.2: Metadata / Task Team Report</vt:lpstr>
      <vt:lpstr>Metadata</vt:lpstr>
      <vt:lpstr>Metadata</vt:lpstr>
      <vt:lpstr>Metadata</vt:lpstr>
      <vt:lpstr>Metadata</vt:lpstr>
      <vt:lpstr>Metadata</vt:lpstr>
      <vt:lpstr>Metadata</vt:lpstr>
      <vt:lpstr>Metadata</vt:lpstr>
      <vt:lpstr>Metadata</vt:lpstr>
      <vt:lpstr>Metadata</vt:lpstr>
      <vt:lpstr>Metadata</vt:lpstr>
      <vt:lpstr>Metadata</vt:lpstr>
      <vt:lpstr>Discussion</vt:lpstr>
    </vt:vector>
  </TitlesOfParts>
  <Company>WMO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Item 5.2 WMO Rolling Review of Requirements (RRR)</dc:title>
  <dc:creator>Etienne Charpentier</dc:creator>
  <cp:lastModifiedBy>Sarah North</cp:lastModifiedBy>
  <cp:revision>69</cp:revision>
  <dcterms:created xsi:type="dcterms:W3CDTF">2015-04-15T06:27:16Z</dcterms:created>
  <dcterms:modified xsi:type="dcterms:W3CDTF">2021-08-27T14:09:50Z</dcterms:modified>
</cp:coreProperties>
</file>