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6" r:id="rId5"/>
    <p:sldId id="257" r:id="rId6"/>
    <p:sldId id="258" r:id="rId7"/>
    <p:sldId id="262" r:id="rId8"/>
    <p:sldId id="259" r:id="rId9"/>
    <p:sldId id="260" r:id="rId10"/>
    <p:sldId id="264" r:id="rId11"/>
    <p:sldId id="263"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6DA30-975F-4984-8A49-853C48D3AE49}" v="11" dt="2021-08-24T01:59:22.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p:cViewPr varScale="1">
        <p:scale>
          <a:sx n="128" d="100"/>
          <a:sy n="128" d="100"/>
        </p:scale>
        <p:origin x="1736" y="20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24/08/2021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24/08/2021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96952"/>
            <a:ext cx="7772400" cy="1224136"/>
          </a:xfrm>
          <a:prstGeom prst="rect">
            <a:avLst/>
          </a:prstGeom>
        </p:spPr>
        <p:txBody>
          <a:bodyPr/>
          <a:lstStyle>
            <a:lvl1pPr>
              <a:defRPr/>
            </a:lvl1pPr>
          </a:lstStyle>
          <a:p>
            <a:r>
              <a:rPr lang="en-US" dirty="0"/>
              <a:t>Click to add Country/Agency</a:t>
            </a:r>
            <a:endParaRPr lang="en-GB" dirty="0"/>
          </a:p>
        </p:txBody>
      </p:sp>
      <p:sp>
        <p:nvSpPr>
          <p:cNvPr id="3" name="Subtitle 2"/>
          <p:cNvSpPr>
            <a:spLocks noGrp="1"/>
          </p:cNvSpPr>
          <p:nvPr>
            <p:ph type="subTitle" idx="1" hasCustomPrompt="1"/>
          </p:nvPr>
        </p:nvSpPr>
        <p:spPr>
          <a:xfrm>
            <a:off x="827584" y="4509120"/>
            <a:ext cx="7630616" cy="17526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 of Presenter with e-Mail, Role, Agency, and other Contributors</a:t>
            </a:r>
            <a:endParaRPr lang="en-GB" dirty="0"/>
          </a:p>
        </p:txBody>
      </p:sp>
      <p:sp>
        <p:nvSpPr>
          <p:cNvPr id="8" name="TextBox 7">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
        <p:nvSpPr>
          <p:cNvPr id="4" name="TextBox 3">
            <a:extLst>
              <a:ext uri="{FF2B5EF4-FFF2-40B4-BE49-F238E27FC236}">
                <a16:creationId xmlns:a16="http://schemas.microsoft.com/office/drawing/2014/main" id="{1E6E754F-0B81-49DB-87D1-D1570B54F521}"/>
              </a:ext>
            </a:extLst>
          </p:cNvPr>
          <p:cNvSpPr txBox="1"/>
          <p:nvPr userDrawn="1"/>
        </p:nvSpPr>
        <p:spPr>
          <a:xfrm>
            <a:off x="1115616" y="2124145"/>
            <a:ext cx="6912768" cy="584775"/>
          </a:xfrm>
          <a:prstGeom prst="rect">
            <a:avLst/>
          </a:prstGeom>
          <a:noFill/>
        </p:spPr>
        <p:txBody>
          <a:bodyPr wrap="square" rtlCol="0">
            <a:spAutoFit/>
          </a:bodyPr>
          <a:lstStyle/>
          <a:p>
            <a:r>
              <a:rPr lang="en-US" sz="3200" dirty="0"/>
              <a:t>Agenda Item 12: Capacity Development</a:t>
            </a:r>
          </a:p>
        </p:txBody>
      </p:sp>
    </p:spTree>
    <p:extLst>
      <p:ext uri="{BB962C8B-B14F-4D97-AF65-F5344CB8AC3E}">
        <p14:creationId xmlns:p14="http://schemas.microsoft.com/office/powerpoint/2010/main" val="29682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2779"/>
            <a:ext cx="7128792" cy="895942"/>
          </a:xfrm>
          <a:prstGeom prst="rect">
            <a:avLst/>
          </a:prstGeom>
        </p:spPr>
        <p:txBody>
          <a:bodyPr/>
          <a:lstStyle>
            <a:lvl1pPr>
              <a:defRPr sz="3200" b="1"/>
            </a:lvl1pPr>
          </a:lstStyle>
          <a:p>
            <a:r>
              <a:rPr lang="en-US" dirty="0"/>
              <a:t>Click to add Slide </a:t>
            </a:r>
            <a:r>
              <a:rPr lang="en-US" dirty="0" err="1"/>
              <a:t>Titel</a:t>
            </a:r>
            <a:endParaRPr lang="en-GB" dirty="0"/>
          </a:p>
        </p:txBody>
      </p:sp>
      <p:sp>
        <p:nvSpPr>
          <p:cNvPr id="3" name="Content Placeholder 2"/>
          <p:cNvSpPr>
            <a:spLocks noGrp="1"/>
          </p:cNvSpPr>
          <p:nvPr>
            <p:ph idx="1" hasCustomPrompt="1"/>
          </p:nvPr>
        </p:nvSpPr>
        <p:spPr>
          <a:xfrm>
            <a:off x="457200" y="1196752"/>
            <a:ext cx="8229600" cy="4929411"/>
          </a:xfrm>
          <a:prstGeom prst="rect">
            <a:avLst/>
          </a:prstGeo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
        <p:nvSpPr>
          <p:cNvPr id="10" name="Slide Number Placeholder 6">
            <a:extLst>
              <a:ext uri="{FF2B5EF4-FFF2-40B4-BE49-F238E27FC236}">
                <a16:creationId xmlns:a16="http://schemas.microsoft.com/office/drawing/2014/main" id="{24573B8B-F5AF-41B2-AC51-24FA3B5C4023}"/>
              </a:ext>
            </a:extLst>
          </p:cNvPr>
          <p:cNvSpPr>
            <a:spLocks noGrp="1"/>
          </p:cNvSpPr>
          <p:nvPr>
            <p:ph type="sldNum" sz="quarter" idx="4"/>
          </p:nvPr>
        </p:nvSpPr>
        <p:spPr>
          <a:xfrm>
            <a:off x="7086600" y="6619418"/>
            <a:ext cx="2057400" cy="225803"/>
          </a:xfrm>
          <a:prstGeom prst="rect">
            <a:avLst/>
          </a:prstGeom>
        </p:spPr>
        <p:txBody>
          <a:bodyPr vert="horz" lIns="91440" tIns="45720" rIns="91440" bIns="45720" rtlCol="0" anchor="ctr"/>
          <a:lstStyle>
            <a:lvl1pPr algn="r">
              <a:defRPr sz="1200">
                <a:solidFill>
                  <a:schemeClr val="bg1">
                    <a:lumMod val="65000"/>
                  </a:schemeClr>
                </a:solidFill>
                <a:latin typeface="Arial" panose="020B0604020202020204" pitchFamily="34" charset="0"/>
                <a:cs typeface="Arial" panose="020B0604020202020204" pitchFamily="34" charset="0"/>
              </a:defRPr>
            </a:lvl1pPr>
          </a:lstStyle>
          <a:p>
            <a:fld id="{1F373E91-1937-46D8-B393-D77320A7F825}" type="slidenum">
              <a:rPr lang="en-US" smtClean="0"/>
              <a:pPr/>
              <a:t>‹#›</a:t>
            </a:fld>
            <a:endParaRPr lang="en-US" dirty="0"/>
          </a:p>
        </p:txBody>
      </p:sp>
    </p:spTree>
    <p:extLst>
      <p:ext uri="{BB962C8B-B14F-4D97-AF65-F5344CB8AC3E}">
        <p14:creationId xmlns:p14="http://schemas.microsoft.com/office/powerpoint/2010/main" val="136410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4"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123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cabrie@bom.gov.a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cBHM-8-2LwL6_6Tzs-vaRpxWC-I57w8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goosocean.org/index.php?option=com_oe&amp;task=viewEventDocs&amp;eventID=26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s://www.ocean-ops.org/sot/v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8EC455-955C-4295-9D76-11F52C69EC4D}"/>
              </a:ext>
            </a:extLst>
          </p:cNvPr>
          <p:cNvSpPr>
            <a:spLocks noGrp="1"/>
          </p:cNvSpPr>
          <p:nvPr>
            <p:ph type="subTitle" idx="1"/>
          </p:nvPr>
        </p:nvSpPr>
        <p:spPr>
          <a:xfrm>
            <a:off x="827584" y="4221088"/>
            <a:ext cx="7630616" cy="2040632"/>
          </a:xfrm>
        </p:spPr>
        <p:txBody>
          <a:bodyPr/>
          <a:lstStyle/>
          <a:p>
            <a:r>
              <a:rPr lang="en-US" b="1" dirty="0"/>
              <a:t>Joel Cabrie</a:t>
            </a:r>
          </a:p>
          <a:p>
            <a:r>
              <a:rPr lang="en-US" sz="2800" dirty="0"/>
              <a:t>Manager Marine Networks</a:t>
            </a:r>
          </a:p>
          <a:p>
            <a:r>
              <a:rPr lang="en-US" sz="2800" dirty="0"/>
              <a:t>Bureau of Meteorology</a:t>
            </a:r>
          </a:p>
          <a:p>
            <a:r>
              <a:rPr lang="en-US" sz="2800" dirty="0"/>
              <a:t> </a:t>
            </a:r>
            <a:r>
              <a:rPr lang="en-US" sz="2800" dirty="0">
                <a:hlinkClick r:id="rId2"/>
              </a:rPr>
              <a:t>joel.cabrie@bom.gov.au</a:t>
            </a:r>
            <a:endParaRPr lang="en-US" sz="2800" dirty="0"/>
          </a:p>
          <a:p>
            <a:endParaRPr lang="en-US" dirty="0"/>
          </a:p>
        </p:txBody>
      </p:sp>
    </p:spTree>
    <p:extLst>
      <p:ext uri="{BB962C8B-B14F-4D97-AF65-F5344CB8AC3E}">
        <p14:creationId xmlns:p14="http://schemas.microsoft.com/office/powerpoint/2010/main" val="357172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97AF-B7A6-48DF-B1CD-FE276BA41D7A}"/>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AB7F8331-1E94-4982-816B-ED8485AA3EC3}"/>
              </a:ext>
            </a:extLst>
          </p:cNvPr>
          <p:cNvSpPr>
            <a:spLocks noGrp="1"/>
          </p:cNvSpPr>
          <p:nvPr>
            <p:ph idx="1"/>
          </p:nvPr>
        </p:nvSpPr>
        <p:spPr/>
        <p:txBody>
          <a:bodyPr/>
          <a:lstStyle/>
          <a:p>
            <a:pPr marL="0" indent="0">
              <a:buNone/>
            </a:pPr>
            <a:r>
              <a:rPr lang="en-GB" sz="2000" dirty="0">
                <a:effectLst/>
                <a:latin typeface="Verdana" panose="020B0604030504040204" pitchFamily="34" charset="0"/>
                <a:ea typeface="Arial" panose="020B0604020202020204" pitchFamily="34" charset="0"/>
                <a:cs typeface="Arial" panose="020B0604020202020204" pitchFamily="34" charset="0"/>
              </a:rPr>
              <a:t>During the last intersessional period, the TT-RPT implemented two major capacity development initiatives:</a:t>
            </a:r>
          </a:p>
          <a:p>
            <a:r>
              <a:rPr lang="en-GB" sz="2000" dirty="0">
                <a:latin typeface="Verdana" panose="020B0604030504040204" pitchFamily="34" charset="0"/>
                <a:ea typeface="Arial" panose="020B0604020202020204" pitchFamily="34" charset="0"/>
                <a:cs typeface="Arial" panose="020B0604020202020204" pitchFamily="34" charset="0"/>
              </a:rPr>
              <a:t>t</a:t>
            </a:r>
            <a:r>
              <a:rPr lang="en-GB" sz="2000" dirty="0">
                <a:effectLst/>
                <a:latin typeface="Verdana" panose="020B0604030504040204" pitchFamily="34" charset="0"/>
                <a:ea typeface="Arial" panose="020B0604020202020204" pitchFamily="34" charset="0"/>
                <a:cs typeface="Arial" panose="020B0604020202020204" pitchFamily="34" charset="0"/>
              </a:rPr>
              <a:t>he Sixth International Port Meteorological Officers Workshop (PMO-6)</a:t>
            </a:r>
          </a:p>
          <a:p>
            <a:r>
              <a:rPr lang="en-GB" sz="2000" dirty="0">
                <a:latin typeface="Verdana" panose="020B0604030504040204" pitchFamily="34" charset="0"/>
                <a:ea typeface="Arial" panose="020B0604020202020204" pitchFamily="34" charset="0"/>
                <a:cs typeface="Arial" panose="020B0604020202020204" pitchFamily="34" charset="0"/>
              </a:rPr>
              <a:t>T</a:t>
            </a:r>
            <a:r>
              <a:rPr lang="en-GB" sz="2000" dirty="0">
                <a:effectLst/>
                <a:latin typeface="Verdana" panose="020B0604030504040204" pitchFamily="34" charset="0"/>
                <a:ea typeface="Arial" panose="020B0604020202020204" pitchFamily="34" charset="0"/>
                <a:cs typeface="Arial" panose="020B0604020202020204" pitchFamily="34" charset="0"/>
              </a:rPr>
              <a:t>he VOS Donation Program.</a:t>
            </a:r>
            <a:endParaRPr lang="en-AU" sz="2000" dirty="0">
              <a:effectLst/>
              <a:latin typeface="Verdana" panose="020B0604030504040204" pitchFamily="34" charset="0"/>
              <a:ea typeface="Arial" panose="020B0604020202020204" pitchFamily="34" charset="0"/>
              <a:cs typeface="Arial" panose="020B0604020202020204" pitchFamily="34" charset="0"/>
            </a:endParaRPr>
          </a:p>
          <a:p>
            <a:endParaRPr lang="en-AU" dirty="0"/>
          </a:p>
          <a:p>
            <a:pPr marL="0" indent="0">
              <a:buNone/>
            </a:pPr>
            <a:r>
              <a:rPr lang="en-AU" sz="2400" dirty="0"/>
              <a:t>In addition to these, the following resources were also provided to aid with capacity development:</a:t>
            </a:r>
          </a:p>
          <a:p>
            <a:r>
              <a:rPr lang="en-AU" sz="2400" dirty="0"/>
              <a:t>Updated VOS website</a:t>
            </a:r>
          </a:p>
          <a:p>
            <a:pPr lvl="1"/>
            <a:r>
              <a:rPr lang="en-AU" sz="2000" dirty="0"/>
              <a:t>Comprehensive </a:t>
            </a:r>
            <a:r>
              <a:rPr lang="en-AU" sz="2000" dirty="0" err="1"/>
              <a:t>Turbowin</a:t>
            </a:r>
            <a:r>
              <a:rPr lang="en-AU" sz="2000" dirty="0"/>
              <a:t>+ User Guide</a:t>
            </a:r>
          </a:p>
          <a:p>
            <a:pPr lvl="1"/>
            <a:r>
              <a:rPr lang="en-AU" sz="2000" dirty="0"/>
              <a:t>PMO Best Practices Guide</a:t>
            </a:r>
          </a:p>
          <a:p>
            <a:pPr marL="0" indent="0">
              <a:buNone/>
            </a:pPr>
            <a:endParaRPr lang="en-AU" dirty="0"/>
          </a:p>
        </p:txBody>
      </p:sp>
      <p:sp>
        <p:nvSpPr>
          <p:cNvPr id="4" name="Slide Number Placeholder 3">
            <a:extLst>
              <a:ext uri="{FF2B5EF4-FFF2-40B4-BE49-F238E27FC236}">
                <a16:creationId xmlns:a16="http://schemas.microsoft.com/office/drawing/2014/main" id="{760DD44E-7151-4638-8C31-0E10633B15BF}"/>
              </a:ext>
            </a:extLst>
          </p:cNvPr>
          <p:cNvSpPr>
            <a:spLocks noGrp="1"/>
          </p:cNvSpPr>
          <p:nvPr>
            <p:ph type="sldNum" sz="quarter" idx="4"/>
          </p:nvPr>
        </p:nvSpPr>
        <p:spPr/>
        <p:txBody>
          <a:bodyPr/>
          <a:lstStyle/>
          <a:p>
            <a:fld id="{1F373E91-1937-46D8-B393-D77320A7F825}" type="slidenum">
              <a:rPr lang="en-US" smtClean="0"/>
              <a:pPr/>
              <a:t>2</a:t>
            </a:fld>
            <a:endParaRPr lang="en-US" dirty="0"/>
          </a:p>
        </p:txBody>
      </p:sp>
    </p:spTree>
    <p:extLst>
      <p:ext uri="{BB962C8B-B14F-4D97-AF65-F5344CB8AC3E}">
        <p14:creationId xmlns:p14="http://schemas.microsoft.com/office/powerpoint/2010/main" val="396007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CA11-3DBE-4885-B211-A9039B977F8C}"/>
              </a:ext>
            </a:extLst>
          </p:cNvPr>
          <p:cNvSpPr>
            <a:spLocks noGrp="1"/>
          </p:cNvSpPr>
          <p:nvPr>
            <p:ph type="title"/>
          </p:nvPr>
        </p:nvSpPr>
        <p:spPr>
          <a:xfrm>
            <a:off x="1043608" y="0"/>
            <a:ext cx="7128792" cy="895942"/>
          </a:xfrm>
        </p:spPr>
        <p:txBody>
          <a:bodyPr/>
          <a:lstStyle/>
          <a:p>
            <a:r>
              <a:rPr lang="en-AU" dirty="0"/>
              <a:t>PMO-6 Workshop</a:t>
            </a:r>
          </a:p>
        </p:txBody>
      </p:sp>
      <p:sp>
        <p:nvSpPr>
          <p:cNvPr id="3" name="Content Placeholder 2">
            <a:extLst>
              <a:ext uri="{FF2B5EF4-FFF2-40B4-BE49-F238E27FC236}">
                <a16:creationId xmlns:a16="http://schemas.microsoft.com/office/drawing/2014/main" id="{63C918CE-055A-4A87-AAB4-83880B0953E5}"/>
              </a:ext>
            </a:extLst>
          </p:cNvPr>
          <p:cNvSpPr>
            <a:spLocks noGrp="1"/>
          </p:cNvSpPr>
          <p:nvPr>
            <p:ph idx="1"/>
          </p:nvPr>
        </p:nvSpPr>
        <p:spPr>
          <a:xfrm>
            <a:off x="457200" y="1196752"/>
            <a:ext cx="8291264" cy="4929411"/>
          </a:xfrm>
        </p:spPr>
        <p:txBody>
          <a:bodyPr/>
          <a:lstStyle/>
          <a:p>
            <a:pPr algn="just">
              <a:spcAft>
                <a:spcPts val="800"/>
              </a:spcAft>
            </a:pPr>
            <a:r>
              <a:rPr lang="en-US" sz="1800" dirty="0">
                <a:effectLst/>
                <a:latin typeface="Verdana" panose="020B0604030504040204" pitchFamily="34" charset="0"/>
                <a:ea typeface="Calibri" panose="020F0502020204030204" pitchFamily="34" charset="0"/>
                <a:cs typeface="Arial" panose="020B0604020202020204" pitchFamily="34" charset="0"/>
              </a:rPr>
              <a:t>Major aims of the PMO-6 were to get more countries involved in PMO activities, update the PMOs with recent developments in </a:t>
            </a:r>
            <a:r>
              <a:rPr lang="en-US" sz="1800" dirty="0" err="1">
                <a:effectLst/>
                <a:latin typeface="Verdana" panose="020B0604030504040204" pitchFamily="34" charset="0"/>
                <a:ea typeface="Calibri" panose="020F0502020204030204" pitchFamily="34" charset="0"/>
                <a:cs typeface="Arial" panose="020B0604020202020204" pitchFamily="34" charset="0"/>
              </a:rPr>
              <a:t>Turbowin</a:t>
            </a:r>
            <a:r>
              <a:rPr lang="en-US" sz="1800" dirty="0">
                <a:effectLst/>
                <a:latin typeface="Verdana" panose="020B0604030504040204" pitchFamily="34" charset="0"/>
                <a:ea typeface="Calibri" panose="020F0502020204030204" pitchFamily="34" charset="0"/>
                <a:cs typeface="Arial" panose="020B0604020202020204" pitchFamily="34" charset="0"/>
              </a:rPr>
              <a:t>+, WIGOS metadata requirements, SOT-IDs and resources available on the VOS website.</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Verdana" panose="020B0604030504040204" pitchFamily="34" charset="0"/>
                <a:ea typeface="Calibri" panose="020F0502020204030204" pitchFamily="34" charset="0"/>
                <a:cs typeface="Arial" panose="020B0604020202020204" pitchFamily="34" charset="0"/>
              </a:rPr>
              <a:t>PMO-6 workshop was attended by about 110 participants from 57 countries.</a:t>
            </a:r>
          </a:p>
          <a:p>
            <a:r>
              <a:rPr lang="en-US" sz="1800" dirty="0">
                <a:effectLst/>
                <a:latin typeface="Verdana" panose="020B0604030504040204" pitchFamily="34" charset="0"/>
                <a:ea typeface="Calibri" panose="020F0502020204030204" pitchFamily="34" charset="0"/>
                <a:cs typeface="Arial" panose="020B0604020202020204" pitchFamily="34" charset="0"/>
              </a:rPr>
              <a:t>This workshop was a great success with broader participation made possible due to the virtual nature of the workshop. Future workshops will be organized in a hybrid mode with in-person and virtual sessions.</a:t>
            </a:r>
            <a:endParaRPr lang="en-AU" dirty="0"/>
          </a:p>
        </p:txBody>
      </p:sp>
      <p:sp>
        <p:nvSpPr>
          <p:cNvPr id="4" name="Slide Number Placeholder 3">
            <a:extLst>
              <a:ext uri="{FF2B5EF4-FFF2-40B4-BE49-F238E27FC236}">
                <a16:creationId xmlns:a16="http://schemas.microsoft.com/office/drawing/2014/main" id="{CDCCAAB8-9184-45F8-AF57-C143C89D204C}"/>
              </a:ext>
            </a:extLst>
          </p:cNvPr>
          <p:cNvSpPr>
            <a:spLocks noGrp="1"/>
          </p:cNvSpPr>
          <p:nvPr>
            <p:ph type="sldNum" sz="quarter" idx="4"/>
          </p:nvPr>
        </p:nvSpPr>
        <p:spPr/>
        <p:txBody>
          <a:bodyPr/>
          <a:lstStyle/>
          <a:p>
            <a:fld id="{1F373E91-1937-46D8-B393-D77320A7F825}" type="slidenum">
              <a:rPr lang="en-US" smtClean="0"/>
              <a:pPr/>
              <a:t>3</a:t>
            </a:fld>
            <a:endParaRPr lang="en-US" dirty="0"/>
          </a:p>
        </p:txBody>
      </p:sp>
      <p:pic>
        <p:nvPicPr>
          <p:cNvPr id="6" name="Picture 5">
            <a:extLst>
              <a:ext uri="{FF2B5EF4-FFF2-40B4-BE49-F238E27FC236}">
                <a16:creationId xmlns:a16="http://schemas.microsoft.com/office/drawing/2014/main" id="{64F7C3DB-9A0D-422F-A391-3CD8AE761CD7}"/>
              </a:ext>
            </a:extLst>
          </p:cNvPr>
          <p:cNvPicPr>
            <a:picLocks noChangeAspect="1"/>
          </p:cNvPicPr>
          <p:nvPr/>
        </p:nvPicPr>
        <p:blipFill>
          <a:blip r:embed="rId2"/>
          <a:stretch>
            <a:fillRect/>
          </a:stretch>
        </p:blipFill>
        <p:spPr>
          <a:xfrm>
            <a:off x="827584" y="4258551"/>
            <a:ext cx="3312368" cy="1867612"/>
          </a:xfrm>
          <a:prstGeom prst="rect">
            <a:avLst/>
          </a:prstGeom>
        </p:spPr>
      </p:pic>
      <p:sp>
        <p:nvSpPr>
          <p:cNvPr id="7" name="TextBox 6">
            <a:extLst>
              <a:ext uri="{FF2B5EF4-FFF2-40B4-BE49-F238E27FC236}">
                <a16:creationId xmlns:a16="http://schemas.microsoft.com/office/drawing/2014/main" id="{6B0C1789-22F9-4746-907E-2183DC7198E7}"/>
              </a:ext>
            </a:extLst>
          </p:cNvPr>
          <p:cNvSpPr txBox="1"/>
          <p:nvPr/>
        </p:nvSpPr>
        <p:spPr>
          <a:xfrm>
            <a:off x="4510336" y="4149080"/>
            <a:ext cx="4145632" cy="2375009"/>
          </a:xfrm>
          <a:prstGeom prst="rect">
            <a:avLst/>
          </a:prstGeom>
          <a:noFill/>
        </p:spPr>
        <p:txBody>
          <a:bodyPr wrap="square" rtlCol="0">
            <a:spAutoFit/>
          </a:bodyPr>
          <a:lstStyle/>
          <a:p>
            <a:pPr algn="l">
              <a:spcAft>
                <a:spcPts val="800"/>
              </a:spcAft>
            </a:pPr>
            <a:r>
              <a:rPr lang="en-US" sz="1100" b="1" dirty="0">
                <a:effectLst/>
                <a:latin typeface="Verdana" panose="020B0604030504040204" pitchFamily="34" charset="0"/>
                <a:ea typeface="Calibri" panose="020F0502020204030204" pitchFamily="34" charset="0"/>
                <a:cs typeface="Arial" panose="020B0604020202020204" pitchFamily="34" charset="0"/>
              </a:rPr>
              <a:t>Link to video Day 1 and Day 2 :</a:t>
            </a:r>
            <a:endParaRPr lang="en-AU" sz="1100" b="1" dirty="0">
              <a:effectLst/>
              <a:latin typeface="Calibri" panose="020F0502020204030204" pitchFamily="34" charset="0"/>
              <a:ea typeface="Calibri" panose="020F0502020204030204" pitchFamily="34" charset="0"/>
              <a:cs typeface="Arial" panose="020B0604020202020204" pitchFamily="34" charset="0"/>
            </a:endParaRPr>
          </a:p>
          <a:p>
            <a:pPr algn="l">
              <a:spcAft>
                <a:spcPts val="800"/>
              </a:spcAft>
            </a:pPr>
            <a:r>
              <a:rPr lang="en-US" sz="1100" u="sng" dirty="0">
                <a:solidFill>
                  <a:srgbClr val="0000FF"/>
                </a:solidFill>
                <a:effectLst/>
                <a:latin typeface="Verdana" panose="020B0604030504040204" pitchFamily="34" charset="0"/>
                <a:ea typeface="Calibri" panose="020F0502020204030204" pitchFamily="34" charset="0"/>
                <a:cs typeface="Arial" panose="020B0604020202020204" pitchFamily="34" charset="0"/>
                <a:hlinkClick r:id="rId3"/>
              </a:rPr>
              <a:t>https://drive.google.com/drive/folders/1cBHM-8-2LwL6_6Tzs-vaRpxWC-I57w8U</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en-US" sz="1100" dirty="0">
                <a:effectLst/>
                <a:latin typeface="Verdana" panose="020B0604030504040204" pitchFamily="34" charset="0"/>
                <a:ea typeface="Verdana" panose="020B0604030504040204" pitchFamily="34" charset="0"/>
                <a:cs typeface="Verdana" panose="020B0604030504040204" pitchFamily="34" charset="0"/>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800"/>
              </a:spcAft>
            </a:pPr>
            <a:r>
              <a:rPr lang="en-US" sz="1100" b="1" dirty="0">
                <a:effectLst/>
                <a:latin typeface="Verdana" panose="020B0604030504040204" pitchFamily="34" charset="0"/>
                <a:ea typeface="Verdana" panose="020B0604030504040204" pitchFamily="34" charset="0"/>
                <a:cs typeface="Verdana" panose="020B0604030504040204" pitchFamily="34" charset="0"/>
              </a:rPr>
              <a:t>Links to the PMO-6 documents:</a:t>
            </a:r>
            <a:endParaRPr lang="en-AU" sz="1100" b="1" dirty="0">
              <a:effectLst/>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800"/>
              </a:spcAft>
            </a:pPr>
            <a:r>
              <a:rPr lang="en-US" sz="1100" u="sng" dirty="0">
                <a:solidFill>
                  <a:srgbClr val="0000FF"/>
                </a:solidFill>
                <a:effectLst/>
                <a:latin typeface="Verdana" panose="020B0604030504040204" pitchFamily="34" charset="0"/>
                <a:ea typeface="Calibri" panose="020F0502020204030204" pitchFamily="34" charset="0"/>
                <a:cs typeface="Arial" panose="020B0604020202020204" pitchFamily="34" charset="0"/>
                <a:hlinkClick r:id="rId4"/>
              </a:rPr>
              <a:t>https://www.goosocean.org/index.php?option=com_oe&amp;task=viewEventDocs&amp;eventID=2610</a:t>
            </a:r>
            <a:r>
              <a:rPr lang="en-US" sz="1100" dirty="0">
                <a:effectLst/>
                <a:latin typeface="Verdana" panose="020B0604030504040204" pitchFamily="34" charset="0"/>
                <a:ea typeface="Calibri" panose="020F0502020204030204" pitchFamily="34" charset="0"/>
                <a:cs typeface="Arial" panose="020B0604020202020204" pitchFamily="34" charset="0"/>
              </a:rPr>
              <a:t> </a:t>
            </a:r>
            <a:endParaRPr lang="en-AU" sz="11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21904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88B5-FCA9-4AFE-9F1C-4AD3B7CFB17C}"/>
              </a:ext>
            </a:extLst>
          </p:cNvPr>
          <p:cNvSpPr>
            <a:spLocks noGrp="1"/>
          </p:cNvSpPr>
          <p:nvPr>
            <p:ph type="title"/>
          </p:nvPr>
        </p:nvSpPr>
        <p:spPr/>
        <p:txBody>
          <a:bodyPr/>
          <a:lstStyle/>
          <a:p>
            <a:r>
              <a:rPr lang="en-AU" dirty="0"/>
              <a:t>PMO-6 Actions</a:t>
            </a:r>
          </a:p>
        </p:txBody>
      </p:sp>
      <p:graphicFrame>
        <p:nvGraphicFramePr>
          <p:cNvPr id="5" name="Content Placeholder 4">
            <a:extLst>
              <a:ext uri="{FF2B5EF4-FFF2-40B4-BE49-F238E27FC236}">
                <a16:creationId xmlns:a16="http://schemas.microsoft.com/office/drawing/2014/main" id="{CC5139A1-FBC2-4D39-A0EF-84A39EBA1EF6}"/>
              </a:ext>
            </a:extLst>
          </p:cNvPr>
          <p:cNvGraphicFramePr>
            <a:graphicFrameLocks noGrp="1"/>
          </p:cNvGraphicFramePr>
          <p:nvPr>
            <p:ph idx="1"/>
            <p:extLst>
              <p:ext uri="{D42A27DB-BD31-4B8C-83A1-F6EECF244321}">
                <p14:modId xmlns:p14="http://schemas.microsoft.com/office/powerpoint/2010/main" val="2378243790"/>
              </p:ext>
            </p:extLst>
          </p:nvPr>
        </p:nvGraphicFramePr>
        <p:xfrm>
          <a:off x="539552" y="908722"/>
          <a:ext cx="7992888" cy="5112566"/>
        </p:xfrm>
        <a:graphic>
          <a:graphicData uri="http://schemas.openxmlformats.org/drawingml/2006/table">
            <a:tbl>
              <a:tblPr firstRow="1" firstCol="1" bandRow="1">
                <a:tableStyleId>{5C22544A-7EE6-4342-B048-85BDC9FD1C3A}</a:tableStyleId>
              </a:tblPr>
              <a:tblGrid>
                <a:gridCol w="595036">
                  <a:extLst>
                    <a:ext uri="{9D8B030D-6E8A-4147-A177-3AD203B41FA5}">
                      <a16:colId xmlns:a16="http://schemas.microsoft.com/office/drawing/2014/main" val="1227395353"/>
                    </a:ext>
                  </a:extLst>
                </a:gridCol>
                <a:gridCol w="4274569">
                  <a:extLst>
                    <a:ext uri="{9D8B030D-6E8A-4147-A177-3AD203B41FA5}">
                      <a16:colId xmlns:a16="http://schemas.microsoft.com/office/drawing/2014/main" val="3422517690"/>
                    </a:ext>
                  </a:extLst>
                </a:gridCol>
                <a:gridCol w="1748967">
                  <a:extLst>
                    <a:ext uri="{9D8B030D-6E8A-4147-A177-3AD203B41FA5}">
                      <a16:colId xmlns:a16="http://schemas.microsoft.com/office/drawing/2014/main" val="1185209471"/>
                    </a:ext>
                  </a:extLst>
                </a:gridCol>
                <a:gridCol w="1374316">
                  <a:extLst>
                    <a:ext uri="{9D8B030D-6E8A-4147-A177-3AD203B41FA5}">
                      <a16:colId xmlns:a16="http://schemas.microsoft.com/office/drawing/2014/main" val="1659943072"/>
                    </a:ext>
                  </a:extLst>
                </a:gridCol>
              </a:tblGrid>
              <a:tr h="364921">
                <a:tc>
                  <a:txBody>
                    <a:bodyPr/>
                    <a:lstStyle/>
                    <a:p>
                      <a:pPr algn="just">
                        <a:spcBef>
                          <a:spcPts val="1200"/>
                        </a:spcBef>
                      </a:pPr>
                      <a:r>
                        <a:rPr lang="fr-FR" sz="1600">
                          <a:effectLst/>
                        </a:rPr>
                        <a:t>No.</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a:effectLst/>
                        </a:rPr>
                        <a:t>Action Item</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a:effectLst/>
                        </a:rPr>
                        <a:t>By whom</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dirty="0">
                          <a:effectLst/>
                        </a:rPr>
                        <a:t>Deadline</a:t>
                      </a:r>
                      <a:endParaRPr lang="en-AU" sz="16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77966999"/>
                  </a:ext>
                </a:extLst>
              </a:tr>
              <a:tr h="729844">
                <a:tc>
                  <a:txBody>
                    <a:bodyPr/>
                    <a:lstStyle/>
                    <a:p>
                      <a:pPr algn="just">
                        <a:spcBef>
                          <a:spcPts val="1200"/>
                        </a:spcBef>
                      </a:pPr>
                      <a:r>
                        <a:rPr lang="en-GB" sz="1100" dirty="0">
                          <a:effectLst/>
                        </a:rPr>
                        <a:t>1</a:t>
                      </a:r>
                      <a:endParaRPr lang="en-AU" sz="11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fr-FR" sz="1600">
                          <a:effectLst/>
                        </a:rPr>
                        <a:t>Develop a user manual on VOS metadata submission to OceanOPS websystem</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a:effectLst/>
                        </a:rPr>
                        <a:t>VOS Task Team on Metadata</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a:effectLst/>
                        </a:rPr>
                        <a:t>SOT-12</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43654807"/>
                  </a:ext>
                </a:extLst>
              </a:tr>
              <a:tr h="1459687">
                <a:tc>
                  <a:txBody>
                    <a:bodyPr/>
                    <a:lstStyle/>
                    <a:p>
                      <a:pPr algn="just">
                        <a:spcBef>
                          <a:spcPts val="1200"/>
                        </a:spcBef>
                      </a:pPr>
                      <a:r>
                        <a:rPr lang="en-GB" sz="1100">
                          <a:effectLst/>
                        </a:rPr>
                        <a:t>2</a:t>
                      </a:r>
                      <a:endParaRPr lang="en-AU" sz="11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a:effectLst/>
                        </a:rPr>
                        <a:t>Create short youtube videos demonstrating metadata submission and obtaining Ship Observations Team (SOT) unique Identifications (IDs) through the OceanOPS web system</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dirty="0">
                          <a:effectLst/>
                        </a:rPr>
                        <a:t>SOT Task Team on Recruitment, Promotion and Training </a:t>
                      </a:r>
                      <a:endParaRPr lang="en-AU" sz="16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a:effectLst/>
                        </a:rPr>
                        <a:t>SOT-12</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19810705"/>
                  </a:ext>
                </a:extLst>
              </a:tr>
              <a:tr h="1459687">
                <a:tc>
                  <a:txBody>
                    <a:bodyPr/>
                    <a:lstStyle/>
                    <a:p>
                      <a:pPr algn="just">
                        <a:spcBef>
                          <a:spcPts val="1200"/>
                        </a:spcBef>
                      </a:pPr>
                      <a:r>
                        <a:rPr lang="en-GB" sz="1100">
                          <a:effectLst/>
                        </a:rPr>
                        <a:t>3</a:t>
                      </a:r>
                      <a:endParaRPr lang="en-AU" sz="11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a:effectLst/>
                        </a:rPr>
                        <a:t>Arrange focused session on PMO activities in a more frequent basis for the PMO community</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a:effectLst/>
                        </a:rPr>
                        <a:t>SOT Task Team on Recruitment, Promotion and Training</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a:effectLst/>
                        </a:rPr>
                        <a:t>end of 2021</a:t>
                      </a:r>
                      <a:endParaRPr lang="en-AU" sz="16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24166626"/>
                  </a:ext>
                </a:extLst>
              </a:tr>
              <a:tr h="1098427">
                <a:tc>
                  <a:txBody>
                    <a:bodyPr/>
                    <a:lstStyle/>
                    <a:p>
                      <a:pPr algn="just">
                        <a:spcBef>
                          <a:spcPts val="1200"/>
                        </a:spcBef>
                      </a:pPr>
                      <a:r>
                        <a:rPr lang="en-GB" sz="1100">
                          <a:effectLst/>
                        </a:rPr>
                        <a:t>4</a:t>
                      </a:r>
                      <a:endParaRPr lang="en-AU" sz="110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dirty="0">
                          <a:effectLst/>
                        </a:rPr>
                        <a:t>Continue efforts in harmonizing and collaborating efforts on sea ice observations with Global Cryosphere Watch (GCW) </a:t>
                      </a:r>
                      <a:r>
                        <a:rPr lang="en-US" sz="1600" dirty="0" err="1">
                          <a:effectLst/>
                        </a:rPr>
                        <a:t>programme</a:t>
                      </a:r>
                      <a:endParaRPr lang="en-AU" sz="16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1200"/>
                        </a:spcBef>
                      </a:pPr>
                      <a:r>
                        <a:rPr lang="en-US" sz="1600" dirty="0">
                          <a:effectLst/>
                        </a:rPr>
                        <a:t>VOS chair and Other SOT members as appropriate</a:t>
                      </a:r>
                      <a:endParaRPr lang="en-AU" sz="16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tc>
                  <a:txBody>
                    <a:bodyPr/>
                    <a:lstStyle/>
                    <a:p>
                      <a:pPr algn="just">
                        <a:spcBef>
                          <a:spcPts val="1200"/>
                        </a:spcBef>
                      </a:pPr>
                      <a:r>
                        <a:rPr lang="fr-FR" sz="1600" dirty="0">
                          <a:effectLst/>
                        </a:rPr>
                        <a:t>On-</a:t>
                      </a:r>
                      <a:r>
                        <a:rPr lang="fr-FR" sz="1600" dirty="0" err="1">
                          <a:effectLst/>
                        </a:rPr>
                        <a:t>going</a:t>
                      </a:r>
                      <a:endParaRPr lang="en-AU" sz="1600" dirty="0">
                        <a:effectLst/>
                        <a:latin typeface="Verdana" panose="020B060403050404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09451287"/>
                  </a:ext>
                </a:extLst>
              </a:tr>
            </a:tbl>
          </a:graphicData>
        </a:graphic>
      </p:graphicFrame>
      <p:sp>
        <p:nvSpPr>
          <p:cNvPr id="4" name="Slide Number Placeholder 3">
            <a:extLst>
              <a:ext uri="{FF2B5EF4-FFF2-40B4-BE49-F238E27FC236}">
                <a16:creationId xmlns:a16="http://schemas.microsoft.com/office/drawing/2014/main" id="{E6CE7A54-25A1-43CE-AC6C-D9551F702EE9}"/>
              </a:ext>
            </a:extLst>
          </p:cNvPr>
          <p:cNvSpPr>
            <a:spLocks noGrp="1"/>
          </p:cNvSpPr>
          <p:nvPr>
            <p:ph type="sldNum" sz="quarter" idx="4"/>
          </p:nvPr>
        </p:nvSpPr>
        <p:spPr/>
        <p:txBody>
          <a:bodyPr/>
          <a:lstStyle/>
          <a:p>
            <a:fld id="{1F373E91-1937-46D8-B393-D77320A7F825}" type="slidenum">
              <a:rPr lang="en-US" smtClean="0"/>
              <a:pPr/>
              <a:t>4</a:t>
            </a:fld>
            <a:endParaRPr lang="en-US" dirty="0"/>
          </a:p>
        </p:txBody>
      </p:sp>
      <p:sp>
        <p:nvSpPr>
          <p:cNvPr id="6" name="Rectangle 1">
            <a:extLst>
              <a:ext uri="{FF2B5EF4-FFF2-40B4-BE49-F238E27FC236}">
                <a16:creationId xmlns:a16="http://schemas.microsoft.com/office/drawing/2014/main" id="{432FC9C7-1D72-4896-94D1-9AC7D05D53FA}"/>
              </a:ext>
            </a:extLst>
          </p:cNvPr>
          <p:cNvSpPr>
            <a:spLocks noChangeArrowheads="1"/>
          </p:cNvSpPr>
          <p:nvPr/>
        </p:nvSpPr>
        <p:spPr bwMode="auto">
          <a:xfrm>
            <a:off x="-1264940" y="-96071"/>
            <a:ext cx="11673880" cy="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9121"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1" i="0" u="none" strike="noStrike" cap="none" normalizeH="0" baseline="0">
                <a:ln>
                  <a:noFill/>
                </a:ln>
                <a:solidFill>
                  <a:schemeClr val="tx1"/>
                </a:solidFill>
                <a:effectLst/>
                <a:latin typeface="Calibri" panose="020F0502020204030204" pitchFamily="34" charset="0"/>
                <a:ea typeface="Verdana" panose="020B0604030504040204" pitchFamily="34" charset="0"/>
                <a:cs typeface="Verdana" panose="020B0604030504040204" pitchFamily="34" charset="0"/>
              </a:rPr>
              <a:t>PMO-6  New Actions</a:t>
            </a:r>
            <a:endParaRPr kumimoji="0" lang="fr-FR" altLang="en-US" sz="1100" b="0" i="0" u="none" strike="noStrike" cap="none" normalizeH="0" baseline="0">
              <a:ln>
                <a:noFill/>
              </a:ln>
              <a:solidFill>
                <a:schemeClr val="tx1"/>
              </a:solidFill>
              <a:effectLst/>
              <a:latin typeface="Arial" panose="020B0604020202020204" pitchFamily="34" charset="0"/>
              <a:ea typeface="DengXian Light" panose="020B0503020204020204"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540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D6C0-2B62-4278-9B9F-327A9586E4CA}"/>
              </a:ext>
            </a:extLst>
          </p:cNvPr>
          <p:cNvSpPr>
            <a:spLocks noGrp="1"/>
          </p:cNvSpPr>
          <p:nvPr>
            <p:ph type="title"/>
          </p:nvPr>
        </p:nvSpPr>
        <p:spPr/>
        <p:txBody>
          <a:bodyPr/>
          <a:lstStyle/>
          <a:p>
            <a:r>
              <a:rPr lang="en-AU" dirty="0"/>
              <a:t>Workshop Feedback</a:t>
            </a:r>
          </a:p>
        </p:txBody>
      </p:sp>
      <p:pic>
        <p:nvPicPr>
          <p:cNvPr id="6" name="Content Placeholder 5">
            <a:extLst>
              <a:ext uri="{FF2B5EF4-FFF2-40B4-BE49-F238E27FC236}">
                <a16:creationId xmlns:a16="http://schemas.microsoft.com/office/drawing/2014/main" id="{42C7F463-555A-4629-A7C5-DA891F42B416}"/>
              </a:ext>
            </a:extLst>
          </p:cNvPr>
          <p:cNvPicPr>
            <a:picLocks noGrp="1" noChangeAspect="1"/>
          </p:cNvPicPr>
          <p:nvPr>
            <p:ph idx="1"/>
          </p:nvPr>
        </p:nvPicPr>
        <p:blipFill>
          <a:blip r:embed="rId2"/>
          <a:stretch>
            <a:fillRect/>
          </a:stretch>
        </p:blipFill>
        <p:spPr>
          <a:xfrm>
            <a:off x="559405" y="1556792"/>
            <a:ext cx="3293511" cy="1872208"/>
          </a:xfrm>
          <a:ln w="12700">
            <a:solidFill>
              <a:schemeClr val="tx1"/>
            </a:solidFill>
          </a:ln>
        </p:spPr>
      </p:pic>
      <p:sp>
        <p:nvSpPr>
          <p:cNvPr id="4" name="Slide Number Placeholder 3">
            <a:extLst>
              <a:ext uri="{FF2B5EF4-FFF2-40B4-BE49-F238E27FC236}">
                <a16:creationId xmlns:a16="http://schemas.microsoft.com/office/drawing/2014/main" id="{C2543740-F4C9-4E1F-A7AA-FF3D9975733D}"/>
              </a:ext>
            </a:extLst>
          </p:cNvPr>
          <p:cNvSpPr>
            <a:spLocks noGrp="1"/>
          </p:cNvSpPr>
          <p:nvPr>
            <p:ph type="sldNum" sz="quarter" idx="4"/>
          </p:nvPr>
        </p:nvSpPr>
        <p:spPr/>
        <p:txBody>
          <a:bodyPr/>
          <a:lstStyle/>
          <a:p>
            <a:fld id="{1F373E91-1937-46D8-B393-D77320A7F825}" type="slidenum">
              <a:rPr lang="en-US" smtClean="0"/>
              <a:pPr/>
              <a:t>5</a:t>
            </a:fld>
            <a:endParaRPr lang="en-US" dirty="0"/>
          </a:p>
        </p:txBody>
      </p:sp>
      <p:pic>
        <p:nvPicPr>
          <p:cNvPr id="8" name="Picture 7">
            <a:extLst>
              <a:ext uri="{FF2B5EF4-FFF2-40B4-BE49-F238E27FC236}">
                <a16:creationId xmlns:a16="http://schemas.microsoft.com/office/drawing/2014/main" id="{26CEDEC5-7AF6-465A-84AA-714674F36DAC}"/>
              </a:ext>
            </a:extLst>
          </p:cNvPr>
          <p:cNvPicPr>
            <a:picLocks noChangeAspect="1"/>
          </p:cNvPicPr>
          <p:nvPr/>
        </p:nvPicPr>
        <p:blipFill>
          <a:blip r:embed="rId3"/>
          <a:stretch>
            <a:fillRect/>
          </a:stretch>
        </p:blipFill>
        <p:spPr>
          <a:xfrm>
            <a:off x="3995936" y="1340768"/>
            <a:ext cx="4505072" cy="2481763"/>
          </a:xfrm>
          <a:prstGeom prst="rect">
            <a:avLst/>
          </a:prstGeom>
          <a:ln w="12700">
            <a:solidFill>
              <a:schemeClr val="tx1"/>
            </a:solidFill>
          </a:ln>
        </p:spPr>
      </p:pic>
      <p:pic>
        <p:nvPicPr>
          <p:cNvPr id="10" name="Picture 9">
            <a:extLst>
              <a:ext uri="{FF2B5EF4-FFF2-40B4-BE49-F238E27FC236}">
                <a16:creationId xmlns:a16="http://schemas.microsoft.com/office/drawing/2014/main" id="{80B5D0AB-E4E9-4670-9809-54DD39B0F851}"/>
              </a:ext>
            </a:extLst>
          </p:cNvPr>
          <p:cNvPicPr>
            <a:picLocks noChangeAspect="1"/>
          </p:cNvPicPr>
          <p:nvPr/>
        </p:nvPicPr>
        <p:blipFill>
          <a:blip r:embed="rId4"/>
          <a:stretch>
            <a:fillRect/>
          </a:stretch>
        </p:blipFill>
        <p:spPr>
          <a:xfrm>
            <a:off x="559405" y="4077072"/>
            <a:ext cx="4444644" cy="2201157"/>
          </a:xfrm>
          <a:prstGeom prst="rect">
            <a:avLst/>
          </a:prstGeom>
          <a:ln w="12700">
            <a:solidFill>
              <a:schemeClr val="tx1"/>
            </a:solidFill>
          </a:ln>
        </p:spPr>
      </p:pic>
      <p:pic>
        <p:nvPicPr>
          <p:cNvPr id="12" name="Picture 11">
            <a:extLst>
              <a:ext uri="{FF2B5EF4-FFF2-40B4-BE49-F238E27FC236}">
                <a16:creationId xmlns:a16="http://schemas.microsoft.com/office/drawing/2014/main" id="{A07B7ABD-5C08-4CD3-BAFB-3D6F7F60F14E}"/>
              </a:ext>
            </a:extLst>
          </p:cNvPr>
          <p:cNvPicPr>
            <a:picLocks noChangeAspect="1"/>
          </p:cNvPicPr>
          <p:nvPr/>
        </p:nvPicPr>
        <p:blipFill>
          <a:blip r:embed="rId5"/>
          <a:stretch>
            <a:fillRect/>
          </a:stretch>
        </p:blipFill>
        <p:spPr>
          <a:xfrm>
            <a:off x="5148064" y="4213354"/>
            <a:ext cx="3352944" cy="1856538"/>
          </a:xfrm>
          <a:prstGeom prst="rect">
            <a:avLst/>
          </a:prstGeom>
          <a:ln w="12700">
            <a:solidFill>
              <a:schemeClr val="tx1"/>
            </a:solidFill>
          </a:ln>
        </p:spPr>
      </p:pic>
      <p:sp>
        <p:nvSpPr>
          <p:cNvPr id="13" name="Oval 12">
            <a:extLst>
              <a:ext uri="{FF2B5EF4-FFF2-40B4-BE49-F238E27FC236}">
                <a16:creationId xmlns:a16="http://schemas.microsoft.com/office/drawing/2014/main" id="{9078FC76-7F86-4679-ABB5-39C6CCD7E605}"/>
              </a:ext>
            </a:extLst>
          </p:cNvPr>
          <p:cNvSpPr/>
          <p:nvPr/>
        </p:nvSpPr>
        <p:spPr>
          <a:xfrm>
            <a:off x="4340259" y="2132856"/>
            <a:ext cx="424433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D512E445-3963-4B75-94A6-36A48773B635}"/>
              </a:ext>
            </a:extLst>
          </p:cNvPr>
          <p:cNvSpPr/>
          <p:nvPr/>
        </p:nvSpPr>
        <p:spPr>
          <a:xfrm>
            <a:off x="642992" y="4466736"/>
            <a:ext cx="3929008" cy="25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4110A609-E04E-409F-9236-80F2629BF678}"/>
              </a:ext>
            </a:extLst>
          </p:cNvPr>
          <p:cNvSpPr/>
          <p:nvPr/>
        </p:nvSpPr>
        <p:spPr>
          <a:xfrm>
            <a:off x="642992" y="4754768"/>
            <a:ext cx="3969584" cy="258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3048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1AB-A3A6-40AE-A867-80F991C62561}"/>
              </a:ext>
            </a:extLst>
          </p:cNvPr>
          <p:cNvSpPr>
            <a:spLocks noGrp="1"/>
          </p:cNvSpPr>
          <p:nvPr>
            <p:ph type="title"/>
          </p:nvPr>
        </p:nvSpPr>
        <p:spPr/>
        <p:txBody>
          <a:bodyPr/>
          <a:lstStyle/>
          <a:p>
            <a:r>
              <a:rPr lang="en-AU" dirty="0"/>
              <a:t>VOS Donation Program</a:t>
            </a:r>
          </a:p>
        </p:txBody>
      </p:sp>
      <p:sp>
        <p:nvSpPr>
          <p:cNvPr id="3" name="Content Placeholder 2">
            <a:extLst>
              <a:ext uri="{FF2B5EF4-FFF2-40B4-BE49-F238E27FC236}">
                <a16:creationId xmlns:a16="http://schemas.microsoft.com/office/drawing/2014/main" id="{3088362A-A3DB-4E5E-A4AB-FEF9D895163C}"/>
              </a:ext>
            </a:extLst>
          </p:cNvPr>
          <p:cNvSpPr>
            <a:spLocks noGrp="1"/>
          </p:cNvSpPr>
          <p:nvPr>
            <p:ph idx="1"/>
          </p:nvPr>
        </p:nvSpPr>
        <p:spPr>
          <a:xfrm>
            <a:off x="457200" y="1196752"/>
            <a:ext cx="5698976" cy="5040560"/>
          </a:xfrm>
        </p:spPr>
        <p:txBody>
          <a:bodyPr/>
          <a:lstStyle/>
          <a:p>
            <a:pPr marL="0" indent="0">
              <a:buNone/>
            </a:pPr>
            <a:r>
              <a:rPr lang="en-AU" sz="2000" dirty="0"/>
              <a:t>A call for expression of interest as recipients in the VOS Donation Program was issued on the 10</a:t>
            </a:r>
            <a:r>
              <a:rPr lang="en-AU" sz="2000" baseline="30000" dirty="0"/>
              <a:t>th</a:t>
            </a:r>
            <a:r>
              <a:rPr lang="en-AU" sz="2000" dirty="0"/>
              <a:t> August 2021:</a:t>
            </a:r>
            <a:endParaRPr lang="en-AU" sz="1800" b="0" i="0" u="none" strike="noStrike" baseline="0" dirty="0">
              <a:solidFill>
                <a:srgbClr val="000000"/>
              </a:solidFill>
              <a:latin typeface="Calibri" panose="020F0502020204030204" pitchFamily="34" charset="0"/>
            </a:endParaRPr>
          </a:p>
          <a:p>
            <a:r>
              <a:rPr lang="en-AU" sz="1800" b="0" i="0" u="none" strike="noStrike" baseline="0" dirty="0">
                <a:solidFill>
                  <a:srgbClr val="000000"/>
                </a:solidFill>
                <a:latin typeface="Calibri" panose="020F0502020204030204" pitchFamily="34" charset="0"/>
              </a:rPr>
              <a:t>The program aims to provide selected groups with one or more digital barometer and GPS units to be interfaced with </a:t>
            </a:r>
            <a:r>
              <a:rPr lang="en-AU" sz="1800" b="0" i="0" u="none" strike="noStrike" baseline="0" dirty="0" err="1">
                <a:solidFill>
                  <a:srgbClr val="000000"/>
                </a:solidFill>
                <a:latin typeface="Calibri" panose="020F0502020204030204" pitchFamily="34" charset="0"/>
              </a:rPr>
              <a:t>Turbowin</a:t>
            </a:r>
            <a:r>
              <a:rPr lang="en-AU" sz="1800" b="0" i="0" u="none" strike="noStrike" baseline="0" dirty="0">
                <a:solidFill>
                  <a:srgbClr val="000000"/>
                </a:solidFill>
                <a:latin typeface="Calibri" panose="020F0502020204030204" pitchFamily="34" charset="0"/>
              </a:rPr>
              <a:t>+ as a semi-automated weather station for use on a VOS ship for an initial period of 1 year. </a:t>
            </a:r>
            <a:endParaRPr lang="en-AU" sz="1600" b="0" i="0" u="none" strike="noStrike" baseline="0" dirty="0">
              <a:solidFill>
                <a:srgbClr val="000000"/>
              </a:solidFill>
              <a:latin typeface="Calibri" panose="020F0502020204030204" pitchFamily="34" charset="0"/>
            </a:endParaRPr>
          </a:p>
          <a:p>
            <a:pPr algn="l"/>
            <a:r>
              <a:rPr lang="en-AU" sz="1800" b="0" i="0" u="none" strike="noStrike" baseline="0" dirty="0">
                <a:solidFill>
                  <a:srgbClr val="000000"/>
                </a:solidFill>
                <a:latin typeface="Calibri" panose="020F0502020204030204" pitchFamily="34" charset="0"/>
              </a:rPr>
              <a:t>Guidance and training will be provided by the SOT for the duration of the capacity building effort to assist the recipients to implement the systems successfully. </a:t>
            </a:r>
          </a:p>
          <a:p>
            <a:r>
              <a:rPr lang="en-AU" sz="1800" b="0" i="0" u="none" strike="noStrike" baseline="0" dirty="0">
                <a:solidFill>
                  <a:srgbClr val="000000"/>
                </a:solidFill>
                <a:latin typeface="Calibri" panose="020F0502020204030204" pitchFamily="34" charset="0"/>
              </a:rPr>
              <a:t>Once the capacity building effort is concluded, and the recipient has demonstrated that the equipment has been deployed successfully, it is expected that the recipient will then take responsibility for maintaining and operating the assets. </a:t>
            </a:r>
          </a:p>
          <a:p>
            <a:r>
              <a:rPr lang="en-AU" sz="1800" dirty="0">
                <a:solidFill>
                  <a:srgbClr val="000000"/>
                </a:solidFill>
                <a:latin typeface="Calibri" panose="020F0502020204030204" pitchFamily="34" charset="0"/>
              </a:rPr>
              <a:t>Submissions due by 15</a:t>
            </a:r>
            <a:r>
              <a:rPr lang="en-AU" sz="1800" baseline="30000" dirty="0">
                <a:solidFill>
                  <a:srgbClr val="000000"/>
                </a:solidFill>
                <a:latin typeface="Calibri" panose="020F0502020204030204" pitchFamily="34" charset="0"/>
              </a:rPr>
              <a:t>th</a:t>
            </a:r>
            <a:r>
              <a:rPr lang="en-AU" sz="1800" dirty="0">
                <a:solidFill>
                  <a:srgbClr val="000000"/>
                </a:solidFill>
                <a:latin typeface="Calibri" panose="020F0502020204030204" pitchFamily="34" charset="0"/>
              </a:rPr>
              <a:t> September 2021</a:t>
            </a:r>
            <a:endParaRPr lang="en-AU" sz="2400" dirty="0"/>
          </a:p>
        </p:txBody>
      </p:sp>
      <p:sp>
        <p:nvSpPr>
          <p:cNvPr id="4" name="Slide Number Placeholder 3">
            <a:extLst>
              <a:ext uri="{FF2B5EF4-FFF2-40B4-BE49-F238E27FC236}">
                <a16:creationId xmlns:a16="http://schemas.microsoft.com/office/drawing/2014/main" id="{00CAF0D1-7714-4559-9127-C9A0A0853CAB}"/>
              </a:ext>
            </a:extLst>
          </p:cNvPr>
          <p:cNvSpPr>
            <a:spLocks noGrp="1"/>
          </p:cNvSpPr>
          <p:nvPr>
            <p:ph type="sldNum" sz="quarter" idx="4"/>
          </p:nvPr>
        </p:nvSpPr>
        <p:spPr/>
        <p:txBody>
          <a:bodyPr/>
          <a:lstStyle/>
          <a:p>
            <a:fld id="{1F373E91-1937-46D8-B393-D77320A7F825}" type="slidenum">
              <a:rPr lang="en-US" smtClean="0"/>
              <a:pPr/>
              <a:t>6</a:t>
            </a:fld>
            <a:endParaRPr lang="en-US" dirty="0"/>
          </a:p>
        </p:txBody>
      </p:sp>
      <p:pic>
        <p:nvPicPr>
          <p:cNvPr id="6" name="Picture 5">
            <a:extLst>
              <a:ext uri="{FF2B5EF4-FFF2-40B4-BE49-F238E27FC236}">
                <a16:creationId xmlns:a16="http://schemas.microsoft.com/office/drawing/2014/main" id="{0613A1E1-7CC2-46C3-9515-B965FAAA7244}"/>
              </a:ext>
            </a:extLst>
          </p:cNvPr>
          <p:cNvPicPr>
            <a:picLocks noChangeAspect="1"/>
          </p:cNvPicPr>
          <p:nvPr/>
        </p:nvPicPr>
        <p:blipFill>
          <a:blip r:embed="rId2"/>
          <a:stretch>
            <a:fillRect/>
          </a:stretch>
        </p:blipFill>
        <p:spPr>
          <a:xfrm>
            <a:off x="6156176" y="1196752"/>
            <a:ext cx="2812358" cy="3816424"/>
          </a:xfrm>
          <a:prstGeom prst="rect">
            <a:avLst/>
          </a:prstGeom>
          <a:ln w="12700">
            <a:solidFill>
              <a:schemeClr val="tx1"/>
            </a:solidFill>
          </a:ln>
        </p:spPr>
      </p:pic>
    </p:spTree>
    <p:extLst>
      <p:ext uri="{BB962C8B-B14F-4D97-AF65-F5344CB8AC3E}">
        <p14:creationId xmlns:p14="http://schemas.microsoft.com/office/powerpoint/2010/main" val="233589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3A41-DACE-43CC-AC8B-959038D7D8C9}"/>
              </a:ext>
            </a:extLst>
          </p:cNvPr>
          <p:cNvSpPr>
            <a:spLocks noGrp="1"/>
          </p:cNvSpPr>
          <p:nvPr>
            <p:ph type="title"/>
          </p:nvPr>
        </p:nvSpPr>
        <p:spPr/>
        <p:txBody>
          <a:bodyPr/>
          <a:lstStyle/>
          <a:p>
            <a:r>
              <a:rPr lang="en-AU" dirty="0"/>
              <a:t>VOS Donation Program (cont.)</a:t>
            </a:r>
          </a:p>
        </p:txBody>
      </p:sp>
      <p:sp>
        <p:nvSpPr>
          <p:cNvPr id="4" name="Slide Number Placeholder 3">
            <a:extLst>
              <a:ext uri="{FF2B5EF4-FFF2-40B4-BE49-F238E27FC236}">
                <a16:creationId xmlns:a16="http://schemas.microsoft.com/office/drawing/2014/main" id="{8DEC11DC-8D90-4DD3-9738-AE78314F176E}"/>
              </a:ext>
            </a:extLst>
          </p:cNvPr>
          <p:cNvSpPr>
            <a:spLocks noGrp="1"/>
          </p:cNvSpPr>
          <p:nvPr>
            <p:ph type="sldNum" sz="quarter" idx="4"/>
          </p:nvPr>
        </p:nvSpPr>
        <p:spPr/>
        <p:txBody>
          <a:bodyPr/>
          <a:lstStyle/>
          <a:p>
            <a:fld id="{1F373E91-1937-46D8-B393-D77320A7F825}" type="slidenum">
              <a:rPr lang="en-US" smtClean="0"/>
              <a:pPr/>
              <a:t>7</a:t>
            </a:fld>
            <a:endParaRPr lang="en-US" dirty="0"/>
          </a:p>
        </p:txBody>
      </p:sp>
      <p:pic>
        <p:nvPicPr>
          <p:cNvPr id="10" name="Picture 9">
            <a:extLst>
              <a:ext uri="{FF2B5EF4-FFF2-40B4-BE49-F238E27FC236}">
                <a16:creationId xmlns:a16="http://schemas.microsoft.com/office/drawing/2014/main" id="{437F86ED-4C9F-4F3A-BD46-2F6B888C4FD4}"/>
              </a:ext>
            </a:extLst>
          </p:cNvPr>
          <p:cNvPicPr>
            <a:picLocks noChangeAspect="1"/>
          </p:cNvPicPr>
          <p:nvPr/>
        </p:nvPicPr>
        <p:blipFill>
          <a:blip r:embed="rId2"/>
          <a:stretch>
            <a:fillRect/>
          </a:stretch>
        </p:blipFill>
        <p:spPr>
          <a:xfrm>
            <a:off x="592158" y="732379"/>
            <a:ext cx="4545136" cy="3205096"/>
          </a:xfrm>
          <a:prstGeom prst="rect">
            <a:avLst/>
          </a:prstGeom>
        </p:spPr>
      </p:pic>
      <p:pic>
        <p:nvPicPr>
          <p:cNvPr id="8" name="Picture 7">
            <a:extLst>
              <a:ext uri="{FF2B5EF4-FFF2-40B4-BE49-F238E27FC236}">
                <a16:creationId xmlns:a16="http://schemas.microsoft.com/office/drawing/2014/main" id="{A13B5F27-F92F-4060-B18A-4416F81E08EE}"/>
              </a:ext>
            </a:extLst>
          </p:cNvPr>
          <p:cNvPicPr>
            <a:picLocks noChangeAspect="1"/>
          </p:cNvPicPr>
          <p:nvPr/>
        </p:nvPicPr>
        <p:blipFill>
          <a:blip r:embed="rId3"/>
          <a:stretch>
            <a:fillRect/>
          </a:stretch>
        </p:blipFill>
        <p:spPr>
          <a:xfrm>
            <a:off x="395536" y="2655896"/>
            <a:ext cx="5567805" cy="3963522"/>
          </a:xfrm>
          <a:prstGeom prst="rect">
            <a:avLst/>
          </a:prstGeom>
        </p:spPr>
      </p:pic>
      <p:pic>
        <p:nvPicPr>
          <p:cNvPr id="5" name="Content Placeholder 4">
            <a:extLst>
              <a:ext uri="{FF2B5EF4-FFF2-40B4-BE49-F238E27FC236}">
                <a16:creationId xmlns:a16="http://schemas.microsoft.com/office/drawing/2014/main" id="{7DDD399A-D198-4C19-92B1-5672030B24DF}"/>
              </a:ext>
            </a:extLst>
          </p:cNvPr>
          <p:cNvPicPr>
            <a:picLocks noGrp="1" noChangeAspect="1"/>
          </p:cNvPicPr>
          <p:nvPr>
            <p:ph idx="1"/>
          </p:nvPr>
        </p:nvPicPr>
        <p:blipFill>
          <a:blip r:embed="rId4"/>
          <a:stretch>
            <a:fillRect/>
          </a:stretch>
        </p:blipFill>
        <p:spPr>
          <a:xfrm>
            <a:off x="5312744" y="643482"/>
            <a:ext cx="3239098" cy="3277936"/>
          </a:xfrm>
          <a:prstGeom prst="rect">
            <a:avLst/>
          </a:prstGeom>
        </p:spPr>
      </p:pic>
      <p:sp>
        <p:nvSpPr>
          <p:cNvPr id="11" name="TextBox 10">
            <a:extLst>
              <a:ext uri="{FF2B5EF4-FFF2-40B4-BE49-F238E27FC236}">
                <a16:creationId xmlns:a16="http://schemas.microsoft.com/office/drawing/2014/main" id="{B937D6BA-220A-4625-A78E-F234F2821375}"/>
              </a:ext>
            </a:extLst>
          </p:cNvPr>
          <p:cNvSpPr txBox="1"/>
          <p:nvPr/>
        </p:nvSpPr>
        <p:spPr>
          <a:xfrm>
            <a:off x="6156176" y="4005064"/>
            <a:ext cx="2736304" cy="1938992"/>
          </a:xfrm>
          <a:prstGeom prst="rect">
            <a:avLst/>
          </a:prstGeom>
          <a:noFill/>
        </p:spPr>
        <p:txBody>
          <a:bodyPr wrap="square" rtlCol="0">
            <a:spAutoFit/>
          </a:bodyPr>
          <a:lstStyle/>
          <a:p>
            <a:r>
              <a:rPr lang="en-AU" sz="2000" dirty="0" err="1"/>
              <a:t>Turbowin</a:t>
            </a:r>
            <a:r>
              <a:rPr lang="en-AU" sz="2000" dirty="0"/>
              <a:t>+ APTR function will allow for automated air pressure, latitude and longitude to be output via the ship's email every hour.</a:t>
            </a:r>
          </a:p>
        </p:txBody>
      </p:sp>
    </p:spTree>
    <p:extLst>
      <p:ext uri="{BB962C8B-B14F-4D97-AF65-F5344CB8AC3E}">
        <p14:creationId xmlns:p14="http://schemas.microsoft.com/office/powerpoint/2010/main" val="229504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8174-3D26-4CB3-B5C2-A8BB8EA42969}"/>
              </a:ext>
            </a:extLst>
          </p:cNvPr>
          <p:cNvSpPr>
            <a:spLocks noGrp="1"/>
          </p:cNvSpPr>
          <p:nvPr>
            <p:ph type="title"/>
          </p:nvPr>
        </p:nvSpPr>
        <p:spPr/>
        <p:txBody>
          <a:bodyPr/>
          <a:lstStyle/>
          <a:p>
            <a:r>
              <a:rPr lang="en-AU" dirty="0"/>
              <a:t>VOS Website</a:t>
            </a:r>
          </a:p>
        </p:txBody>
      </p:sp>
      <p:sp>
        <p:nvSpPr>
          <p:cNvPr id="3" name="Content Placeholder 2">
            <a:extLst>
              <a:ext uri="{FF2B5EF4-FFF2-40B4-BE49-F238E27FC236}">
                <a16:creationId xmlns:a16="http://schemas.microsoft.com/office/drawing/2014/main" id="{C72D7E90-AB7C-4C5F-9F67-A0C63AC9C886}"/>
              </a:ext>
            </a:extLst>
          </p:cNvPr>
          <p:cNvSpPr>
            <a:spLocks noGrp="1"/>
          </p:cNvSpPr>
          <p:nvPr>
            <p:ph idx="1"/>
          </p:nvPr>
        </p:nvSpPr>
        <p:spPr/>
        <p:txBody>
          <a:bodyPr/>
          <a:lstStyle/>
          <a:p>
            <a:r>
              <a:rPr lang="en-AU" sz="2000" dirty="0"/>
              <a:t>The VOS website was updated at the end of January 2021: </a:t>
            </a:r>
            <a:r>
              <a:rPr lang="en-AU" sz="2000" dirty="0">
                <a:solidFill>
                  <a:schemeClr val="tx2"/>
                </a:solidFill>
                <a:hlinkClick r:id="rId2"/>
              </a:rPr>
              <a:t>https://www.ocean-ops.org/sot/vos/</a:t>
            </a:r>
            <a:endParaRPr lang="en-AU" sz="2000" dirty="0"/>
          </a:p>
          <a:p>
            <a:pPr lvl="1"/>
            <a:r>
              <a:rPr lang="en-AU" sz="1800" dirty="0"/>
              <a:t>New VOS classes</a:t>
            </a:r>
          </a:p>
          <a:p>
            <a:pPr lvl="1"/>
            <a:r>
              <a:rPr lang="en-AU" sz="1800" dirty="0" err="1"/>
              <a:t>VOSClim</a:t>
            </a:r>
            <a:r>
              <a:rPr lang="en-AU" sz="1800" dirty="0"/>
              <a:t> and Pub47 references</a:t>
            </a:r>
          </a:p>
          <a:p>
            <a:pPr lvl="1"/>
            <a:r>
              <a:rPr lang="en-AU" sz="1800" dirty="0"/>
              <a:t>SOT certificate</a:t>
            </a:r>
          </a:p>
          <a:p>
            <a:pPr lvl="1"/>
            <a:r>
              <a:rPr lang="en-AU" sz="1800" dirty="0"/>
              <a:t>Best Practices</a:t>
            </a:r>
          </a:p>
          <a:p>
            <a:pPr lvl="1"/>
            <a:r>
              <a:rPr lang="en-AU" sz="1800" dirty="0"/>
              <a:t>PMO Buddy List</a:t>
            </a:r>
          </a:p>
          <a:p>
            <a:pPr lvl="1"/>
            <a:r>
              <a:rPr lang="en-AU" sz="1800" dirty="0" err="1"/>
              <a:t>Turbowin</a:t>
            </a:r>
            <a:r>
              <a:rPr lang="en-AU" sz="1800" dirty="0"/>
              <a:t>+ User Guides</a:t>
            </a:r>
          </a:p>
          <a:p>
            <a:pPr lvl="1"/>
            <a:r>
              <a:rPr lang="en-AU" sz="1800" dirty="0"/>
              <a:t>Various other links</a:t>
            </a:r>
          </a:p>
          <a:p>
            <a:r>
              <a:rPr lang="en-AU" sz="2000" dirty="0"/>
              <a:t>The PMO quick reference document was used as the foundation for a PMO Best Practice guide:</a:t>
            </a:r>
          </a:p>
          <a:p>
            <a:pPr lvl="1"/>
            <a:r>
              <a:rPr lang="en-AU" sz="1800" dirty="0"/>
              <a:t>Outlines standard PMO duties</a:t>
            </a:r>
          </a:p>
          <a:p>
            <a:pPr lvl="1"/>
            <a:r>
              <a:rPr lang="en-AU" sz="1800" dirty="0"/>
              <a:t>Provides guidance on avoiding duplicate recruitments</a:t>
            </a:r>
          </a:p>
          <a:p>
            <a:endParaRPr lang="en-AU" sz="2000" dirty="0"/>
          </a:p>
          <a:p>
            <a:endParaRPr lang="en-AU" sz="2000" dirty="0">
              <a:solidFill>
                <a:schemeClr val="tx2"/>
              </a:solidFill>
            </a:endParaRPr>
          </a:p>
          <a:p>
            <a:endParaRPr lang="en-AU" sz="2000" dirty="0">
              <a:solidFill>
                <a:schemeClr val="tx2"/>
              </a:solidFill>
            </a:endParaRPr>
          </a:p>
        </p:txBody>
      </p:sp>
      <p:sp>
        <p:nvSpPr>
          <p:cNvPr id="4" name="Slide Number Placeholder 3">
            <a:extLst>
              <a:ext uri="{FF2B5EF4-FFF2-40B4-BE49-F238E27FC236}">
                <a16:creationId xmlns:a16="http://schemas.microsoft.com/office/drawing/2014/main" id="{62FAF854-A0CA-4431-ADF7-D7FEB04282F8}"/>
              </a:ext>
            </a:extLst>
          </p:cNvPr>
          <p:cNvSpPr>
            <a:spLocks noGrp="1"/>
          </p:cNvSpPr>
          <p:nvPr>
            <p:ph type="sldNum" sz="quarter" idx="4"/>
          </p:nvPr>
        </p:nvSpPr>
        <p:spPr/>
        <p:txBody>
          <a:bodyPr/>
          <a:lstStyle/>
          <a:p>
            <a:fld id="{1F373E91-1937-46D8-B393-D77320A7F825}" type="slidenum">
              <a:rPr lang="en-US" smtClean="0"/>
              <a:pPr/>
              <a:t>8</a:t>
            </a:fld>
            <a:endParaRPr lang="en-US" dirty="0"/>
          </a:p>
        </p:txBody>
      </p:sp>
    </p:spTree>
    <p:extLst>
      <p:ext uri="{BB962C8B-B14F-4D97-AF65-F5344CB8AC3E}">
        <p14:creationId xmlns:p14="http://schemas.microsoft.com/office/powerpoint/2010/main" val="2459494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1E77-2288-4B02-BBC0-2BD9987A939F}"/>
              </a:ext>
            </a:extLst>
          </p:cNvPr>
          <p:cNvSpPr>
            <a:spLocks noGrp="1"/>
          </p:cNvSpPr>
          <p:nvPr>
            <p:ph type="title"/>
          </p:nvPr>
        </p:nvSpPr>
        <p:spPr/>
        <p:txBody>
          <a:bodyPr/>
          <a:lstStyle/>
          <a:p>
            <a:r>
              <a:rPr lang="en-AU" dirty="0"/>
              <a:t>Recommendations/Actions</a:t>
            </a:r>
          </a:p>
        </p:txBody>
      </p:sp>
      <p:sp>
        <p:nvSpPr>
          <p:cNvPr id="3" name="Content Placeholder 2">
            <a:extLst>
              <a:ext uri="{FF2B5EF4-FFF2-40B4-BE49-F238E27FC236}">
                <a16:creationId xmlns:a16="http://schemas.microsoft.com/office/drawing/2014/main" id="{9435055F-3699-4A5D-B575-72E1EA0F4181}"/>
              </a:ext>
            </a:extLst>
          </p:cNvPr>
          <p:cNvSpPr>
            <a:spLocks noGrp="1"/>
          </p:cNvSpPr>
          <p:nvPr>
            <p:ph idx="1"/>
          </p:nvPr>
        </p:nvSpPr>
        <p:spPr/>
        <p:txBody>
          <a:bodyPr/>
          <a:lstStyle/>
          <a:p>
            <a:pPr>
              <a:spcBef>
                <a:spcPts val="1200"/>
              </a:spcBef>
            </a:pPr>
            <a:r>
              <a:rPr lang="en-GB" sz="1800" dirty="0">
                <a:solidFill>
                  <a:srgbClr val="1A1A1A"/>
                </a:solidFill>
                <a:effectLst/>
                <a:latin typeface="Verdana" panose="020B0604030504040204" pitchFamily="34" charset="0"/>
                <a:ea typeface="MS Mincho" panose="02020609040205080304" pitchFamily="49" charset="-128"/>
                <a:cs typeface="Arial" panose="020B0604020202020204" pitchFamily="34" charset="0"/>
              </a:rPr>
              <a:t>Identify successful candidates for the VOS Donation Program  (early-November 2021</a:t>
            </a:r>
            <a:r>
              <a:rPr lang="en-GB" sz="1800" i="1" dirty="0">
                <a:solidFill>
                  <a:srgbClr val="1A1A1A"/>
                </a:solidFill>
                <a:latin typeface="Verdana" panose="020B0604030504040204" pitchFamily="34" charset="0"/>
                <a:ea typeface="MS Mincho" panose="02020609040205080304" pitchFamily="49" charset="-128"/>
                <a:cs typeface="Arial" panose="020B0604020202020204" pitchFamily="34" charset="0"/>
              </a:rPr>
              <a:t>)</a:t>
            </a:r>
            <a:endParaRPr lang="en-AU"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r>
              <a:rPr lang="en-GB" sz="1800" dirty="0">
                <a:solidFill>
                  <a:srgbClr val="1A1A1A"/>
                </a:solidFill>
                <a:effectLst/>
                <a:latin typeface="Verdana" panose="020B0604030504040204" pitchFamily="34" charset="0"/>
                <a:ea typeface="MS Mincho" panose="02020609040205080304" pitchFamily="49" charset="-128"/>
                <a:cs typeface="Arial" panose="020B0604020202020204" pitchFamily="34" charset="0"/>
              </a:rPr>
              <a:t>Begin procurement of equipment for the VOS Donation Program  (mid-November 2021)</a:t>
            </a:r>
          </a:p>
          <a:p>
            <a:pPr>
              <a:spcBef>
                <a:spcPts val="1200"/>
              </a:spcBef>
            </a:pPr>
            <a:r>
              <a:rPr lang="en-GB" sz="1800" dirty="0">
                <a:solidFill>
                  <a:srgbClr val="1A1A1A"/>
                </a:solidFill>
                <a:latin typeface="Verdana" panose="020B0604030504040204" pitchFamily="34" charset="0"/>
                <a:ea typeface="MS Mincho" panose="02020609040205080304" pitchFamily="49" charset="-128"/>
                <a:cs typeface="Arial" panose="020B0604020202020204" pitchFamily="34" charset="0"/>
              </a:rPr>
              <a:t>Prepare supporting documentation for roll-out of the VOS Donation Program (early-2022)</a:t>
            </a:r>
            <a:endParaRPr lang="en-AU" sz="1800" dirty="0">
              <a:effectLst/>
              <a:latin typeface="Verdana" panose="020B0604030504040204" pitchFamily="34" charset="0"/>
              <a:ea typeface="Arial" panose="020B0604020202020204" pitchFamily="34" charset="0"/>
              <a:cs typeface="Arial" panose="020B0604020202020204" pitchFamily="34" charset="0"/>
            </a:endParaRPr>
          </a:p>
          <a:p>
            <a:pPr>
              <a:spcBef>
                <a:spcPts val="1200"/>
              </a:spcBef>
            </a:pPr>
            <a:r>
              <a:rPr lang="en-GB" sz="1800" dirty="0">
                <a:solidFill>
                  <a:srgbClr val="1A1A1A"/>
                </a:solidFill>
                <a:effectLst/>
                <a:latin typeface="Verdana" panose="020B0604030504040204" pitchFamily="34" charset="0"/>
                <a:ea typeface="MS Mincho" panose="02020609040205080304" pitchFamily="49" charset="-128"/>
                <a:cs typeface="Arial" panose="020B0604020202020204" pitchFamily="34" charset="0"/>
              </a:rPr>
              <a:t>Commence implementation of the VOS Donation Program with successful candidates (mid-2022)</a:t>
            </a:r>
            <a:endParaRPr lang="en-AU" sz="1800" dirty="0">
              <a:effectLst/>
              <a:latin typeface="Verdana" panose="020B0604030504040204" pitchFamily="34" charset="0"/>
              <a:ea typeface="Arial" panose="020B0604020202020204" pitchFamily="34" charset="0"/>
              <a:cs typeface="Arial" panose="020B0604020202020204" pitchFamily="34" charset="0"/>
            </a:endParaRPr>
          </a:p>
          <a:p>
            <a:r>
              <a:rPr lang="en-AU" sz="1800" dirty="0">
                <a:latin typeface="Verdana" panose="020B0604030504040204" pitchFamily="34" charset="0"/>
                <a:ea typeface="Verdana" panose="020B0604030504040204" pitchFamily="34" charset="0"/>
              </a:rPr>
              <a:t>Create YouTube videos for the following:</a:t>
            </a:r>
          </a:p>
          <a:p>
            <a:pPr lvl="1"/>
            <a:r>
              <a:rPr lang="en-AU" sz="1600" dirty="0">
                <a:latin typeface="Verdana" panose="020B0604030504040204" pitchFamily="34" charset="0"/>
                <a:ea typeface="Verdana" panose="020B0604030504040204" pitchFamily="34" charset="0"/>
              </a:rPr>
              <a:t>Common </a:t>
            </a:r>
            <a:r>
              <a:rPr lang="en-AU" sz="1600" dirty="0" err="1">
                <a:latin typeface="Verdana" panose="020B0604030504040204" pitchFamily="34" charset="0"/>
                <a:ea typeface="Verdana" panose="020B0604030504040204" pitchFamily="34" charset="0"/>
              </a:rPr>
              <a:t>Turbowin</a:t>
            </a:r>
            <a:r>
              <a:rPr lang="en-AU" sz="1600" dirty="0">
                <a:latin typeface="Verdana" panose="020B0604030504040204" pitchFamily="34" charset="0"/>
                <a:ea typeface="Verdana" panose="020B0604030504040204" pitchFamily="34" charset="0"/>
              </a:rPr>
              <a:t>+ configurations</a:t>
            </a:r>
          </a:p>
          <a:p>
            <a:pPr lvl="1"/>
            <a:r>
              <a:rPr lang="en-AU" sz="1600" dirty="0">
                <a:latin typeface="Verdana" panose="020B0604030504040204" pitchFamily="34" charset="0"/>
                <a:ea typeface="Verdana" panose="020B0604030504040204" pitchFamily="34" charset="0"/>
              </a:rPr>
              <a:t>Requesting an SOT-ID</a:t>
            </a:r>
          </a:p>
          <a:p>
            <a:pPr lvl="1"/>
            <a:r>
              <a:rPr lang="en-AU" sz="1600" dirty="0">
                <a:latin typeface="Verdana" panose="020B0604030504040204" pitchFamily="34" charset="0"/>
                <a:ea typeface="Verdana" panose="020B0604030504040204" pitchFamily="34" charset="0"/>
              </a:rPr>
              <a:t>Submitting metadata to OceanOPS</a:t>
            </a:r>
          </a:p>
          <a:p>
            <a:r>
              <a:rPr lang="en-AU" sz="1800" dirty="0">
                <a:latin typeface="Verdana" panose="020B0604030504040204" pitchFamily="34" charset="0"/>
                <a:ea typeface="Verdana" panose="020B0604030504040204" pitchFamily="34" charset="0"/>
              </a:rPr>
              <a:t>Plan 6-monthly PMO workshops targeted at specific topics of interest</a:t>
            </a:r>
          </a:p>
          <a:p>
            <a:pPr lvl="1"/>
            <a:r>
              <a:rPr lang="en-AU" sz="1600" dirty="0">
                <a:latin typeface="Verdana" panose="020B0604030504040204" pitchFamily="34" charset="0"/>
                <a:ea typeface="Verdana" panose="020B0604030504040204" pitchFamily="34" charset="0"/>
              </a:rPr>
              <a:t>WIGOS metadata format</a:t>
            </a:r>
          </a:p>
          <a:p>
            <a:pPr lvl="1"/>
            <a:r>
              <a:rPr lang="en-AU" sz="1600" dirty="0">
                <a:latin typeface="Verdana" panose="020B0604030504040204" pitchFamily="34" charset="0"/>
                <a:ea typeface="Verdana" panose="020B0604030504040204" pitchFamily="34" charset="0"/>
              </a:rPr>
              <a:t>SOT-IDs</a:t>
            </a:r>
          </a:p>
          <a:p>
            <a:pPr lvl="1"/>
            <a:r>
              <a:rPr lang="en-AU" sz="1600" dirty="0" err="1">
                <a:latin typeface="Verdana" panose="020B0604030504040204" pitchFamily="34" charset="0"/>
                <a:ea typeface="Verdana" panose="020B0604030504040204" pitchFamily="34" charset="0"/>
              </a:rPr>
              <a:t>Turbowin</a:t>
            </a:r>
            <a:r>
              <a:rPr lang="en-AU" sz="1600" dirty="0">
                <a:latin typeface="Verdana" panose="020B0604030504040204" pitchFamily="34" charset="0"/>
                <a:ea typeface="Verdana" panose="020B0604030504040204" pitchFamily="34" charset="0"/>
              </a:rPr>
              <a:t>+</a:t>
            </a:r>
          </a:p>
          <a:p>
            <a:pPr lvl="1"/>
            <a:endParaRPr lang="en-AU" dirty="0"/>
          </a:p>
        </p:txBody>
      </p:sp>
      <p:sp>
        <p:nvSpPr>
          <p:cNvPr id="4" name="Slide Number Placeholder 3">
            <a:extLst>
              <a:ext uri="{FF2B5EF4-FFF2-40B4-BE49-F238E27FC236}">
                <a16:creationId xmlns:a16="http://schemas.microsoft.com/office/drawing/2014/main" id="{FC6A88CA-6FE7-4822-89D8-380233F33946}"/>
              </a:ext>
            </a:extLst>
          </p:cNvPr>
          <p:cNvSpPr>
            <a:spLocks noGrp="1"/>
          </p:cNvSpPr>
          <p:nvPr>
            <p:ph type="sldNum" sz="quarter" idx="4"/>
          </p:nvPr>
        </p:nvSpPr>
        <p:spPr/>
        <p:txBody>
          <a:bodyPr/>
          <a:lstStyle/>
          <a:p>
            <a:fld id="{1F373E91-1937-46D8-B393-D77320A7F825}" type="slidenum">
              <a:rPr lang="en-US" smtClean="0"/>
              <a:pPr/>
              <a:t>9</a:t>
            </a:fld>
            <a:endParaRPr lang="en-US" dirty="0"/>
          </a:p>
        </p:txBody>
      </p:sp>
    </p:spTree>
    <p:extLst>
      <p:ext uri="{BB962C8B-B14F-4D97-AF65-F5344CB8AC3E}">
        <p14:creationId xmlns:p14="http://schemas.microsoft.com/office/powerpoint/2010/main" val="1863877433"/>
      </p:ext>
    </p:extLst>
  </p:cSld>
  <p:clrMapOvr>
    <a:masterClrMapping/>
  </p:clrMapOvr>
</p:sld>
</file>

<file path=ppt/theme/theme1.xml><?xml version="1.0" encoding="utf-8"?>
<a:theme xmlns:a="http://schemas.openxmlformats.org/drawingml/2006/main" name="SOT-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PNumber xmlns="3e03809e-c3ee-45dc-babc-9adc7888d119" xsi:nil="true"/>
    <Platform xmlns="dcfeb59e-bb29-419e-af83-3d16f5fa27da"/>
    <SiteKeyword xmlns="3e03809e-c3ee-45dc-babc-9adc7888d119" xsi:nil="true"/>
    <jefe7a9d9a0344d3920c9767147f6121 xmlns="3e03809e-c3ee-45dc-babc-9adc7888d119">
      <Terms xmlns="http://schemas.microsoft.com/office/infopath/2007/PartnerControls"/>
    </jefe7a9d9a0344d3920c9767147f6121>
    <TaxCatchAll xmlns="3e03809e-c3ee-45dc-babc-9adc7888d119"/>
    <FileCategory xmlns="3e03809e-c3ee-45dc-babc-9adc7888d119"/>
    <FileClass xmlns="3e03809e-c3ee-45dc-babc-9adc7888d119"/>
    <Date xmlns="dcfeb59e-bb29-419e-af83-3d16f5fa27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oM Presentation" ma:contentTypeID="0x010100C6327E052C8BE04C942220FEE09FA62D003611B1D53A1B5442B64EC13CD8C48E70" ma:contentTypeVersion="12" ma:contentTypeDescription="BoM Document Content Type is the base content type used to control all Bureau managed presentations." ma:contentTypeScope="" ma:versionID="778ea9a834bab080ca950c5c99dca1b4">
  <xsd:schema xmlns:xsd="http://www.w3.org/2001/XMLSchema" xmlns:xs="http://www.w3.org/2001/XMLSchema" xmlns:p="http://schemas.microsoft.com/office/2006/metadata/properties" xmlns:ns2="3e03809e-c3ee-45dc-babc-9adc7888d119" xmlns:ns3="dcfeb59e-bb29-419e-af83-3d16f5fa27da" targetNamespace="http://schemas.microsoft.com/office/2006/metadata/properties" ma:root="true" ma:fieldsID="c9797b3e5405a192d9a8e85848574806" ns2:_="" ns3:_="">
    <xsd:import namespace="3e03809e-c3ee-45dc-babc-9adc7888d119"/>
    <xsd:import namespace="dcfeb59e-bb29-419e-af83-3d16f5fa27da"/>
    <xsd:element name="properties">
      <xsd:complexType>
        <xsd:sequence>
          <xsd:element name="documentManagement">
            <xsd:complexType>
              <xsd:all>
                <xsd:element ref="ns2:FileCategory" minOccurs="0"/>
                <xsd:element ref="ns2:FileClass" minOccurs="0"/>
                <xsd:element ref="ns2:jefe7a9d9a0344d3920c9767147f6121" minOccurs="0"/>
                <xsd:element ref="ns2:TaxCatchAll" minOccurs="0"/>
                <xsd:element ref="ns2:TaxCatchAllLabel" minOccurs="0"/>
                <xsd:element ref="ns2:SiteKeyword" minOccurs="0"/>
                <xsd:element ref="ns2:RPNumber" minOccurs="0"/>
                <xsd:element ref="ns3:Platform"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3809e-c3ee-45dc-babc-9adc7888d119" elementFormDefault="qualified">
    <xsd:import namespace="http://schemas.microsoft.com/office/2006/documentManagement/types"/>
    <xsd:import namespace="http://schemas.microsoft.com/office/infopath/2007/PartnerControls"/>
    <xsd:element name="FileCategory" ma:index="2" nillable="true" ma:displayName="File Category" ma:internalName="FileCategory">
      <xsd:complexType>
        <xsd:complexContent>
          <xsd:extension base="dms:MultiChoice">
            <xsd:sequence>
              <xsd:element name="Value" maxOccurs="unbounded" minOccurs="0" nillable="true">
                <xsd:simpleType>
                  <xsd:restriction base="dms:Choice">
                    <xsd:enumeration value="Communication"/>
                    <xsd:enumeration value="Consumables"/>
                    <xsd:enumeration value="Data"/>
                    <xsd:enumeration value="Finance"/>
                    <xsd:enumeration value="Hardware"/>
                    <xsd:enumeration value="HR"/>
                    <xsd:enumeration value="Meeting Related"/>
                    <xsd:enumeration value="Operational"/>
                    <xsd:enumeration value="Planning"/>
                    <xsd:enumeration value="Procurement"/>
                    <xsd:enumeration value="Project Management"/>
                    <xsd:enumeration value="Software"/>
                    <xsd:enumeration value="Training"/>
                    <xsd:enumeration value="Travel"/>
                    <xsd:enumeration value="Workplace Health &amp; Safety"/>
                  </xsd:restriction>
                </xsd:simpleType>
              </xsd:element>
            </xsd:sequence>
          </xsd:extension>
        </xsd:complexContent>
      </xsd:complexType>
    </xsd:element>
    <xsd:element name="FileClass" ma:index="3" nillable="true" ma:displayName="File Class" ma:internalName="FileClass">
      <xsd:complexType>
        <xsd:complexContent>
          <xsd:extension base="dms:MultiChoice">
            <xsd:sequence>
              <xsd:element name="Value" maxOccurs="unbounded" minOccurs="0" nillable="true">
                <xsd:simpleType>
                  <xsd:restriction base="dms:Choice">
                    <xsd:enumeration value="advice"/>
                    <xsd:enumeration value="agenda"/>
                    <xsd:enumeration value="agreement"/>
                    <xsd:enumeration value="bulletin"/>
                    <xsd:enumeration value="checklist"/>
                    <xsd:enumeration value="contract"/>
                    <xsd:enumeration value="correspondence"/>
                    <xsd:enumeration value="data file"/>
                    <xsd:enumeration value="diagram"/>
                    <xsd:enumeration value="form"/>
                    <xsd:enumeration value="instruction"/>
                    <xsd:enumeration value="invoice"/>
                    <xsd:enumeration value="letter"/>
                    <xsd:enumeration value="manual"/>
                    <xsd:enumeration value="map"/>
                    <xsd:enumeration value="media release"/>
                    <xsd:enumeration value="memo"/>
                    <xsd:enumeration value="minutes"/>
                    <xsd:enumeration value="photo"/>
                    <xsd:enumeration value="presentation"/>
                    <xsd:enumeration value="quote"/>
                    <xsd:enumeration value="receipt"/>
                    <xsd:enumeration value="report"/>
                    <xsd:enumeration value="risk assessment"/>
                    <xsd:enumeration value="survey"/>
                    <xsd:enumeration value="template"/>
                    <xsd:enumeration value="tender"/>
                    <xsd:enumeration value="video"/>
                    <xsd:enumeration value="worksheet"/>
                  </xsd:restriction>
                </xsd:simpleType>
              </xsd:element>
            </xsd:sequence>
          </xsd:extension>
        </xsd:complexContent>
      </xsd:complexType>
    </xsd:element>
    <xsd:element name="jefe7a9d9a0344d3920c9767147f6121" ma:index="8" nillable="true" ma:taxonomy="true" ma:internalName="jefe7a9d9a0344d3920c9767147f6121" ma:taxonomyFieldName="Record_x0020_Activity" ma:displayName="Record Activity" ma:fieldId="{3efe7a9d-9a03-44d3-920c-9767147f6121}" ma:sspId="ec9612d0-dc94-4ffe-ad7d-ed54524ecfd4" ma:termSetId="2edc4fbf-5846-4093-a4e9-2dc17d184c0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e740254-b579-4c0f-88c8-c5d9f6e789f9}" ma:internalName="TaxCatchAll" ma:showField="CatchAllData" ma:web="3e03809e-c3ee-45dc-babc-9adc7888d11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740254-b579-4c0f-88c8-c5d9f6e789f9}" ma:internalName="TaxCatchAllLabel" ma:readOnly="true" ma:showField="CatchAllDataLabel" ma:web="3e03809e-c3ee-45dc-babc-9adc7888d119">
      <xsd:complexType>
        <xsd:complexContent>
          <xsd:extension base="dms:MultiChoiceLookup">
            <xsd:sequence>
              <xsd:element name="Value" type="dms:Lookup" maxOccurs="unbounded" minOccurs="0" nillable="true"/>
            </xsd:sequence>
          </xsd:extension>
        </xsd:complexContent>
      </xsd:complexType>
    </xsd:element>
    <xsd:element name="SiteKeyword" ma:index="12" nillable="true" ma:displayName="Site Keyword" ma:description="Site keywords with semicolon(;) delimiter." ma:hidden="true" ma:internalName="SiteKeyword" ma:readOnly="false">
      <xsd:simpleType>
        <xsd:restriction base="dms:Text"/>
      </xsd:simpleType>
    </xsd:element>
    <xsd:element name="RPNumber" ma:index="15" nillable="true" ma:displayName="RPNumber" ma:description="Record Number from RecordPoint." ma:hidden="true" ma:internalName="RPNumb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eb59e-bb29-419e-af83-3d16f5fa27da" elementFormDefault="qualified">
    <xsd:import namespace="http://schemas.microsoft.com/office/2006/documentManagement/types"/>
    <xsd:import namespace="http://schemas.microsoft.com/office/infopath/2007/PartnerControls"/>
    <xsd:element name="Platform" ma:index="16" nillable="true" ma:displayName="Platform" ma:format="Dropdown" ma:internalName="Platform">
      <xsd:complexType>
        <xsd:complexContent>
          <xsd:extension base="dms:MultiChoice">
            <xsd:sequence>
              <xsd:element name="Value" maxOccurs="unbounded" minOccurs="0" nillable="true">
                <xsd:simpleType>
                  <xsd:restriction base="dms:Choice">
                    <xsd:enumeration value="AVOF"/>
                    <xsd:enumeration value="Drifting Buoy"/>
                    <xsd:enumeration value="Moored Buoy"/>
                    <xsd:enumeration value="Argo"/>
                    <xsd:enumeration value="XBT"/>
                    <xsd:enumeration value="Wave buoy"/>
                    <xsd:enumeration value="IMOS SST"/>
                  </xsd:restriction>
                </xsd:simpleType>
              </xsd:element>
            </xsd:sequence>
          </xsd:extension>
        </xsd:complexContent>
      </xsd:complexType>
    </xsd:element>
    <xsd:element name="Date" ma:index="17"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F97F3-4873-43B8-9917-2C2C57B23BD2}">
  <ds:schemaRefs>
    <ds:schemaRef ds:uri="http://schemas.microsoft.com/sharepoint/v3/contenttype/forms"/>
  </ds:schemaRefs>
</ds:datastoreItem>
</file>

<file path=customXml/itemProps2.xml><?xml version="1.0" encoding="utf-8"?>
<ds:datastoreItem xmlns:ds="http://schemas.openxmlformats.org/officeDocument/2006/customXml" ds:itemID="{40225CB3-0A1B-4AD7-A5A3-D3E39BDE8625}">
  <ds:schemaRefs>
    <ds:schemaRef ds:uri="http://purl.org/dc/terms/"/>
    <ds:schemaRef ds:uri="http://schemas.openxmlformats.org/package/2006/metadata/core-properties"/>
    <ds:schemaRef ds:uri="http://schemas.microsoft.com/office/2006/documentManagement/types"/>
    <ds:schemaRef ds:uri="dcfeb59e-bb29-419e-af83-3d16f5fa27da"/>
    <ds:schemaRef ds:uri="http://purl.org/dc/elements/1.1/"/>
    <ds:schemaRef ds:uri="http://schemas.microsoft.com/office/2006/metadata/properties"/>
    <ds:schemaRef ds:uri="3e03809e-c3ee-45dc-babc-9adc7888d11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868B7CA-B3EF-4D0A-9BB7-903BBBC910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3809e-c3ee-45dc-babc-9adc7888d119"/>
    <ds:schemaRef ds:uri="dcfeb59e-bb29-419e-af83-3d16f5fa2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SOT-8-Template</Template>
  <TotalTime>10155</TotalTime>
  <Words>679</Words>
  <Application>Microsoft Macintosh PowerPoint</Application>
  <PresentationFormat>On-screen Show (4:3)</PresentationFormat>
  <Paragraphs>87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SOT-10-Template</vt:lpstr>
      <vt:lpstr>PowerPoint Presentation</vt:lpstr>
      <vt:lpstr>Overview</vt:lpstr>
      <vt:lpstr>PMO-6 Workshop</vt:lpstr>
      <vt:lpstr>PMO-6 Actions</vt:lpstr>
      <vt:lpstr>Workshop Feedback</vt:lpstr>
      <vt:lpstr>VOS Donation Program</vt:lpstr>
      <vt:lpstr>VOS Donation Program (cont.)</vt:lpstr>
      <vt:lpstr>VOS Website</vt:lpstr>
      <vt:lpstr>Recommendations/Actions</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Sarah North</cp:lastModifiedBy>
  <cp:revision>35</cp:revision>
  <dcterms:created xsi:type="dcterms:W3CDTF">2015-04-15T06:27:16Z</dcterms:created>
  <dcterms:modified xsi:type="dcterms:W3CDTF">2021-08-24T20:19:11Z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0x010100C6327E052C8BE04C942220FEE09FA62D003611B1D53A1B5442B64EC13CD8C48E70</vt:lpwstr>
  </property>
  <property fmtid="{D5CDD505-2E9C-101B-9397-08002B2CF9AE}" pid="3" name="TaxKeyword">
    <vt:lpwstr/>
  </property>
  <property fmtid="{D5CDD505-2E9C-101B-9397-08002B2CF9AE}" pid="4" name="TaxKeywordTaxHTField">
    <vt:lpwstr/>
  </property>
  <property fmtid="{D5CDD505-2E9C-101B-9397-08002B2CF9AE}" pid="5" name="Record Activity">
    <vt:lpwstr/>
  </property>
</Properties>
</file>