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handoutMasterIdLst>
    <p:handoutMasterId r:id="rId17"/>
  </p:handoutMasterIdLst>
  <p:sldIdLst>
    <p:sldId id="256" r:id="rId2"/>
    <p:sldId id="277" r:id="rId3"/>
    <p:sldId id="258" r:id="rId4"/>
    <p:sldId id="263" r:id="rId5"/>
    <p:sldId id="276" r:id="rId6"/>
    <p:sldId id="264" r:id="rId7"/>
    <p:sldId id="270" r:id="rId8"/>
    <p:sldId id="275" r:id="rId9"/>
    <p:sldId id="278" r:id="rId10"/>
    <p:sldId id="265" r:id="rId11"/>
    <p:sldId id="274" r:id="rId12"/>
    <p:sldId id="272" r:id="rId13"/>
    <p:sldId id="273" r:id="rId14"/>
    <p:sldId id="26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varScale="1">
        <p:scale>
          <a:sx n="121" d="100"/>
          <a:sy n="121" d="100"/>
        </p:scale>
        <p:origin x="1904" y="176"/>
      </p:cViewPr>
      <p:guideLst>
        <p:guide orient="horz" pos="2160"/>
        <p:guide pos="2880"/>
      </p:guideLst>
    </p:cSldViewPr>
  </p:slideViewPr>
  <p:notesTextViewPr>
    <p:cViewPr>
      <p:scale>
        <a:sx n="1" d="1"/>
        <a:sy n="1" d="1"/>
      </p:scale>
      <p:origin x="0" y="0"/>
    </p:cViewPr>
  </p:notesTextViewPr>
  <p:notesViewPr>
    <p:cSldViewPr>
      <p:cViewPr varScale="1">
        <p:scale>
          <a:sx n="84" d="100"/>
          <a:sy n="84" d="100"/>
        </p:scale>
        <p:origin x="-3084"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E41C66A-7EE4-4248-93B5-DA75E3C1C070}" type="datetimeFigureOut">
              <a:rPr lang="en-GB" smtClean="0"/>
              <a:pPr/>
              <a:t>01/09/2021</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144DDAB-8D54-4665-8494-983F6C0AC758}" type="slidenum">
              <a:rPr lang="en-GB" smtClean="0"/>
              <a:pPr/>
              <a:t>‹#›</a:t>
            </a:fld>
            <a:endParaRPr lang="en-GB"/>
          </a:p>
        </p:txBody>
      </p:sp>
    </p:spTree>
    <p:extLst>
      <p:ext uri="{BB962C8B-B14F-4D97-AF65-F5344CB8AC3E}">
        <p14:creationId xmlns:p14="http://schemas.microsoft.com/office/powerpoint/2010/main" val="673461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5886B5-5F00-4EB7-BDC7-1DC793D5CB0F}" type="datetimeFigureOut">
              <a:rPr lang="en-GB" smtClean="0"/>
              <a:pPr/>
              <a:t>01/09/2021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11DF2E-ABFB-4E81-8A8E-EBBB292FF09D}" type="slidenum">
              <a:rPr lang="en-GB" smtClean="0"/>
              <a:pPr/>
              <a:t>‹#›</a:t>
            </a:fld>
            <a:endParaRPr lang="en-GB"/>
          </a:p>
        </p:txBody>
      </p:sp>
    </p:spTree>
    <p:extLst>
      <p:ext uri="{BB962C8B-B14F-4D97-AF65-F5344CB8AC3E}">
        <p14:creationId xmlns:p14="http://schemas.microsoft.com/office/powerpoint/2010/main" val="715948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11DF2E-ABFB-4E81-8A8E-EBBB292FF09D}" type="slidenum">
              <a:rPr lang="en-GB" smtClean="0"/>
              <a:pPr/>
              <a:t>2</a:t>
            </a:fld>
            <a:endParaRPr lang="en-GB"/>
          </a:p>
        </p:txBody>
      </p:sp>
    </p:spTree>
    <p:extLst>
      <p:ext uri="{BB962C8B-B14F-4D97-AF65-F5344CB8AC3E}">
        <p14:creationId xmlns:p14="http://schemas.microsoft.com/office/powerpoint/2010/main" val="2401754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11DF2E-ABFB-4E81-8A8E-EBBB292FF09D}" type="slidenum">
              <a:rPr lang="en-GB" smtClean="0"/>
              <a:pPr/>
              <a:t>13</a:t>
            </a:fld>
            <a:endParaRPr lang="en-GB"/>
          </a:p>
        </p:txBody>
      </p:sp>
    </p:spTree>
    <p:extLst>
      <p:ext uri="{BB962C8B-B14F-4D97-AF65-F5344CB8AC3E}">
        <p14:creationId xmlns:p14="http://schemas.microsoft.com/office/powerpoint/2010/main" val="2937932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11DF2E-ABFB-4E81-8A8E-EBBB292FF09D}" type="slidenum">
              <a:rPr lang="en-GB" smtClean="0"/>
              <a:pPr/>
              <a:t>3</a:t>
            </a:fld>
            <a:endParaRPr lang="en-GB"/>
          </a:p>
        </p:txBody>
      </p:sp>
    </p:spTree>
    <p:extLst>
      <p:ext uri="{BB962C8B-B14F-4D97-AF65-F5344CB8AC3E}">
        <p14:creationId xmlns:p14="http://schemas.microsoft.com/office/powerpoint/2010/main" val="2201634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11DF2E-ABFB-4E81-8A8E-EBBB292FF09D}" type="slidenum">
              <a:rPr lang="en-GB" smtClean="0"/>
              <a:pPr/>
              <a:t>4</a:t>
            </a:fld>
            <a:endParaRPr lang="en-GB"/>
          </a:p>
        </p:txBody>
      </p:sp>
    </p:spTree>
    <p:extLst>
      <p:ext uri="{BB962C8B-B14F-4D97-AF65-F5344CB8AC3E}">
        <p14:creationId xmlns:p14="http://schemas.microsoft.com/office/powerpoint/2010/main" val="3918552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11DF2E-ABFB-4E81-8A8E-EBBB292FF09D}" type="slidenum">
              <a:rPr lang="en-GB" smtClean="0"/>
              <a:pPr/>
              <a:t>5</a:t>
            </a:fld>
            <a:endParaRPr lang="en-GB"/>
          </a:p>
        </p:txBody>
      </p:sp>
    </p:spTree>
    <p:extLst>
      <p:ext uri="{BB962C8B-B14F-4D97-AF65-F5344CB8AC3E}">
        <p14:creationId xmlns:p14="http://schemas.microsoft.com/office/powerpoint/2010/main" val="4020955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11DF2E-ABFB-4E81-8A8E-EBBB292FF09D}" type="slidenum">
              <a:rPr lang="en-GB" smtClean="0"/>
              <a:pPr/>
              <a:t>6</a:t>
            </a:fld>
            <a:endParaRPr lang="en-GB"/>
          </a:p>
        </p:txBody>
      </p:sp>
    </p:spTree>
    <p:extLst>
      <p:ext uri="{BB962C8B-B14F-4D97-AF65-F5344CB8AC3E}">
        <p14:creationId xmlns:p14="http://schemas.microsoft.com/office/powerpoint/2010/main" val="4170543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11DF2E-ABFB-4E81-8A8E-EBBB292FF09D}" type="slidenum">
              <a:rPr lang="en-GB" smtClean="0"/>
              <a:pPr/>
              <a:t>8</a:t>
            </a:fld>
            <a:endParaRPr lang="en-GB"/>
          </a:p>
        </p:txBody>
      </p:sp>
    </p:spTree>
    <p:extLst>
      <p:ext uri="{BB962C8B-B14F-4D97-AF65-F5344CB8AC3E}">
        <p14:creationId xmlns:p14="http://schemas.microsoft.com/office/powerpoint/2010/main" val="2541637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11DF2E-ABFB-4E81-8A8E-EBBB292FF09D}" type="slidenum">
              <a:rPr lang="en-GB" smtClean="0"/>
              <a:pPr/>
              <a:t>9</a:t>
            </a:fld>
            <a:endParaRPr lang="en-GB"/>
          </a:p>
        </p:txBody>
      </p:sp>
    </p:spTree>
    <p:extLst>
      <p:ext uri="{BB962C8B-B14F-4D97-AF65-F5344CB8AC3E}">
        <p14:creationId xmlns:p14="http://schemas.microsoft.com/office/powerpoint/2010/main" val="3726404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11DF2E-ABFB-4E81-8A8E-EBBB292FF09D}" type="slidenum">
              <a:rPr lang="en-GB" smtClean="0"/>
              <a:pPr/>
              <a:t>10</a:t>
            </a:fld>
            <a:endParaRPr lang="en-GB"/>
          </a:p>
        </p:txBody>
      </p:sp>
    </p:spTree>
    <p:extLst>
      <p:ext uri="{BB962C8B-B14F-4D97-AF65-F5344CB8AC3E}">
        <p14:creationId xmlns:p14="http://schemas.microsoft.com/office/powerpoint/2010/main" val="2154242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11DF2E-ABFB-4E81-8A8E-EBBB292FF09D}" type="slidenum">
              <a:rPr lang="en-GB" smtClean="0"/>
              <a:pPr/>
              <a:t>11</a:t>
            </a:fld>
            <a:endParaRPr lang="en-GB"/>
          </a:p>
        </p:txBody>
      </p:sp>
    </p:spTree>
    <p:extLst>
      <p:ext uri="{BB962C8B-B14F-4D97-AF65-F5344CB8AC3E}">
        <p14:creationId xmlns:p14="http://schemas.microsoft.com/office/powerpoint/2010/main" val="100404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996952"/>
            <a:ext cx="7772400" cy="1224136"/>
          </a:xfrm>
          <a:prstGeom prst="rect">
            <a:avLst/>
          </a:prstGeom>
        </p:spPr>
        <p:txBody>
          <a:bodyPr/>
          <a:lstStyle>
            <a:lvl1pPr>
              <a:defRPr/>
            </a:lvl1pPr>
          </a:lstStyle>
          <a:p>
            <a:r>
              <a:rPr lang="en-US" dirty="0"/>
              <a:t>Click to add Country/Agency</a:t>
            </a:r>
            <a:endParaRPr lang="en-GB" dirty="0"/>
          </a:p>
        </p:txBody>
      </p:sp>
      <p:sp>
        <p:nvSpPr>
          <p:cNvPr id="3" name="Subtitle 2"/>
          <p:cNvSpPr>
            <a:spLocks noGrp="1"/>
          </p:cNvSpPr>
          <p:nvPr>
            <p:ph type="subTitle" idx="1" hasCustomPrompt="1"/>
          </p:nvPr>
        </p:nvSpPr>
        <p:spPr>
          <a:xfrm>
            <a:off x="827584" y="4509120"/>
            <a:ext cx="7630616" cy="1752600"/>
          </a:xfrm>
          <a:prstGeom prst="rect">
            <a:avLst/>
          </a:prstGeom>
        </p:spPr>
        <p:txBody>
          <a:bodyP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Name of Presenter with e-Mail, Role, Agency, and other Contributors</a:t>
            </a:r>
            <a:endParaRPr lang="en-GB" dirty="0"/>
          </a:p>
        </p:txBody>
      </p:sp>
      <p:sp>
        <p:nvSpPr>
          <p:cNvPr id="8" name="TextBox 7">
            <a:extLst>
              <a:ext uri="{FF2B5EF4-FFF2-40B4-BE49-F238E27FC236}">
                <a16:creationId xmlns:a16="http://schemas.microsoft.com/office/drawing/2014/main" id="{6F3F41C9-C6C0-4ED0-97B8-D0500C149A18}"/>
              </a:ext>
            </a:extLst>
          </p:cNvPr>
          <p:cNvSpPr txBox="1"/>
          <p:nvPr userDrawn="1"/>
        </p:nvSpPr>
        <p:spPr>
          <a:xfrm>
            <a:off x="1547664" y="151904"/>
            <a:ext cx="6336704" cy="1692771"/>
          </a:xfrm>
          <a:prstGeom prst="rect">
            <a:avLst/>
          </a:prstGeom>
          <a:noFill/>
        </p:spPr>
        <p:txBody>
          <a:bodyPr wrap="square" rtlCol="0">
            <a:spAutoFit/>
          </a:bodyPr>
          <a:lstStyle/>
          <a:p>
            <a:pPr algn="ctr"/>
            <a:r>
              <a:rPr lang="en-US" sz="3600" dirty="0"/>
              <a:t>Eleventh Session of the </a:t>
            </a:r>
            <a:br>
              <a:rPr lang="en-US" sz="3600" dirty="0"/>
            </a:br>
            <a:r>
              <a:rPr lang="en-US" sz="4000" b="1" dirty="0"/>
              <a:t>Ship Observations Team</a:t>
            </a:r>
          </a:p>
          <a:p>
            <a:pPr algn="ctr"/>
            <a:r>
              <a:rPr lang="en-US" sz="2800" dirty="0"/>
              <a:t>Online-Meeting, 13-16 September 2021</a:t>
            </a:r>
          </a:p>
        </p:txBody>
      </p:sp>
    </p:spTree>
    <p:extLst>
      <p:ext uri="{BB962C8B-B14F-4D97-AF65-F5344CB8AC3E}">
        <p14:creationId xmlns:p14="http://schemas.microsoft.com/office/powerpoint/2010/main" val="2968297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15616" y="12779"/>
            <a:ext cx="7128792" cy="895942"/>
          </a:xfrm>
          <a:prstGeom prst="rect">
            <a:avLst/>
          </a:prstGeom>
        </p:spPr>
        <p:txBody>
          <a:bodyPr/>
          <a:lstStyle>
            <a:lvl1pPr>
              <a:defRPr sz="3200" b="1"/>
            </a:lvl1pPr>
          </a:lstStyle>
          <a:p>
            <a:r>
              <a:rPr lang="en-US" dirty="0"/>
              <a:t>Click to add Slide </a:t>
            </a:r>
            <a:r>
              <a:rPr lang="en-US" dirty="0" err="1"/>
              <a:t>Titel</a:t>
            </a:r>
            <a:endParaRPr lang="en-GB" dirty="0"/>
          </a:p>
        </p:txBody>
      </p:sp>
      <p:sp>
        <p:nvSpPr>
          <p:cNvPr id="3" name="Content Placeholder 2"/>
          <p:cNvSpPr>
            <a:spLocks noGrp="1"/>
          </p:cNvSpPr>
          <p:nvPr>
            <p:ph idx="1" hasCustomPrompt="1"/>
          </p:nvPr>
        </p:nvSpPr>
        <p:spPr>
          <a:xfrm>
            <a:off x="457200" y="1196752"/>
            <a:ext cx="8229600" cy="4929411"/>
          </a:xfrm>
          <a:prstGeom prst="rect">
            <a:avLst/>
          </a:prstGeo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Box 7">
            <a:extLst>
              <a:ext uri="{FF2B5EF4-FFF2-40B4-BE49-F238E27FC236}">
                <a16:creationId xmlns:a16="http://schemas.microsoft.com/office/drawing/2014/main" id="{9DEDFFFA-F72F-4083-8FD0-01BC0514C4F4}"/>
              </a:ext>
            </a:extLst>
          </p:cNvPr>
          <p:cNvSpPr txBox="1"/>
          <p:nvPr userDrawn="1"/>
        </p:nvSpPr>
        <p:spPr>
          <a:xfrm>
            <a:off x="2771800" y="6639253"/>
            <a:ext cx="446449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lumMod val="65000"/>
                  </a:schemeClr>
                </a:solidFill>
                <a:latin typeface="Arial" panose="020B0604020202020204" pitchFamily="34" charset="0"/>
                <a:cs typeface="Arial" panose="020B0604020202020204" pitchFamily="34" charset="0"/>
              </a:rPr>
              <a:t>SOT-11, online Conference, 13 - 16 September 2021</a:t>
            </a:r>
            <a:endParaRPr lang="en-US" dirty="0"/>
          </a:p>
        </p:txBody>
      </p:sp>
      <p:sp>
        <p:nvSpPr>
          <p:cNvPr id="10" name="Slide Number Placeholder 6">
            <a:extLst>
              <a:ext uri="{FF2B5EF4-FFF2-40B4-BE49-F238E27FC236}">
                <a16:creationId xmlns:a16="http://schemas.microsoft.com/office/drawing/2014/main" id="{24573B8B-F5AF-41B2-AC51-24FA3B5C4023}"/>
              </a:ext>
            </a:extLst>
          </p:cNvPr>
          <p:cNvSpPr>
            <a:spLocks noGrp="1"/>
          </p:cNvSpPr>
          <p:nvPr>
            <p:ph type="sldNum" sz="quarter" idx="4"/>
          </p:nvPr>
        </p:nvSpPr>
        <p:spPr>
          <a:xfrm>
            <a:off x="7086600" y="6619418"/>
            <a:ext cx="2057400" cy="225803"/>
          </a:xfrm>
          <a:prstGeom prst="rect">
            <a:avLst/>
          </a:prstGeom>
        </p:spPr>
        <p:txBody>
          <a:bodyPr vert="horz" lIns="91440" tIns="45720" rIns="91440" bIns="45720" rtlCol="0" anchor="ctr"/>
          <a:lstStyle>
            <a:lvl1pPr algn="r">
              <a:defRPr sz="1200">
                <a:solidFill>
                  <a:schemeClr val="bg1">
                    <a:lumMod val="65000"/>
                  </a:schemeClr>
                </a:solidFill>
                <a:latin typeface="Arial" panose="020B0604020202020204" pitchFamily="34" charset="0"/>
                <a:cs typeface="Arial" panose="020B0604020202020204" pitchFamily="34" charset="0"/>
              </a:defRPr>
            </a:lvl1pPr>
          </a:lstStyle>
          <a:p>
            <a:fld id="{1F373E91-1937-46D8-B393-D77320A7F825}" type="slidenum">
              <a:rPr lang="en-US" smtClean="0"/>
              <a:pPr/>
              <a:t>‹#›</a:t>
            </a:fld>
            <a:endParaRPr lang="en-US" dirty="0"/>
          </a:p>
        </p:txBody>
      </p:sp>
    </p:spTree>
    <p:extLst>
      <p:ext uri="{BB962C8B-B14F-4D97-AF65-F5344CB8AC3E}">
        <p14:creationId xmlns:p14="http://schemas.microsoft.com/office/powerpoint/2010/main" val="13641031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690D5425-7279-4107-BB9F-66E8D3A8B7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15808" y="13252"/>
            <a:ext cx="692696" cy="692696"/>
          </a:xfrm>
          <a:prstGeom prst="rect">
            <a:avLst/>
          </a:prstGeom>
        </p:spPr>
      </p:pic>
      <p:pic>
        <p:nvPicPr>
          <p:cNvPr id="4" name="Picture 2">
            <a:extLst>
              <a:ext uri="{FF2B5EF4-FFF2-40B4-BE49-F238E27FC236}">
                <a16:creationId xmlns:a16="http://schemas.microsoft.com/office/drawing/2014/main" id="{9D0A0311-B6C7-495B-B24F-26B81CB1295C}"/>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1704" y="44624"/>
            <a:ext cx="1441184" cy="527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61230"/>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ot.jcommops.org/vo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goosocean.org/sot" TargetMode="External"/><Relationship Id="rId5" Type="http://schemas.openxmlformats.org/officeDocument/2006/relationships/hyperlink" Target="https://www.ocean-ops.org/board?t=sot" TargetMode="External"/><Relationship Id="rId4" Type="http://schemas.openxmlformats.org/officeDocument/2006/relationships/hyperlink" Target="http://www.jcommops.org/sot/vos_esurfmar/vosmetadata_v6/"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community.wmo.int/activity-areas/operational-information-service/volume-d-information-shippin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p:txBody>
          <a:bodyPr/>
          <a:lstStyle/>
          <a:p>
            <a:r>
              <a:rPr lang="de-DE" dirty="0"/>
              <a:t>9.1.1: VOS Panel </a:t>
            </a:r>
            <a:r>
              <a:rPr lang="de-DE" dirty="0" err="1"/>
              <a:t>activity</a:t>
            </a:r>
            <a:r>
              <a:rPr lang="de-DE" dirty="0"/>
              <a:t> </a:t>
            </a:r>
            <a:r>
              <a:rPr lang="de-DE" dirty="0" err="1"/>
              <a:t>report</a:t>
            </a:r>
            <a:endParaRPr lang="de-DE" dirty="0"/>
          </a:p>
        </p:txBody>
      </p:sp>
      <p:sp>
        <p:nvSpPr>
          <p:cNvPr id="7" name="Untertitel 6"/>
          <p:cNvSpPr>
            <a:spLocks noGrp="1"/>
          </p:cNvSpPr>
          <p:nvPr>
            <p:ph type="subTitle" idx="1"/>
          </p:nvPr>
        </p:nvSpPr>
        <p:spPr/>
        <p:txBody>
          <a:bodyPr/>
          <a:lstStyle/>
          <a:p>
            <a:r>
              <a:rPr lang="de-DE" dirty="0"/>
              <a:t>Henry Kleta, </a:t>
            </a:r>
            <a:r>
              <a:rPr lang="de-DE" dirty="0" err="1"/>
              <a:t>Chair</a:t>
            </a:r>
            <a:r>
              <a:rPr lang="de-DE" dirty="0"/>
              <a:t> </a:t>
            </a:r>
            <a:r>
              <a:rPr lang="de-DE" dirty="0" err="1"/>
              <a:t>VOSP</a:t>
            </a:r>
            <a:endParaRPr lang="de-DE" dirty="0"/>
          </a:p>
        </p:txBody>
      </p:sp>
    </p:spTree>
    <p:extLst>
      <p:ext uri="{BB962C8B-B14F-4D97-AF65-F5344CB8AC3E}">
        <p14:creationId xmlns:p14="http://schemas.microsoft.com/office/powerpoint/2010/main" val="3571728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C0E22-FF76-44D6-A26F-E6B46DDDA109}"/>
              </a:ext>
            </a:extLst>
          </p:cNvPr>
          <p:cNvSpPr>
            <a:spLocks noGrp="1"/>
          </p:cNvSpPr>
          <p:nvPr>
            <p:ph type="title"/>
          </p:nvPr>
        </p:nvSpPr>
        <p:spPr/>
        <p:txBody>
          <a:bodyPr/>
          <a:lstStyle/>
          <a:p>
            <a:r>
              <a:rPr lang="en-US" dirty="0"/>
              <a:t>VOS Panel Activities</a:t>
            </a:r>
          </a:p>
        </p:txBody>
      </p:sp>
      <p:sp>
        <p:nvSpPr>
          <p:cNvPr id="4" name="Slide Number Placeholder 3">
            <a:extLst>
              <a:ext uri="{FF2B5EF4-FFF2-40B4-BE49-F238E27FC236}">
                <a16:creationId xmlns:a16="http://schemas.microsoft.com/office/drawing/2014/main" id="{DA9EB226-D0A5-4742-AEC4-94831227562A}"/>
              </a:ext>
            </a:extLst>
          </p:cNvPr>
          <p:cNvSpPr>
            <a:spLocks noGrp="1"/>
          </p:cNvSpPr>
          <p:nvPr>
            <p:ph type="sldNum" sz="quarter" idx="4"/>
          </p:nvPr>
        </p:nvSpPr>
        <p:spPr/>
        <p:txBody>
          <a:bodyPr/>
          <a:lstStyle/>
          <a:p>
            <a:fld id="{1F373E91-1937-46D8-B393-D77320A7F825}" type="slidenum">
              <a:rPr lang="en-US" smtClean="0"/>
              <a:pPr/>
              <a:t>10</a:t>
            </a:fld>
            <a:endParaRPr lang="en-US" dirty="0"/>
          </a:p>
        </p:txBody>
      </p:sp>
      <p:sp>
        <p:nvSpPr>
          <p:cNvPr id="5" name="Content Placeholder 2">
            <a:extLst>
              <a:ext uri="{FF2B5EF4-FFF2-40B4-BE49-F238E27FC236}">
                <a16:creationId xmlns:a16="http://schemas.microsoft.com/office/drawing/2014/main" id="{E7D83C83-0396-49E5-933E-735FFF2E18C4}"/>
              </a:ext>
            </a:extLst>
          </p:cNvPr>
          <p:cNvSpPr>
            <a:spLocks noGrp="1"/>
          </p:cNvSpPr>
          <p:nvPr>
            <p:ph idx="1"/>
          </p:nvPr>
        </p:nvSpPr>
        <p:spPr>
          <a:xfrm>
            <a:off x="457200" y="1196752"/>
            <a:ext cx="8229600" cy="4929411"/>
          </a:xfrm>
        </p:spPr>
        <p:txBody>
          <a:bodyPr/>
          <a:lstStyle/>
          <a:p>
            <a:pPr marL="0" indent="0">
              <a:buNone/>
            </a:pPr>
            <a:r>
              <a:rPr lang="en-GB" sz="2000" b="1" dirty="0"/>
              <a:t>SOT / VOS relevant websites</a:t>
            </a:r>
          </a:p>
          <a:p>
            <a:pPr marL="0" indent="0">
              <a:buNone/>
            </a:pPr>
            <a:endParaRPr lang="en-GB" sz="2000" dirty="0"/>
          </a:p>
          <a:p>
            <a:r>
              <a:rPr lang="en-GB" sz="2000" dirty="0"/>
              <a:t>VOS website</a:t>
            </a:r>
          </a:p>
          <a:p>
            <a:pPr lvl="1"/>
            <a:r>
              <a:rPr lang="en-GB" sz="1600" dirty="0">
                <a:hlinkClick r:id="rId3"/>
              </a:rPr>
              <a:t>http://</a:t>
            </a:r>
            <a:r>
              <a:rPr lang="en-GB" sz="1600" dirty="0" err="1">
                <a:hlinkClick r:id="rId3"/>
              </a:rPr>
              <a:t>sot.jcommops.org</a:t>
            </a:r>
            <a:r>
              <a:rPr lang="en-GB" sz="1600" dirty="0">
                <a:hlinkClick r:id="rId3"/>
              </a:rPr>
              <a:t>/</a:t>
            </a:r>
            <a:r>
              <a:rPr lang="en-GB" sz="1600" dirty="0" err="1">
                <a:hlinkClick r:id="rId3"/>
              </a:rPr>
              <a:t>vos</a:t>
            </a:r>
            <a:r>
              <a:rPr lang="en-GB" sz="1600" dirty="0">
                <a:hlinkClick r:id="rId3"/>
              </a:rPr>
              <a:t>/</a:t>
            </a:r>
            <a:endParaRPr lang="en-GB" sz="1600" dirty="0"/>
          </a:p>
          <a:p>
            <a:r>
              <a:rPr lang="en-GB" sz="2000" dirty="0"/>
              <a:t>Pub47 metadata database</a:t>
            </a:r>
          </a:p>
          <a:p>
            <a:pPr lvl="1"/>
            <a:r>
              <a:rPr lang="en-GB" sz="1600" dirty="0">
                <a:hlinkClick r:id="rId4"/>
              </a:rPr>
              <a:t>http://</a:t>
            </a:r>
            <a:r>
              <a:rPr lang="en-GB" sz="1600" dirty="0" err="1">
                <a:hlinkClick r:id="rId4"/>
              </a:rPr>
              <a:t>www.jcommops.org</a:t>
            </a:r>
            <a:r>
              <a:rPr lang="en-GB" sz="1600" dirty="0">
                <a:hlinkClick r:id="rId4"/>
              </a:rPr>
              <a:t>/sot/</a:t>
            </a:r>
            <a:r>
              <a:rPr lang="en-GB" sz="1600" dirty="0" err="1">
                <a:hlinkClick r:id="rId4"/>
              </a:rPr>
              <a:t>vos_esurfmar</a:t>
            </a:r>
            <a:r>
              <a:rPr lang="en-GB" sz="1600" dirty="0">
                <a:hlinkClick r:id="rId4"/>
              </a:rPr>
              <a:t>/</a:t>
            </a:r>
            <a:r>
              <a:rPr lang="en-GB" sz="1600" dirty="0" err="1">
                <a:hlinkClick r:id="rId4"/>
              </a:rPr>
              <a:t>vosmetadata_v6</a:t>
            </a:r>
            <a:r>
              <a:rPr lang="en-GB" sz="1600" dirty="0">
                <a:hlinkClick r:id="rId4"/>
              </a:rPr>
              <a:t>/</a:t>
            </a:r>
            <a:endParaRPr lang="en-GB" sz="1600" dirty="0"/>
          </a:p>
          <a:p>
            <a:r>
              <a:rPr lang="en-GB" sz="2000" dirty="0"/>
              <a:t>OceanOPS</a:t>
            </a:r>
          </a:p>
          <a:p>
            <a:pPr lvl="1"/>
            <a:r>
              <a:rPr lang="en-GB" sz="1600" dirty="0">
                <a:hlinkClick r:id="rId5"/>
              </a:rPr>
              <a:t>https://</a:t>
            </a:r>
            <a:r>
              <a:rPr lang="en-GB" sz="1600" dirty="0" err="1">
                <a:hlinkClick r:id="rId5"/>
              </a:rPr>
              <a:t>www.ocean-ops.org</a:t>
            </a:r>
            <a:r>
              <a:rPr lang="en-GB" sz="1600" dirty="0">
                <a:hlinkClick r:id="rId5"/>
              </a:rPr>
              <a:t>/</a:t>
            </a:r>
            <a:r>
              <a:rPr lang="en-GB" sz="1600" dirty="0" err="1">
                <a:hlinkClick r:id="rId5"/>
              </a:rPr>
              <a:t>board?t</a:t>
            </a:r>
            <a:r>
              <a:rPr lang="en-GB" sz="1600" dirty="0">
                <a:hlinkClick r:id="rId5"/>
              </a:rPr>
              <a:t>=sot</a:t>
            </a:r>
            <a:endParaRPr lang="en-GB" sz="1600" dirty="0"/>
          </a:p>
          <a:p>
            <a:r>
              <a:rPr lang="en-GB" sz="2000" dirty="0" err="1"/>
              <a:t>GOOS</a:t>
            </a:r>
            <a:r>
              <a:rPr lang="en-GB" sz="2000" dirty="0"/>
              <a:t> / SOT landing page</a:t>
            </a:r>
          </a:p>
          <a:p>
            <a:pPr lvl="1"/>
            <a:r>
              <a:rPr lang="en-GB" sz="1600" dirty="0">
                <a:hlinkClick r:id="rId6"/>
              </a:rPr>
              <a:t>https://</a:t>
            </a:r>
            <a:r>
              <a:rPr lang="en-GB" sz="1600" dirty="0" err="1">
                <a:hlinkClick r:id="rId6"/>
              </a:rPr>
              <a:t>goosocean.org</a:t>
            </a:r>
            <a:r>
              <a:rPr lang="en-GB" sz="1600" dirty="0">
                <a:hlinkClick r:id="rId6"/>
              </a:rPr>
              <a:t>/sot</a:t>
            </a:r>
            <a:endParaRPr lang="en-GB" sz="1600" dirty="0"/>
          </a:p>
          <a:p>
            <a:endParaRPr lang="en-GB" sz="2000" dirty="0"/>
          </a:p>
          <a:p>
            <a:r>
              <a:rPr lang="en-GB" sz="2000" dirty="0" err="1"/>
              <a:t>jcomm.info</a:t>
            </a:r>
            <a:r>
              <a:rPr lang="en-GB" sz="2000" dirty="0"/>
              <a:t> sites / documents linked from archived sites / documents must be kept accessible</a:t>
            </a:r>
          </a:p>
          <a:p>
            <a:r>
              <a:rPr lang="en-GB" sz="2000" dirty="0" err="1"/>
              <a:t>goosocean</a:t>
            </a:r>
            <a:r>
              <a:rPr lang="en-GB" sz="2000" dirty="0"/>
              <a:t> / </a:t>
            </a:r>
            <a:r>
              <a:rPr lang="en-GB" sz="2000" dirty="0" err="1"/>
              <a:t>oceanexpert</a:t>
            </a:r>
            <a:r>
              <a:rPr lang="en-GB" sz="2000" dirty="0"/>
              <a:t> has to be kept up-to-date and functional</a:t>
            </a:r>
          </a:p>
        </p:txBody>
      </p:sp>
    </p:spTree>
    <p:extLst>
      <p:ext uri="{BB962C8B-B14F-4D97-AF65-F5344CB8AC3E}">
        <p14:creationId xmlns:p14="http://schemas.microsoft.com/office/powerpoint/2010/main" val="481574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C0E22-FF76-44D6-A26F-E6B46DDDA109}"/>
              </a:ext>
            </a:extLst>
          </p:cNvPr>
          <p:cNvSpPr>
            <a:spLocks noGrp="1"/>
          </p:cNvSpPr>
          <p:nvPr>
            <p:ph type="title"/>
          </p:nvPr>
        </p:nvSpPr>
        <p:spPr/>
        <p:txBody>
          <a:bodyPr/>
          <a:lstStyle/>
          <a:p>
            <a:r>
              <a:rPr lang="en-US" dirty="0"/>
              <a:t>VOS Panel Activities</a:t>
            </a:r>
          </a:p>
        </p:txBody>
      </p:sp>
      <p:sp>
        <p:nvSpPr>
          <p:cNvPr id="4" name="Slide Number Placeholder 3">
            <a:extLst>
              <a:ext uri="{FF2B5EF4-FFF2-40B4-BE49-F238E27FC236}">
                <a16:creationId xmlns:a16="http://schemas.microsoft.com/office/drawing/2014/main" id="{DA9EB226-D0A5-4742-AEC4-94831227562A}"/>
              </a:ext>
            </a:extLst>
          </p:cNvPr>
          <p:cNvSpPr>
            <a:spLocks noGrp="1"/>
          </p:cNvSpPr>
          <p:nvPr>
            <p:ph type="sldNum" sz="quarter" idx="4"/>
          </p:nvPr>
        </p:nvSpPr>
        <p:spPr/>
        <p:txBody>
          <a:bodyPr/>
          <a:lstStyle/>
          <a:p>
            <a:fld id="{1F373E91-1937-46D8-B393-D77320A7F825}" type="slidenum">
              <a:rPr lang="en-US" smtClean="0"/>
              <a:pPr/>
              <a:t>11</a:t>
            </a:fld>
            <a:endParaRPr lang="en-US" dirty="0"/>
          </a:p>
        </p:txBody>
      </p:sp>
      <p:sp>
        <p:nvSpPr>
          <p:cNvPr id="6" name="Content Placeholder 2">
            <a:extLst>
              <a:ext uri="{FF2B5EF4-FFF2-40B4-BE49-F238E27FC236}">
                <a16:creationId xmlns:a16="http://schemas.microsoft.com/office/drawing/2014/main" id="{E7D83C83-0396-49E5-933E-735FFF2E18C4}"/>
              </a:ext>
            </a:extLst>
          </p:cNvPr>
          <p:cNvSpPr>
            <a:spLocks noGrp="1"/>
          </p:cNvSpPr>
          <p:nvPr>
            <p:ph idx="1"/>
          </p:nvPr>
        </p:nvSpPr>
        <p:spPr>
          <a:xfrm>
            <a:off x="457200" y="1196752"/>
            <a:ext cx="8229600" cy="4929411"/>
          </a:xfrm>
        </p:spPr>
        <p:txBody>
          <a:bodyPr/>
          <a:lstStyle/>
          <a:p>
            <a:pPr marL="0" indent="0">
              <a:buNone/>
            </a:pPr>
            <a:r>
              <a:rPr lang="en-GB" sz="2000" b="1" dirty="0"/>
              <a:t>ISO committee ISO/TC 8/SC 13 "marine technology"</a:t>
            </a:r>
          </a:p>
          <a:p>
            <a:pPr marL="0" indent="0">
              <a:buNone/>
            </a:pPr>
            <a:endParaRPr lang="en-GB" sz="2000" dirty="0"/>
          </a:p>
          <a:p>
            <a:pPr marL="0" indent="0">
              <a:buNone/>
            </a:pPr>
            <a:r>
              <a:rPr lang="en-GB" sz="2000" dirty="0"/>
              <a:t>ISO Project 23745 "General specification for shipboard meteorological instrument"</a:t>
            </a:r>
          </a:p>
          <a:p>
            <a:pPr>
              <a:buFont typeface="Symbol" panose="05050102010706020507" pitchFamily="18" charset="2"/>
              <a:buChar char="-"/>
            </a:pPr>
            <a:r>
              <a:rPr lang="en-GB" sz="2000" dirty="0"/>
              <a:t>approved in 2020 as new project in work programme of working group 2 "Ocean </a:t>
            </a:r>
            <a:r>
              <a:rPr lang="en-GB" sz="2000" dirty="0" err="1"/>
              <a:t>hydrometeorological</a:t>
            </a:r>
            <a:r>
              <a:rPr lang="en-GB" sz="2000" dirty="0"/>
              <a:t> observation"</a:t>
            </a:r>
          </a:p>
          <a:p>
            <a:pPr>
              <a:buFont typeface="Symbol" panose="05050102010706020507" pitchFamily="18" charset="2"/>
              <a:buChar char="-"/>
            </a:pPr>
            <a:r>
              <a:rPr lang="en-GB" sz="2000" dirty="0" err="1"/>
              <a:t>VOSP</a:t>
            </a:r>
            <a:r>
              <a:rPr lang="en-GB" sz="2000" dirty="0"/>
              <a:t> chair is </a:t>
            </a:r>
            <a:r>
              <a:rPr lang="en-GB" sz="2000" dirty="0" err="1"/>
              <a:t>german</a:t>
            </a:r>
            <a:r>
              <a:rPr lang="en-GB" sz="2000" dirty="0"/>
              <a:t> delegate to ISO/TC 8/SC 13</a:t>
            </a:r>
          </a:p>
          <a:p>
            <a:pPr>
              <a:buFont typeface="Symbol" panose="05050102010706020507" pitchFamily="18" charset="2"/>
              <a:buChar char="-"/>
            </a:pPr>
            <a:r>
              <a:rPr lang="en-GB" sz="2000" dirty="0"/>
              <a:t>TT-</a:t>
            </a:r>
            <a:r>
              <a:rPr lang="en-GB" sz="2000" dirty="0" err="1"/>
              <a:t>ISSC</a:t>
            </a:r>
            <a:r>
              <a:rPr lang="en-GB" sz="2000" dirty="0"/>
              <a:t> chair and </a:t>
            </a:r>
            <a:r>
              <a:rPr lang="en-GB" sz="2000" dirty="0" err="1"/>
              <a:t>VOSP</a:t>
            </a:r>
            <a:r>
              <a:rPr lang="en-GB" sz="2000" dirty="0"/>
              <a:t> VC are involved in </a:t>
            </a:r>
            <a:r>
              <a:rPr lang="en-GB" sz="2000" dirty="0" err="1"/>
              <a:t>WG</a:t>
            </a:r>
            <a:r>
              <a:rPr lang="en-GB" sz="2000" dirty="0"/>
              <a:t> 2 as "contributor"</a:t>
            </a:r>
          </a:p>
          <a:p>
            <a:pPr>
              <a:buFont typeface="Symbol" panose="05050102010706020507" pitchFamily="18" charset="2"/>
              <a:buChar char="-"/>
            </a:pPr>
            <a:r>
              <a:rPr lang="en-GB" sz="2000" dirty="0"/>
              <a:t>no further progress to be reported</a:t>
            </a:r>
          </a:p>
          <a:p>
            <a:pPr>
              <a:buFont typeface="Symbol" panose="05050102010706020507" pitchFamily="18" charset="2"/>
              <a:buChar char="-"/>
            </a:pPr>
            <a:endParaRPr lang="en-GB" sz="2000" dirty="0"/>
          </a:p>
          <a:p>
            <a:pPr marL="0" indent="0">
              <a:buNone/>
            </a:pPr>
            <a:r>
              <a:rPr lang="en-GB" sz="2000" b="1" dirty="0"/>
              <a:t>Action:</a:t>
            </a:r>
            <a:r>
              <a:rPr lang="en-GB" sz="2000" dirty="0"/>
              <a:t> Secretariat(s) to organize replacement of outgoing VOSP VC as contributor to ISO/TC 8/SC 13/WG 2 (Secretariats, asap)</a:t>
            </a:r>
          </a:p>
          <a:p>
            <a:pPr>
              <a:buFont typeface="Symbol" panose="05050102010706020507" pitchFamily="18" charset="2"/>
              <a:buChar char="-"/>
            </a:pPr>
            <a:endParaRPr lang="en-GB" sz="2000" dirty="0"/>
          </a:p>
          <a:p>
            <a:pPr lvl="1"/>
            <a:endParaRPr lang="en-GB" sz="1600" dirty="0"/>
          </a:p>
        </p:txBody>
      </p:sp>
    </p:spTree>
    <p:extLst>
      <p:ext uri="{BB962C8B-B14F-4D97-AF65-F5344CB8AC3E}">
        <p14:creationId xmlns:p14="http://schemas.microsoft.com/office/powerpoint/2010/main" val="1092161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D83C83-0396-49E5-933E-735FFF2E18C4}"/>
              </a:ext>
            </a:extLst>
          </p:cNvPr>
          <p:cNvSpPr>
            <a:spLocks noGrp="1"/>
          </p:cNvSpPr>
          <p:nvPr>
            <p:ph idx="1"/>
          </p:nvPr>
        </p:nvSpPr>
        <p:spPr/>
        <p:txBody>
          <a:bodyPr/>
          <a:lstStyle/>
          <a:p>
            <a:pPr marL="0" indent="0">
              <a:buNone/>
            </a:pPr>
            <a:r>
              <a:rPr lang="en-GB" sz="2000" b="1" dirty="0"/>
              <a:t>Development of the VOS network</a:t>
            </a:r>
            <a:r>
              <a:rPr lang="en-GB" sz="2000" dirty="0"/>
              <a:t>:</a:t>
            </a:r>
          </a:p>
          <a:p>
            <a:pPr marL="0" indent="0">
              <a:buNone/>
            </a:pPr>
            <a:endParaRPr lang="en-GB" sz="2000" dirty="0"/>
          </a:p>
          <a:p>
            <a:pPr marL="0" indent="0">
              <a:buNone/>
            </a:pPr>
            <a:r>
              <a:rPr lang="en-GB" sz="2000" dirty="0"/>
              <a:t>Following SOT-9 the IMO MSC circular 1293 “Participation in the </a:t>
            </a:r>
            <a:r>
              <a:rPr lang="en-GB" sz="2000" dirty="0" err="1"/>
              <a:t>WMO</a:t>
            </a:r>
            <a:r>
              <a:rPr lang="en-GB" sz="2000" dirty="0"/>
              <a:t> Voluntary Observing Ships’ (VOS) Scheme” was updated:</a:t>
            </a:r>
          </a:p>
          <a:p>
            <a:pPr marL="0" indent="0">
              <a:buNone/>
            </a:pPr>
            <a:r>
              <a:rPr lang="en-GB" sz="2000" b="1" dirty="0"/>
              <a:t>New circular:</a:t>
            </a:r>
            <a:r>
              <a:rPr lang="en-GB" sz="2000" dirty="0"/>
              <a:t> </a:t>
            </a:r>
            <a:r>
              <a:rPr lang="en-GB" sz="2000" dirty="0" err="1"/>
              <a:t>MSC.1</a:t>
            </a:r>
            <a:r>
              <a:rPr lang="en-GB" sz="2000" dirty="0"/>
              <a:t>/</a:t>
            </a:r>
            <a:r>
              <a:rPr lang="en-GB" sz="2000" dirty="0" err="1"/>
              <a:t>Circ.1293</a:t>
            </a:r>
            <a:r>
              <a:rPr lang="en-GB" sz="2000" dirty="0"/>
              <a:t>/</a:t>
            </a:r>
            <a:r>
              <a:rPr lang="en-GB" sz="2000" dirty="0" err="1"/>
              <a:t>Rev.1</a:t>
            </a:r>
            <a:r>
              <a:rPr lang="en-GB" sz="2000" dirty="0"/>
              <a:t> – 25 May 2018</a:t>
            </a:r>
          </a:p>
          <a:p>
            <a:pPr marL="0" indent="0">
              <a:buNone/>
            </a:pPr>
            <a:r>
              <a:rPr lang="en-GB" sz="2000" dirty="0"/>
              <a:t>(can be found in on VOS website)</a:t>
            </a:r>
          </a:p>
          <a:p>
            <a:pPr marL="0" indent="0">
              <a:buNone/>
            </a:pPr>
            <a:endParaRPr lang="en-GB" sz="2000" dirty="0"/>
          </a:p>
          <a:p>
            <a:pPr marL="0" indent="0">
              <a:buNone/>
            </a:pPr>
            <a:r>
              <a:rPr lang="en-GB" sz="2000" b="1" dirty="0"/>
              <a:t>Draft</a:t>
            </a:r>
            <a:r>
              <a:rPr lang="en-GB" sz="2000" dirty="0"/>
              <a:t> Rev. MSC/Circ. 803 “Participation of NON-</a:t>
            </a:r>
            <a:r>
              <a:rPr lang="en-GB" sz="2000" dirty="0" err="1"/>
              <a:t>SOLAS</a:t>
            </a:r>
            <a:r>
              <a:rPr lang="en-GB" sz="2000" dirty="0"/>
              <a:t> Ships in the Global Maritime and Safety System (</a:t>
            </a:r>
            <a:r>
              <a:rPr lang="en-GB" sz="2000" dirty="0" err="1"/>
              <a:t>GMDSS</a:t>
            </a:r>
            <a:r>
              <a:rPr lang="en-GB" sz="2000" dirty="0"/>
              <a:t>)”:</a:t>
            </a:r>
          </a:p>
          <a:p>
            <a:pPr marL="0" indent="0">
              <a:buNone/>
            </a:pPr>
            <a:r>
              <a:rPr lang="en-GB" sz="2000" dirty="0"/>
              <a:t>(9) Non </a:t>
            </a:r>
            <a:r>
              <a:rPr lang="en-GB" sz="2000" dirty="0" err="1"/>
              <a:t>SOLAS</a:t>
            </a:r>
            <a:r>
              <a:rPr lang="en-GB" sz="2000" dirty="0"/>
              <a:t> ships operating in high sea areas are invited to participate in the </a:t>
            </a:r>
            <a:r>
              <a:rPr lang="en-GB" sz="2000" dirty="0" err="1"/>
              <a:t>WMO</a:t>
            </a:r>
            <a:r>
              <a:rPr lang="en-GB" sz="2000" dirty="0"/>
              <a:t> Voluntary Observing Ships  (VOS) Scheme. […]</a:t>
            </a:r>
          </a:p>
          <a:p>
            <a:pPr marL="0" indent="0">
              <a:buNone/>
            </a:pPr>
            <a:endParaRPr lang="en-GB" sz="2000" dirty="0"/>
          </a:p>
          <a:p>
            <a:pPr marL="0" indent="0">
              <a:buNone/>
            </a:pPr>
            <a:endParaRPr lang="en-GB" sz="2000" dirty="0"/>
          </a:p>
        </p:txBody>
      </p:sp>
      <p:sp>
        <p:nvSpPr>
          <p:cNvPr id="4" name="Slide Number Placeholder 3">
            <a:extLst>
              <a:ext uri="{FF2B5EF4-FFF2-40B4-BE49-F238E27FC236}">
                <a16:creationId xmlns:a16="http://schemas.microsoft.com/office/drawing/2014/main" id="{DA9EB226-D0A5-4742-AEC4-94831227562A}"/>
              </a:ext>
            </a:extLst>
          </p:cNvPr>
          <p:cNvSpPr>
            <a:spLocks noGrp="1"/>
          </p:cNvSpPr>
          <p:nvPr>
            <p:ph type="sldNum" sz="quarter" idx="4"/>
          </p:nvPr>
        </p:nvSpPr>
        <p:spPr/>
        <p:txBody>
          <a:bodyPr/>
          <a:lstStyle/>
          <a:p>
            <a:fld id="{1F373E91-1937-46D8-B393-D77320A7F825}" type="slidenum">
              <a:rPr lang="en-GB" smtClean="0"/>
              <a:pPr/>
              <a:t>12</a:t>
            </a:fld>
            <a:endParaRPr lang="en-GB" dirty="0"/>
          </a:p>
        </p:txBody>
      </p:sp>
      <p:sp>
        <p:nvSpPr>
          <p:cNvPr id="6" name="Title 1">
            <a:extLst>
              <a:ext uri="{FF2B5EF4-FFF2-40B4-BE49-F238E27FC236}">
                <a16:creationId xmlns:a16="http://schemas.microsoft.com/office/drawing/2014/main" id="{062C0E22-FF76-44D6-A26F-E6B46DDDA109}"/>
              </a:ext>
            </a:extLst>
          </p:cNvPr>
          <p:cNvSpPr>
            <a:spLocks noGrp="1"/>
          </p:cNvSpPr>
          <p:nvPr>
            <p:ph type="title"/>
          </p:nvPr>
        </p:nvSpPr>
        <p:spPr>
          <a:xfrm>
            <a:off x="1115616" y="12779"/>
            <a:ext cx="7128792" cy="895942"/>
          </a:xfrm>
        </p:spPr>
        <p:txBody>
          <a:bodyPr/>
          <a:lstStyle/>
          <a:p>
            <a:r>
              <a:rPr lang="en-GB" dirty="0"/>
              <a:t>VOS Panel Activities</a:t>
            </a:r>
          </a:p>
        </p:txBody>
      </p:sp>
    </p:spTree>
    <p:extLst>
      <p:ext uri="{BB962C8B-B14F-4D97-AF65-F5344CB8AC3E}">
        <p14:creationId xmlns:p14="http://schemas.microsoft.com/office/powerpoint/2010/main" val="2360622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9EB226-D0A5-4742-AEC4-94831227562A}"/>
              </a:ext>
            </a:extLst>
          </p:cNvPr>
          <p:cNvSpPr>
            <a:spLocks noGrp="1"/>
          </p:cNvSpPr>
          <p:nvPr>
            <p:ph type="sldNum" sz="quarter" idx="4"/>
          </p:nvPr>
        </p:nvSpPr>
        <p:spPr/>
        <p:txBody>
          <a:bodyPr/>
          <a:lstStyle/>
          <a:p>
            <a:fld id="{1F373E91-1937-46D8-B393-D77320A7F825}" type="slidenum">
              <a:rPr lang="en-US" smtClean="0"/>
              <a:pPr/>
              <a:t>13</a:t>
            </a:fld>
            <a:endParaRPr lang="en-US" dirty="0"/>
          </a:p>
        </p:txBody>
      </p:sp>
      <p:sp>
        <p:nvSpPr>
          <p:cNvPr id="6" name="Content Placeholder 2">
            <a:extLst>
              <a:ext uri="{FF2B5EF4-FFF2-40B4-BE49-F238E27FC236}">
                <a16:creationId xmlns:a16="http://schemas.microsoft.com/office/drawing/2014/main" id="{E7D83C83-0396-49E5-933E-735FFF2E18C4}"/>
              </a:ext>
            </a:extLst>
          </p:cNvPr>
          <p:cNvSpPr>
            <a:spLocks noGrp="1"/>
          </p:cNvSpPr>
          <p:nvPr>
            <p:ph idx="1"/>
          </p:nvPr>
        </p:nvSpPr>
        <p:spPr>
          <a:xfrm>
            <a:off x="457200" y="1196752"/>
            <a:ext cx="8229600" cy="4929411"/>
          </a:xfrm>
        </p:spPr>
        <p:txBody>
          <a:bodyPr/>
          <a:lstStyle/>
          <a:p>
            <a:pPr marL="0" indent="0">
              <a:buNone/>
            </a:pPr>
            <a:r>
              <a:rPr lang="en-GB" sz="2000" b="1" dirty="0"/>
              <a:t>Actions (from SOT-10)</a:t>
            </a:r>
          </a:p>
          <a:p>
            <a:pPr marL="0" indent="0">
              <a:buNone/>
            </a:pPr>
            <a:endParaRPr lang="en-GB" sz="2000" dirty="0"/>
          </a:p>
          <a:p>
            <a:pPr marL="0" indent="0">
              <a:buNone/>
            </a:pPr>
            <a:endParaRPr lang="en-GB" sz="2000" dirty="0"/>
          </a:p>
        </p:txBody>
      </p:sp>
      <p:graphicFrame>
        <p:nvGraphicFramePr>
          <p:cNvPr id="3" name="Tabelle 2"/>
          <p:cNvGraphicFramePr>
            <a:graphicFrameLocks noGrp="1"/>
          </p:cNvGraphicFramePr>
          <p:nvPr>
            <p:extLst>
              <p:ext uri="{D42A27DB-BD31-4B8C-83A1-F6EECF244321}">
                <p14:modId xmlns:p14="http://schemas.microsoft.com/office/powerpoint/2010/main" val="2216855064"/>
              </p:ext>
            </p:extLst>
          </p:nvPr>
        </p:nvGraphicFramePr>
        <p:xfrm>
          <a:off x="457200" y="1772816"/>
          <a:ext cx="8229601" cy="3655248"/>
        </p:xfrm>
        <a:graphic>
          <a:graphicData uri="http://schemas.openxmlformats.org/drawingml/2006/table">
            <a:tbl>
              <a:tblPr firstRow="1" firstCol="1" bandRow="1">
                <a:tableStyleId>{5C22544A-7EE6-4342-B048-85BDC9FD1C3A}</a:tableStyleId>
              </a:tblPr>
              <a:tblGrid>
                <a:gridCol w="881299">
                  <a:extLst>
                    <a:ext uri="{9D8B030D-6E8A-4147-A177-3AD203B41FA5}">
                      <a16:colId xmlns:a16="http://schemas.microsoft.com/office/drawing/2014/main" val="2059401302"/>
                    </a:ext>
                  </a:extLst>
                </a:gridCol>
                <a:gridCol w="4409257">
                  <a:extLst>
                    <a:ext uri="{9D8B030D-6E8A-4147-A177-3AD203B41FA5}">
                      <a16:colId xmlns:a16="http://schemas.microsoft.com/office/drawing/2014/main" val="866576134"/>
                    </a:ext>
                  </a:extLst>
                </a:gridCol>
                <a:gridCol w="980143">
                  <a:extLst>
                    <a:ext uri="{9D8B030D-6E8A-4147-A177-3AD203B41FA5}">
                      <a16:colId xmlns:a16="http://schemas.microsoft.com/office/drawing/2014/main" val="3216049228"/>
                    </a:ext>
                  </a:extLst>
                </a:gridCol>
                <a:gridCol w="979451">
                  <a:extLst>
                    <a:ext uri="{9D8B030D-6E8A-4147-A177-3AD203B41FA5}">
                      <a16:colId xmlns:a16="http://schemas.microsoft.com/office/drawing/2014/main" val="2625954434"/>
                    </a:ext>
                  </a:extLst>
                </a:gridCol>
                <a:gridCol w="979451">
                  <a:extLst>
                    <a:ext uri="{9D8B030D-6E8A-4147-A177-3AD203B41FA5}">
                      <a16:colId xmlns:a16="http://schemas.microsoft.com/office/drawing/2014/main" val="413371464"/>
                    </a:ext>
                  </a:extLst>
                </a:gridCol>
              </a:tblGrid>
              <a:tr h="360040">
                <a:tc>
                  <a:txBody>
                    <a:bodyPr/>
                    <a:lstStyle/>
                    <a:p>
                      <a:pPr>
                        <a:spcAft>
                          <a:spcPts val="0"/>
                        </a:spcAft>
                      </a:pPr>
                      <a:r>
                        <a:rPr lang="de-DE" sz="1200" b="0" dirty="0" err="1">
                          <a:solidFill>
                            <a:schemeClr val="tx1"/>
                          </a:solidFill>
                          <a:effectLst/>
                          <a:latin typeface="+mn-lt"/>
                          <a:ea typeface="Times New Roman" panose="02020603050405020304" pitchFamily="18" charset="0"/>
                          <a:cs typeface="Times New Roman" panose="02020603050405020304" pitchFamily="18" charset="0"/>
                        </a:rPr>
                        <a:t>Ref</a:t>
                      </a:r>
                      <a:r>
                        <a:rPr lang="de-DE" sz="1200" b="0" dirty="0">
                          <a:solidFill>
                            <a:schemeClr val="tx1"/>
                          </a:solidFill>
                          <a:effectLst/>
                          <a:latin typeface="+mn-lt"/>
                          <a:ea typeface="Times New Roman" panose="02020603050405020304" pitchFamily="18" charset="0"/>
                          <a:cs typeface="Times New Roman" panose="02020603050405020304" pitchFamily="18" charset="0"/>
                        </a:rPr>
                        <a:t>. Item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spcAft>
                          <a:spcPts val="0"/>
                        </a:spcAft>
                      </a:pPr>
                      <a:r>
                        <a:rPr lang="de-DE" sz="1200" b="0" dirty="0">
                          <a:solidFill>
                            <a:schemeClr val="tx1"/>
                          </a:solidFill>
                          <a:effectLst/>
                          <a:latin typeface="+mn-lt"/>
                          <a:ea typeface="Times New Roman" panose="02020603050405020304" pitchFamily="18" charset="0"/>
                          <a:cs typeface="Times New Roman" panose="02020603050405020304" pitchFamily="18" charset="0"/>
                        </a:rPr>
                        <a:t>Action Item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pPr>
                      <a:r>
                        <a:rPr lang="de-DE" sz="1200" b="0" dirty="0" err="1">
                          <a:solidFill>
                            <a:schemeClr val="tx1"/>
                          </a:solidFill>
                          <a:effectLst/>
                          <a:latin typeface="+mn-lt"/>
                          <a:ea typeface="Times New Roman" panose="02020603050405020304" pitchFamily="18" charset="0"/>
                          <a:cs typeface="Times New Roman" panose="02020603050405020304" pitchFamily="18" charset="0"/>
                        </a:rPr>
                        <a:t>By</a:t>
                      </a:r>
                      <a:endParaRPr lang="de-DE" sz="12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pPr>
                      <a:r>
                        <a:rPr lang="de-DE" sz="1200" b="0" dirty="0">
                          <a:solidFill>
                            <a:schemeClr val="tx1"/>
                          </a:solidFill>
                          <a:effectLst/>
                          <a:latin typeface="+mn-lt"/>
                          <a:ea typeface="Times New Roman" panose="02020603050405020304" pitchFamily="18" charset="0"/>
                          <a:cs typeface="Times New Roman" panose="02020603050405020304" pitchFamily="18" charset="0"/>
                        </a:rPr>
                        <a:t>Deadline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pPr>
                      <a:r>
                        <a:rPr lang="de-DE" sz="1200" b="0" dirty="0">
                          <a:solidFill>
                            <a:schemeClr val="tx1"/>
                          </a:solidFill>
                          <a:effectLst/>
                          <a:latin typeface="+mn-lt"/>
                          <a:ea typeface="Times New Roman" panose="02020603050405020304" pitchFamily="18" charset="0"/>
                          <a:cs typeface="Times New Roman" panose="02020603050405020304" pitchFamily="18" charset="0"/>
                        </a:rPr>
                        <a:t>Update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533663197"/>
                  </a:ext>
                </a:extLst>
              </a:tr>
              <a:tr h="576064">
                <a:tc>
                  <a:txBody>
                    <a:bodyPr/>
                    <a:lstStyle/>
                    <a:p>
                      <a:pPr>
                        <a:spcAft>
                          <a:spcPts val="0"/>
                        </a:spcAft>
                      </a:pPr>
                      <a:r>
                        <a:rPr lang="en-US" sz="1200" b="0" i="0" dirty="0" err="1">
                          <a:solidFill>
                            <a:schemeClr val="tx1"/>
                          </a:solidFill>
                          <a:latin typeface="+mn-lt"/>
                        </a:rPr>
                        <a:t>A8.1</a:t>
                      </a:r>
                      <a:r>
                        <a:rPr lang="en-US" sz="1200" b="0" i="0" dirty="0">
                          <a:solidFill>
                            <a:schemeClr val="tx1"/>
                          </a:solidFill>
                          <a:latin typeface="+mn-lt"/>
                        </a:rPr>
                        <a:t>/1</a:t>
                      </a:r>
                      <a:endParaRPr lang="de-DE" sz="1200" b="0" i="0" dirty="0">
                        <a:solidFill>
                          <a:schemeClr val="tx1"/>
                        </a:solidFill>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200" b="0" i="0" dirty="0">
                          <a:solidFill>
                            <a:schemeClr val="tx1"/>
                          </a:solidFill>
                          <a:latin typeface="+mn-lt"/>
                        </a:rPr>
                        <a:t>Further explore and promote the possibility to auto-generate annual reports.</a:t>
                      </a:r>
                      <a:endParaRPr lang="de-DE" sz="1200" b="0" i="0" dirty="0">
                        <a:solidFill>
                          <a:schemeClr val="tx1"/>
                        </a:solidFill>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0" i="0" dirty="0">
                          <a:solidFill>
                            <a:schemeClr val="tx1"/>
                          </a:solidFill>
                          <a:latin typeface="+mn-lt"/>
                        </a:rPr>
                        <a:t>SOT-TC &amp; VOS Chair</a:t>
                      </a:r>
                      <a:endParaRPr lang="de-DE" sz="1200" b="0" i="0" dirty="0">
                        <a:solidFill>
                          <a:schemeClr val="tx1"/>
                        </a:solidFill>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0" i="0" dirty="0">
                          <a:solidFill>
                            <a:schemeClr val="tx1"/>
                          </a:solidFill>
                          <a:latin typeface="+mn-lt"/>
                        </a:rPr>
                        <a:t>SOT-11</a:t>
                      </a:r>
                      <a:endParaRPr lang="de-DE" sz="1200" b="0" i="0" dirty="0">
                        <a:solidFill>
                          <a:schemeClr val="tx1"/>
                        </a:solidFill>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de-DE" sz="1200" b="0" dirty="0" err="1">
                          <a:solidFill>
                            <a:srgbClr val="FF0000"/>
                          </a:solidFill>
                          <a:effectLst/>
                          <a:latin typeface="+mn-lt"/>
                          <a:ea typeface="Times New Roman" panose="02020603050405020304" pitchFamily="18" charset="0"/>
                          <a:cs typeface="Times New Roman" panose="02020603050405020304" pitchFamily="18" charset="0"/>
                        </a:rPr>
                        <a:t>ongoing</a:t>
                      </a:r>
                      <a:endParaRPr lang="de-DE" sz="1200" b="0" dirty="0">
                        <a:solidFill>
                          <a:srgbClr val="FF0000"/>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429354"/>
                  </a:ext>
                </a:extLst>
              </a:tr>
              <a:tr h="648072">
                <a:tc>
                  <a:txBody>
                    <a:bodyPr/>
                    <a:lstStyle/>
                    <a:p>
                      <a:pPr>
                        <a:spcAft>
                          <a:spcPts val="0"/>
                        </a:spcAft>
                      </a:pPr>
                      <a:r>
                        <a:rPr lang="en-US" sz="1200" b="0" i="0" dirty="0" err="1">
                          <a:solidFill>
                            <a:schemeClr val="tx1"/>
                          </a:solidFill>
                          <a:latin typeface="+mn-lt"/>
                        </a:rPr>
                        <a:t>A8.1</a:t>
                      </a:r>
                      <a:r>
                        <a:rPr lang="en-US" sz="1200" b="0" i="0" dirty="0">
                          <a:solidFill>
                            <a:schemeClr val="tx1"/>
                          </a:solidFill>
                          <a:latin typeface="+mn-lt"/>
                        </a:rPr>
                        <a:t>/2</a:t>
                      </a:r>
                      <a:endParaRPr lang="de-DE" sz="1200" b="0" i="0" dirty="0">
                        <a:solidFill>
                          <a:schemeClr val="tx1"/>
                        </a:solidFill>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200" b="0" i="0" dirty="0">
                          <a:solidFill>
                            <a:schemeClr val="tx1"/>
                          </a:solidFill>
                          <a:latin typeface="+mn-lt"/>
                        </a:rPr>
                        <a:t>Develop documents on how to replace Call sign with SOT-ID  and make it available for Ship operators.</a:t>
                      </a:r>
                      <a:endParaRPr lang="de-DE" sz="1200" b="0" i="0" dirty="0">
                        <a:solidFill>
                          <a:schemeClr val="tx1"/>
                        </a:solidFill>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0" i="0">
                          <a:solidFill>
                            <a:schemeClr val="tx1"/>
                          </a:solidFill>
                          <a:latin typeface="+mn-lt"/>
                        </a:rPr>
                        <a:t>VOS Chair &amp; SOT-TC</a:t>
                      </a:r>
                      <a:endParaRPr lang="de-DE" sz="1200" b="0" i="0">
                        <a:solidFill>
                          <a:schemeClr val="tx1"/>
                        </a:solidFill>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200" b="0" i="0" dirty="0">
                          <a:solidFill>
                            <a:schemeClr val="tx1"/>
                          </a:solidFill>
                          <a:latin typeface="+mn-lt"/>
                        </a:rPr>
                        <a:t>August 2019</a:t>
                      </a:r>
                      <a:endParaRPr lang="de-DE" sz="1200" b="0" i="0" dirty="0">
                        <a:solidFill>
                          <a:schemeClr val="tx1"/>
                        </a:solidFill>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0" dirty="0" err="1">
                          <a:solidFill>
                            <a:srgbClr val="FF0000"/>
                          </a:solidFill>
                          <a:effectLst/>
                          <a:latin typeface="+mn-lt"/>
                          <a:ea typeface="Times New Roman" panose="02020603050405020304" pitchFamily="18" charset="0"/>
                          <a:cs typeface="Times New Roman" panose="02020603050405020304" pitchFamily="18" charset="0"/>
                        </a:rPr>
                        <a:t>pending</a:t>
                      </a:r>
                      <a:endParaRPr lang="de-DE" sz="1200" b="0" dirty="0">
                        <a:solidFill>
                          <a:srgbClr val="FF0000"/>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6412219"/>
                  </a:ext>
                </a:extLst>
              </a:tr>
              <a:tr h="648072">
                <a:tc>
                  <a:txBody>
                    <a:bodyPr/>
                    <a:lstStyle/>
                    <a:p>
                      <a:pPr>
                        <a:spcAft>
                          <a:spcPts val="0"/>
                        </a:spcAft>
                      </a:pPr>
                      <a:r>
                        <a:rPr lang="en-US" sz="1200" b="0" i="0" dirty="0" err="1">
                          <a:solidFill>
                            <a:schemeClr val="tx1"/>
                          </a:solidFill>
                          <a:latin typeface="+mn-lt"/>
                        </a:rPr>
                        <a:t>A10.1.2</a:t>
                      </a:r>
                      <a:r>
                        <a:rPr lang="en-US" sz="1200" b="0" i="0" dirty="0">
                          <a:solidFill>
                            <a:schemeClr val="tx1"/>
                          </a:solidFill>
                          <a:latin typeface="+mn-lt"/>
                        </a:rPr>
                        <a:t>/2</a:t>
                      </a:r>
                      <a:endParaRPr lang="de-DE" sz="1200" b="0" i="0" dirty="0">
                        <a:solidFill>
                          <a:schemeClr val="tx1"/>
                        </a:solidFill>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200" b="0" i="0" dirty="0">
                          <a:solidFill>
                            <a:schemeClr val="tx1"/>
                          </a:solidFill>
                          <a:latin typeface="+mn-lt"/>
                        </a:rPr>
                        <a:t>VOS chair to further revise the SOT ID allocation and come up with a revised version based on the ideas presented at the SOT-10.</a:t>
                      </a:r>
                      <a:endParaRPr lang="de-DE" sz="1200" b="0" i="0" dirty="0">
                        <a:solidFill>
                          <a:schemeClr val="tx1"/>
                        </a:solidFill>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0" i="0">
                          <a:solidFill>
                            <a:schemeClr val="tx1"/>
                          </a:solidFill>
                          <a:latin typeface="+mn-lt"/>
                        </a:rPr>
                        <a:t>VOS Chair &amp; SOT-TC</a:t>
                      </a:r>
                      <a:endParaRPr lang="de-DE" sz="1200" b="0" i="0">
                        <a:solidFill>
                          <a:schemeClr val="tx1"/>
                        </a:solidFill>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0" i="0" dirty="0">
                          <a:solidFill>
                            <a:schemeClr val="tx1"/>
                          </a:solidFill>
                          <a:latin typeface="+mn-lt"/>
                        </a:rPr>
                        <a:t>Aug 2019</a:t>
                      </a:r>
                      <a:endParaRPr lang="de-DE" sz="1200" b="0" i="0" dirty="0">
                        <a:solidFill>
                          <a:schemeClr val="tx1"/>
                        </a:solidFill>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de-DE" sz="1200" b="0" dirty="0" err="1">
                          <a:solidFill>
                            <a:srgbClr val="FF0000"/>
                          </a:solidFill>
                          <a:effectLst/>
                          <a:latin typeface="+mn-lt"/>
                          <a:ea typeface="Times New Roman" panose="02020603050405020304" pitchFamily="18" charset="0"/>
                          <a:cs typeface="Times New Roman" panose="02020603050405020304" pitchFamily="18" charset="0"/>
                        </a:rPr>
                        <a:t>pending</a:t>
                      </a:r>
                      <a:endParaRPr lang="de-DE" sz="1200" b="0" dirty="0">
                        <a:solidFill>
                          <a:srgbClr val="FF0000"/>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7065057"/>
                  </a:ext>
                </a:extLst>
              </a:tr>
              <a:tr h="720080">
                <a:tc>
                  <a:txBody>
                    <a:bodyPr/>
                    <a:lstStyle/>
                    <a:p>
                      <a:pPr>
                        <a:spcAft>
                          <a:spcPts val="0"/>
                        </a:spcAft>
                      </a:pPr>
                      <a:r>
                        <a:rPr lang="en-US" sz="1200" b="0" i="0" dirty="0" err="1">
                          <a:solidFill>
                            <a:schemeClr val="tx1"/>
                          </a:solidFill>
                          <a:latin typeface="+mn-lt"/>
                        </a:rPr>
                        <a:t>A10.1.2</a:t>
                      </a:r>
                      <a:r>
                        <a:rPr lang="en-US" sz="1200" b="0" i="0" dirty="0">
                          <a:solidFill>
                            <a:schemeClr val="tx1"/>
                          </a:solidFill>
                          <a:latin typeface="+mn-lt"/>
                        </a:rPr>
                        <a:t>/3</a:t>
                      </a:r>
                      <a:endParaRPr lang="de-DE" sz="1200" b="0" i="0" dirty="0">
                        <a:solidFill>
                          <a:schemeClr val="tx1"/>
                        </a:solidFill>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200" b="0" i="0">
                          <a:solidFill>
                            <a:schemeClr val="tx1"/>
                          </a:solidFill>
                          <a:latin typeface="+mn-lt"/>
                        </a:rPr>
                        <a:t>Prepare documentation on SOT ID transition and make them available on a central location for SOT community.</a:t>
                      </a:r>
                      <a:endParaRPr lang="de-DE" sz="1200" b="0" i="0">
                        <a:solidFill>
                          <a:schemeClr val="tx1"/>
                        </a:solidFill>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0" i="0">
                          <a:solidFill>
                            <a:schemeClr val="tx1"/>
                          </a:solidFill>
                          <a:latin typeface="+mn-lt"/>
                        </a:rPr>
                        <a:t>VOS Chair &amp; SOT-TC</a:t>
                      </a:r>
                      <a:endParaRPr lang="de-DE" sz="1200" b="0" i="0">
                        <a:solidFill>
                          <a:schemeClr val="tx1"/>
                        </a:solidFill>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0" i="0" dirty="0">
                          <a:solidFill>
                            <a:schemeClr val="tx1"/>
                          </a:solidFill>
                          <a:latin typeface="+mn-lt"/>
                        </a:rPr>
                        <a:t>Dec 2019</a:t>
                      </a:r>
                      <a:endParaRPr lang="de-DE" sz="1200" b="0" i="0" dirty="0">
                        <a:solidFill>
                          <a:schemeClr val="tx1"/>
                        </a:solidFill>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0" dirty="0" err="1">
                          <a:solidFill>
                            <a:srgbClr val="FF0000"/>
                          </a:solidFill>
                          <a:effectLst/>
                          <a:latin typeface="+mn-lt"/>
                          <a:ea typeface="Times New Roman" panose="02020603050405020304" pitchFamily="18" charset="0"/>
                          <a:cs typeface="Times New Roman" panose="02020603050405020304" pitchFamily="18" charset="0"/>
                        </a:rPr>
                        <a:t>pending</a:t>
                      </a:r>
                      <a:endParaRPr lang="de-DE" sz="1200" b="0" dirty="0">
                        <a:solidFill>
                          <a:srgbClr val="FF0000"/>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9407746"/>
                  </a:ext>
                </a:extLst>
              </a:tr>
              <a:tr h="702920">
                <a:tc>
                  <a:txBody>
                    <a:bodyPr/>
                    <a:lstStyle/>
                    <a:p>
                      <a:pPr>
                        <a:spcAft>
                          <a:spcPts val="0"/>
                        </a:spcAft>
                      </a:pPr>
                      <a:r>
                        <a:rPr lang="en-US" sz="1200" b="0" i="0" dirty="0" err="1">
                          <a:solidFill>
                            <a:schemeClr val="tx1"/>
                          </a:solidFill>
                          <a:latin typeface="+mn-lt"/>
                        </a:rPr>
                        <a:t>A12.1.5</a:t>
                      </a:r>
                      <a:r>
                        <a:rPr lang="en-US" sz="1200" b="0" i="0" dirty="0">
                          <a:solidFill>
                            <a:schemeClr val="tx1"/>
                          </a:solidFill>
                          <a:latin typeface="+mn-lt"/>
                        </a:rPr>
                        <a:t>/1</a:t>
                      </a:r>
                      <a:endParaRPr lang="de-DE" sz="1200" b="0" i="0" dirty="0">
                        <a:solidFill>
                          <a:schemeClr val="tx1"/>
                        </a:solidFill>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200" b="0" i="0" dirty="0">
                          <a:solidFill>
                            <a:schemeClr val="tx1"/>
                          </a:solidFill>
                          <a:latin typeface="+mn-lt"/>
                        </a:rPr>
                        <a:t>Interested VOS operators to liaise with VOS chair to discuss participation/further steps of batch recruitment of Maersk ship.</a:t>
                      </a:r>
                      <a:endParaRPr lang="de-DE" sz="1200" b="0" i="0" dirty="0">
                        <a:solidFill>
                          <a:schemeClr val="tx1"/>
                        </a:solidFill>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0" i="0" dirty="0">
                          <a:solidFill>
                            <a:schemeClr val="tx1"/>
                          </a:solidFill>
                          <a:latin typeface="+mn-lt"/>
                        </a:rPr>
                        <a:t>VOS Operators</a:t>
                      </a:r>
                      <a:endParaRPr lang="de-DE" sz="1200" b="0" i="0" dirty="0">
                        <a:solidFill>
                          <a:schemeClr val="tx1"/>
                        </a:solidFill>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0" i="0" dirty="0">
                          <a:solidFill>
                            <a:schemeClr val="tx1"/>
                          </a:solidFill>
                          <a:latin typeface="+mn-lt"/>
                        </a:rPr>
                        <a:t>ASAP</a:t>
                      </a:r>
                      <a:endParaRPr lang="de-DE" sz="1200" b="0" i="0" dirty="0">
                        <a:solidFill>
                          <a:schemeClr val="tx1"/>
                        </a:solidFill>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de-DE" sz="1200" b="0" i="0" dirty="0" err="1">
                          <a:solidFill>
                            <a:srgbClr val="FF0000"/>
                          </a:solidFill>
                          <a:effectLst/>
                          <a:latin typeface="+mn-lt"/>
                          <a:ea typeface="Times New Roman" panose="02020603050405020304" pitchFamily="18" charset="0"/>
                          <a:cs typeface="Times New Roman" panose="02020603050405020304" pitchFamily="18" charset="0"/>
                        </a:rPr>
                        <a:t>ongoing</a:t>
                      </a:r>
                      <a:endParaRPr lang="de-DE" sz="1200" b="0" i="0" dirty="0">
                        <a:solidFill>
                          <a:srgbClr val="FF0000"/>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7068767"/>
                  </a:ext>
                </a:extLst>
              </a:tr>
            </a:tbl>
          </a:graphicData>
        </a:graphic>
      </p:graphicFrame>
      <p:sp>
        <p:nvSpPr>
          <p:cNvPr id="7" name="Title 1">
            <a:extLst>
              <a:ext uri="{FF2B5EF4-FFF2-40B4-BE49-F238E27FC236}">
                <a16:creationId xmlns:a16="http://schemas.microsoft.com/office/drawing/2014/main" id="{062C0E22-FF76-44D6-A26F-E6B46DDDA109}"/>
              </a:ext>
            </a:extLst>
          </p:cNvPr>
          <p:cNvSpPr>
            <a:spLocks noGrp="1"/>
          </p:cNvSpPr>
          <p:nvPr>
            <p:ph type="title"/>
          </p:nvPr>
        </p:nvSpPr>
        <p:spPr>
          <a:xfrm>
            <a:off x="1115616" y="12779"/>
            <a:ext cx="7128792" cy="895942"/>
          </a:xfrm>
        </p:spPr>
        <p:txBody>
          <a:bodyPr/>
          <a:lstStyle/>
          <a:p>
            <a:r>
              <a:rPr lang="en-US" dirty="0"/>
              <a:t>VOS Panel Activities</a:t>
            </a:r>
          </a:p>
        </p:txBody>
      </p:sp>
    </p:spTree>
    <p:extLst>
      <p:ext uri="{BB962C8B-B14F-4D97-AF65-F5344CB8AC3E}">
        <p14:creationId xmlns:p14="http://schemas.microsoft.com/office/powerpoint/2010/main" val="375600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C0E22-FF76-44D6-A26F-E6B46DDDA109}"/>
              </a:ext>
            </a:extLst>
          </p:cNvPr>
          <p:cNvSpPr>
            <a:spLocks noGrp="1"/>
          </p:cNvSpPr>
          <p:nvPr>
            <p:ph type="title"/>
          </p:nvPr>
        </p:nvSpPr>
        <p:spPr/>
        <p:txBody>
          <a:bodyPr/>
          <a:lstStyle/>
          <a:p>
            <a:r>
              <a:rPr lang="en-US" dirty="0"/>
              <a:t>Discussion</a:t>
            </a:r>
          </a:p>
        </p:txBody>
      </p:sp>
      <p:sp>
        <p:nvSpPr>
          <p:cNvPr id="4" name="Slide Number Placeholder 3">
            <a:extLst>
              <a:ext uri="{FF2B5EF4-FFF2-40B4-BE49-F238E27FC236}">
                <a16:creationId xmlns:a16="http://schemas.microsoft.com/office/drawing/2014/main" id="{DA9EB226-D0A5-4742-AEC4-94831227562A}"/>
              </a:ext>
            </a:extLst>
          </p:cNvPr>
          <p:cNvSpPr>
            <a:spLocks noGrp="1"/>
          </p:cNvSpPr>
          <p:nvPr>
            <p:ph type="sldNum" sz="quarter" idx="4"/>
          </p:nvPr>
        </p:nvSpPr>
        <p:spPr/>
        <p:txBody>
          <a:bodyPr/>
          <a:lstStyle/>
          <a:p>
            <a:fld id="{1F373E91-1937-46D8-B393-D77320A7F825}" type="slidenum">
              <a:rPr lang="en-US" smtClean="0"/>
              <a:pPr/>
              <a:t>14</a:t>
            </a:fld>
            <a:endParaRPr lang="en-US" dirty="0"/>
          </a:p>
        </p:txBody>
      </p:sp>
      <p:pic>
        <p:nvPicPr>
          <p:cNvPr id="5" name="Picture 2" descr="MCj00787110000[1]"/>
          <p:cNvPicPr>
            <a:picLocks noGrp="1" noChangeAspect="1" noChangeArrowheads="1"/>
          </p:cNvPicPr>
          <p:nvPr>
            <p:ph/>
          </p:nvPr>
        </p:nvPicPr>
        <p:blipFill>
          <a:blip r:embed="rId2" cstate="print">
            <a:extLst>
              <a:ext uri="{28A0092B-C50C-407E-A947-70E740481C1C}">
                <a14:useLocalDpi xmlns:a14="http://schemas.microsoft.com/office/drawing/2010/main" val="0"/>
              </a:ext>
            </a:extLst>
          </a:blip>
          <a:srcRect/>
          <a:stretch>
            <a:fillRect/>
          </a:stretch>
        </p:blipFill>
        <p:spPr>
          <a:xfrm>
            <a:off x="3791892" y="1916832"/>
            <a:ext cx="1500188" cy="3668713"/>
          </a:xfrm>
        </p:spPr>
      </p:pic>
    </p:spTree>
    <p:extLst>
      <p:ext uri="{BB962C8B-B14F-4D97-AF65-F5344CB8AC3E}">
        <p14:creationId xmlns:p14="http://schemas.microsoft.com/office/powerpoint/2010/main" val="2118227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C0E22-FF76-44D6-A26F-E6B46DDDA109}"/>
              </a:ext>
            </a:extLst>
          </p:cNvPr>
          <p:cNvSpPr>
            <a:spLocks noGrp="1"/>
          </p:cNvSpPr>
          <p:nvPr>
            <p:ph type="title"/>
          </p:nvPr>
        </p:nvSpPr>
        <p:spPr/>
        <p:txBody>
          <a:bodyPr/>
          <a:lstStyle/>
          <a:p>
            <a:r>
              <a:rPr lang="en-US" dirty="0"/>
              <a:t>VOS Panel Activities</a:t>
            </a:r>
          </a:p>
        </p:txBody>
      </p:sp>
      <p:sp>
        <p:nvSpPr>
          <p:cNvPr id="4" name="Slide Number Placeholder 3">
            <a:extLst>
              <a:ext uri="{FF2B5EF4-FFF2-40B4-BE49-F238E27FC236}">
                <a16:creationId xmlns:a16="http://schemas.microsoft.com/office/drawing/2014/main" id="{DA9EB226-D0A5-4742-AEC4-94831227562A}"/>
              </a:ext>
            </a:extLst>
          </p:cNvPr>
          <p:cNvSpPr>
            <a:spLocks noGrp="1"/>
          </p:cNvSpPr>
          <p:nvPr>
            <p:ph type="sldNum" sz="quarter" idx="4"/>
          </p:nvPr>
        </p:nvSpPr>
        <p:spPr/>
        <p:txBody>
          <a:bodyPr/>
          <a:lstStyle/>
          <a:p>
            <a:fld id="{1F373E91-1937-46D8-B393-D77320A7F825}" type="slidenum">
              <a:rPr lang="en-US" smtClean="0"/>
              <a:pPr/>
              <a:t>2</a:t>
            </a:fld>
            <a:endParaRPr lang="en-US" dirty="0"/>
          </a:p>
        </p:txBody>
      </p:sp>
      <p:sp>
        <p:nvSpPr>
          <p:cNvPr id="5" name="Content Placeholder 2">
            <a:extLst>
              <a:ext uri="{FF2B5EF4-FFF2-40B4-BE49-F238E27FC236}">
                <a16:creationId xmlns:a16="http://schemas.microsoft.com/office/drawing/2014/main" id="{E7D83C83-0396-49E5-933E-735FFF2E18C4}"/>
              </a:ext>
            </a:extLst>
          </p:cNvPr>
          <p:cNvSpPr>
            <a:spLocks noGrp="1"/>
          </p:cNvSpPr>
          <p:nvPr>
            <p:ph idx="1"/>
          </p:nvPr>
        </p:nvSpPr>
        <p:spPr>
          <a:xfrm>
            <a:off x="457200" y="1196752"/>
            <a:ext cx="8229600" cy="4929411"/>
          </a:xfrm>
        </p:spPr>
        <p:txBody>
          <a:bodyPr/>
          <a:lstStyle/>
          <a:p>
            <a:pPr marL="0" indent="0">
              <a:buNone/>
            </a:pPr>
            <a:r>
              <a:rPr lang="en-GB" sz="2000" b="1" dirty="0"/>
              <a:t>VOS Panel - Terms of References</a:t>
            </a:r>
          </a:p>
          <a:p>
            <a:pPr marL="0" indent="0">
              <a:buNone/>
            </a:pPr>
            <a:endParaRPr lang="en-GB" sz="1600" dirty="0"/>
          </a:p>
          <a:p>
            <a:pPr marL="0" indent="0">
              <a:buNone/>
            </a:pPr>
            <a:r>
              <a:rPr lang="en-US" sz="1600" dirty="0"/>
              <a:t>The Voluntary Observing Ship (VOS) Panel shall: </a:t>
            </a:r>
            <a:endParaRPr lang="de-DE" sz="1600" dirty="0"/>
          </a:p>
          <a:p>
            <a:pPr>
              <a:buFont typeface="+mj-lt"/>
              <a:buAutoNum type="alphaLcParenR"/>
            </a:pPr>
            <a:r>
              <a:rPr lang="en-US" sz="1600" dirty="0"/>
              <a:t>Review, recommend and coordinate the implementation of new and improved specialized shipboard meteorological instrumentation, siting and observing practices, as well as of associated software;</a:t>
            </a:r>
            <a:endParaRPr lang="de-DE" sz="1600" dirty="0"/>
          </a:p>
          <a:p>
            <a:pPr>
              <a:buFont typeface="+mj-lt"/>
              <a:buAutoNum type="alphaLcParenR"/>
            </a:pPr>
            <a:r>
              <a:rPr lang="en-US" sz="1600" dirty="0"/>
              <a:t>Support the development and maintenance of new pilot projects;</a:t>
            </a:r>
            <a:endParaRPr lang="de-DE" sz="1600" dirty="0"/>
          </a:p>
          <a:p>
            <a:pPr>
              <a:buFont typeface="+mj-lt"/>
              <a:buAutoNum type="alphaLcParenR"/>
            </a:pPr>
            <a:r>
              <a:rPr lang="en-US" sz="1600" dirty="0"/>
              <a:t>Oversee and encourage members to upgrade their VOS to report according to standards meeting climate user requirements, including reporting the required climate and ship parameters in both real time (GTS) and in delayed mode (via VOS </a:t>
            </a:r>
            <a:r>
              <a:rPr lang="en-US" sz="1600" dirty="0" err="1"/>
              <a:t>GDAC</a:t>
            </a:r>
            <a:r>
              <a:rPr lang="en-US" sz="1600" dirty="0"/>
              <a:t>);</a:t>
            </a:r>
            <a:endParaRPr lang="de-DE" sz="1600" dirty="0"/>
          </a:p>
          <a:p>
            <a:pPr>
              <a:buFont typeface="+mj-lt"/>
              <a:buAutoNum type="alphaLcParenR"/>
            </a:pPr>
            <a:r>
              <a:rPr lang="en-US" sz="1600" dirty="0"/>
              <a:t>Develop and implement activities to optimize ship inspections and recruitment, including promotional material;</a:t>
            </a:r>
            <a:endParaRPr lang="de-DE" sz="1600" dirty="0"/>
          </a:p>
          <a:p>
            <a:pPr>
              <a:buFont typeface="+mj-lt"/>
              <a:buAutoNum type="alphaLcParenR"/>
            </a:pPr>
            <a:r>
              <a:rPr lang="en-US" sz="1600" dirty="0"/>
              <a:t>Prepare annually a report on the status of VOS operations, data availability and data quality.</a:t>
            </a:r>
          </a:p>
          <a:p>
            <a:pPr>
              <a:buFont typeface="+mj-lt"/>
              <a:buAutoNum type="alphaLcParenR"/>
            </a:pPr>
            <a:endParaRPr lang="en-US" sz="1600" dirty="0"/>
          </a:p>
          <a:p>
            <a:pPr marL="0" indent="0">
              <a:buNone/>
            </a:pPr>
            <a:r>
              <a:rPr lang="en-GB" sz="2000" b="1" dirty="0"/>
              <a:t>Action:</a:t>
            </a:r>
            <a:r>
              <a:rPr lang="en-GB" sz="2000" dirty="0"/>
              <a:t> Secretariats to ensure that the </a:t>
            </a:r>
            <a:r>
              <a:rPr lang="en-GB" sz="2000" dirty="0" err="1"/>
              <a:t>ToRs</a:t>
            </a:r>
            <a:r>
              <a:rPr lang="en-GB" sz="2000" dirty="0"/>
              <a:t> are listed correctly on all relevant websites and are kept up to date. (Secretariats, asap and ongoing)</a:t>
            </a:r>
          </a:p>
          <a:p>
            <a:pPr marL="0" indent="0">
              <a:buNone/>
            </a:pPr>
            <a:endParaRPr lang="de-DE" sz="1600" dirty="0"/>
          </a:p>
        </p:txBody>
      </p:sp>
    </p:spTree>
    <p:extLst>
      <p:ext uri="{BB962C8B-B14F-4D97-AF65-F5344CB8AC3E}">
        <p14:creationId xmlns:p14="http://schemas.microsoft.com/office/powerpoint/2010/main" val="699367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C0E22-FF76-44D6-A26F-E6B46DDDA109}"/>
              </a:ext>
            </a:extLst>
          </p:cNvPr>
          <p:cNvSpPr>
            <a:spLocks noGrp="1"/>
          </p:cNvSpPr>
          <p:nvPr>
            <p:ph type="title"/>
          </p:nvPr>
        </p:nvSpPr>
        <p:spPr/>
        <p:txBody>
          <a:bodyPr/>
          <a:lstStyle/>
          <a:p>
            <a:r>
              <a:rPr lang="en-US" dirty="0"/>
              <a:t>VOS Panel Activities</a:t>
            </a:r>
          </a:p>
        </p:txBody>
      </p:sp>
      <p:sp>
        <p:nvSpPr>
          <p:cNvPr id="4" name="Slide Number Placeholder 3">
            <a:extLst>
              <a:ext uri="{FF2B5EF4-FFF2-40B4-BE49-F238E27FC236}">
                <a16:creationId xmlns:a16="http://schemas.microsoft.com/office/drawing/2014/main" id="{DA9EB226-D0A5-4742-AEC4-94831227562A}"/>
              </a:ext>
            </a:extLst>
          </p:cNvPr>
          <p:cNvSpPr>
            <a:spLocks noGrp="1"/>
          </p:cNvSpPr>
          <p:nvPr>
            <p:ph type="sldNum" sz="quarter" idx="4"/>
          </p:nvPr>
        </p:nvSpPr>
        <p:spPr/>
        <p:txBody>
          <a:bodyPr/>
          <a:lstStyle/>
          <a:p>
            <a:fld id="{1F373E91-1937-46D8-B393-D77320A7F825}" type="slidenum">
              <a:rPr lang="en-US" smtClean="0"/>
              <a:pPr/>
              <a:t>3</a:t>
            </a:fld>
            <a:endParaRPr lang="en-US" dirty="0"/>
          </a:p>
        </p:txBody>
      </p:sp>
      <p:sp>
        <p:nvSpPr>
          <p:cNvPr id="6" name="Content Placeholder 2">
            <a:extLst>
              <a:ext uri="{FF2B5EF4-FFF2-40B4-BE49-F238E27FC236}">
                <a16:creationId xmlns:a16="http://schemas.microsoft.com/office/drawing/2014/main" id="{E7D83C83-0396-49E5-933E-735FFF2E18C4}"/>
              </a:ext>
            </a:extLst>
          </p:cNvPr>
          <p:cNvSpPr>
            <a:spLocks noGrp="1"/>
          </p:cNvSpPr>
          <p:nvPr>
            <p:ph idx="1"/>
          </p:nvPr>
        </p:nvSpPr>
        <p:spPr>
          <a:xfrm>
            <a:off x="457200" y="1196752"/>
            <a:ext cx="8229600" cy="4929411"/>
          </a:xfrm>
        </p:spPr>
        <p:txBody>
          <a:bodyPr/>
          <a:lstStyle/>
          <a:p>
            <a:pPr marL="0" indent="0">
              <a:buNone/>
            </a:pPr>
            <a:r>
              <a:rPr lang="en-GB" sz="2000" b="1" dirty="0"/>
              <a:t>Activities of chairperson in intersessional period:</a:t>
            </a:r>
          </a:p>
          <a:p>
            <a:pPr marL="0" indent="0">
              <a:buNone/>
            </a:pPr>
            <a:endParaRPr lang="en-GB" sz="2000" dirty="0"/>
          </a:p>
          <a:p>
            <a:pPr marL="0" indent="0">
              <a:buNone/>
            </a:pPr>
            <a:r>
              <a:rPr lang="en-GB" sz="2000" dirty="0"/>
              <a:t>Attended various meetings and Tele-Conferences </a:t>
            </a:r>
          </a:p>
          <a:p>
            <a:pPr>
              <a:buFontTx/>
              <a:buChar char="-"/>
            </a:pPr>
            <a:r>
              <a:rPr lang="en-GB" sz="2000" dirty="0"/>
              <a:t>SOT (</a:t>
            </a:r>
            <a:r>
              <a:rPr lang="en-GB" sz="2000" dirty="0" err="1"/>
              <a:t>EB</a:t>
            </a:r>
            <a:r>
              <a:rPr lang="en-GB" sz="2000" dirty="0"/>
              <a:t>, EC, </a:t>
            </a:r>
            <a:r>
              <a:rPr lang="en-GB" sz="2000" dirty="0" err="1"/>
              <a:t>TTs</a:t>
            </a:r>
            <a:r>
              <a:rPr lang="en-GB" sz="2000" dirty="0"/>
              <a:t>), is attending SOT-11</a:t>
            </a:r>
          </a:p>
          <a:p>
            <a:pPr>
              <a:buFontTx/>
              <a:buChar char="-"/>
            </a:pPr>
            <a:r>
              <a:rPr lang="en-GB" sz="2000" dirty="0" err="1"/>
              <a:t>OCG</a:t>
            </a:r>
            <a:r>
              <a:rPr lang="en-GB" sz="2000" dirty="0"/>
              <a:t> (</a:t>
            </a:r>
            <a:r>
              <a:rPr lang="en-GB" sz="2000" dirty="0" err="1"/>
              <a:t>OCG</a:t>
            </a:r>
            <a:r>
              <a:rPr lang="en-GB" sz="2000" dirty="0"/>
              <a:t>-11, Roundtable, Report Card,...)</a:t>
            </a:r>
          </a:p>
          <a:p>
            <a:pPr>
              <a:buFontTx/>
              <a:buChar char="-"/>
            </a:pPr>
            <a:r>
              <a:rPr lang="en-GB" sz="2000" dirty="0" err="1"/>
              <a:t>CLIMAR</a:t>
            </a:r>
            <a:r>
              <a:rPr lang="en-GB" sz="2000" dirty="0"/>
              <a:t>-5</a:t>
            </a:r>
          </a:p>
          <a:p>
            <a:pPr>
              <a:buFontTx/>
              <a:buChar char="-"/>
            </a:pPr>
            <a:r>
              <a:rPr lang="en-GB" sz="2000" dirty="0"/>
              <a:t>PMO-6 Workshop</a:t>
            </a:r>
          </a:p>
          <a:p>
            <a:pPr>
              <a:buFontTx/>
              <a:buChar char="-"/>
            </a:pPr>
            <a:r>
              <a:rPr lang="en-GB" sz="2000" dirty="0"/>
              <a:t>E-</a:t>
            </a:r>
            <a:r>
              <a:rPr lang="en-GB" sz="2000" dirty="0" err="1"/>
              <a:t>Surfmar</a:t>
            </a:r>
            <a:r>
              <a:rPr lang="en-GB" sz="2000" dirty="0"/>
              <a:t> ET meetings (VOS as chair)</a:t>
            </a:r>
          </a:p>
          <a:p>
            <a:pPr>
              <a:buFontTx/>
              <a:buChar char="-"/>
            </a:pPr>
            <a:r>
              <a:rPr lang="en-GB" sz="2000" dirty="0"/>
              <a:t>Maersk / VOS discussions</a:t>
            </a:r>
          </a:p>
          <a:p>
            <a:pPr>
              <a:buFontTx/>
              <a:buChar char="-"/>
            </a:pPr>
            <a:r>
              <a:rPr lang="en-GB" sz="2000" dirty="0"/>
              <a:t>Global Cryosphere Watch (GCW) / VOS discussions</a:t>
            </a:r>
          </a:p>
          <a:p>
            <a:pPr>
              <a:buFontTx/>
              <a:buChar char="-"/>
            </a:pPr>
            <a:r>
              <a:rPr lang="en-GB" sz="2000" dirty="0"/>
              <a:t>meetings of the WMO SG-GBON</a:t>
            </a:r>
            <a:endParaRPr lang="en-GB" sz="1600" dirty="0"/>
          </a:p>
          <a:p>
            <a:pPr>
              <a:buFontTx/>
              <a:buChar char="-"/>
            </a:pPr>
            <a:r>
              <a:rPr lang="en-GB" sz="2000" dirty="0"/>
              <a:t>SOT metadata internship at OceanOPS in 09/2020</a:t>
            </a:r>
          </a:p>
          <a:p>
            <a:pPr>
              <a:buFontTx/>
              <a:buChar char="-"/>
            </a:pPr>
            <a:endParaRPr lang="en-GB" sz="2000" dirty="0"/>
          </a:p>
        </p:txBody>
      </p:sp>
    </p:spTree>
    <p:extLst>
      <p:ext uri="{BB962C8B-B14F-4D97-AF65-F5344CB8AC3E}">
        <p14:creationId xmlns:p14="http://schemas.microsoft.com/office/powerpoint/2010/main" val="122999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C0E22-FF76-44D6-A26F-E6B46DDDA109}"/>
              </a:ext>
            </a:extLst>
          </p:cNvPr>
          <p:cNvSpPr>
            <a:spLocks noGrp="1"/>
          </p:cNvSpPr>
          <p:nvPr>
            <p:ph type="title"/>
          </p:nvPr>
        </p:nvSpPr>
        <p:spPr/>
        <p:txBody>
          <a:bodyPr/>
          <a:lstStyle/>
          <a:p>
            <a:r>
              <a:rPr lang="en-US" dirty="0"/>
              <a:t>VOS Panel Activities</a:t>
            </a:r>
          </a:p>
        </p:txBody>
      </p:sp>
      <p:sp>
        <p:nvSpPr>
          <p:cNvPr id="4" name="Slide Number Placeholder 3">
            <a:extLst>
              <a:ext uri="{FF2B5EF4-FFF2-40B4-BE49-F238E27FC236}">
                <a16:creationId xmlns:a16="http://schemas.microsoft.com/office/drawing/2014/main" id="{DA9EB226-D0A5-4742-AEC4-94831227562A}"/>
              </a:ext>
            </a:extLst>
          </p:cNvPr>
          <p:cNvSpPr>
            <a:spLocks noGrp="1"/>
          </p:cNvSpPr>
          <p:nvPr>
            <p:ph type="sldNum" sz="quarter" idx="4"/>
          </p:nvPr>
        </p:nvSpPr>
        <p:spPr/>
        <p:txBody>
          <a:bodyPr/>
          <a:lstStyle/>
          <a:p>
            <a:fld id="{1F373E91-1937-46D8-B393-D77320A7F825}" type="slidenum">
              <a:rPr lang="en-US" smtClean="0"/>
              <a:pPr/>
              <a:t>4</a:t>
            </a:fld>
            <a:endParaRPr lang="en-US" dirty="0"/>
          </a:p>
        </p:txBody>
      </p: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757293"/>
            <a:ext cx="8640960" cy="6100707"/>
          </a:xfrm>
          <a:prstGeom prst="rect">
            <a:avLst/>
          </a:prstGeom>
        </p:spPr>
      </p:pic>
    </p:spTree>
    <p:extLst>
      <p:ext uri="{BB962C8B-B14F-4D97-AF65-F5344CB8AC3E}">
        <p14:creationId xmlns:p14="http://schemas.microsoft.com/office/powerpoint/2010/main" val="1826920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C0E22-FF76-44D6-A26F-E6B46DDDA109}"/>
              </a:ext>
            </a:extLst>
          </p:cNvPr>
          <p:cNvSpPr>
            <a:spLocks noGrp="1"/>
          </p:cNvSpPr>
          <p:nvPr>
            <p:ph type="title"/>
          </p:nvPr>
        </p:nvSpPr>
        <p:spPr/>
        <p:txBody>
          <a:bodyPr/>
          <a:lstStyle/>
          <a:p>
            <a:r>
              <a:rPr lang="en-US" dirty="0"/>
              <a:t>VOS Panel Activities</a:t>
            </a:r>
          </a:p>
        </p:txBody>
      </p:sp>
      <p:sp>
        <p:nvSpPr>
          <p:cNvPr id="4" name="Slide Number Placeholder 3">
            <a:extLst>
              <a:ext uri="{FF2B5EF4-FFF2-40B4-BE49-F238E27FC236}">
                <a16:creationId xmlns:a16="http://schemas.microsoft.com/office/drawing/2014/main" id="{DA9EB226-D0A5-4742-AEC4-94831227562A}"/>
              </a:ext>
            </a:extLst>
          </p:cNvPr>
          <p:cNvSpPr>
            <a:spLocks noGrp="1"/>
          </p:cNvSpPr>
          <p:nvPr>
            <p:ph type="sldNum" sz="quarter" idx="4"/>
          </p:nvPr>
        </p:nvSpPr>
        <p:spPr/>
        <p:txBody>
          <a:bodyPr/>
          <a:lstStyle/>
          <a:p>
            <a:fld id="{1F373E91-1937-46D8-B393-D77320A7F825}" type="slidenum">
              <a:rPr lang="en-US" smtClean="0"/>
              <a:pPr/>
              <a:t>5</a:t>
            </a:fld>
            <a:endParaRPr lang="en-US" dirty="0"/>
          </a:p>
        </p:txBody>
      </p:sp>
      <p:sp>
        <p:nvSpPr>
          <p:cNvPr id="5" name="Content Placeholder 2">
            <a:extLst>
              <a:ext uri="{FF2B5EF4-FFF2-40B4-BE49-F238E27FC236}">
                <a16:creationId xmlns:a16="http://schemas.microsoft.com/office/drawing/2014/main" id="{E7D83C83-0396-49E5-933E-735FFF2E18C4}"/>
              </a:ext>
            </a:extLst>
          </p:cNvPr>
          <p:cNvSpPr>
            <a:spLocks noGrp="1"/>
          </p:cNvSpPr>
          <p:nvPr>
            <p:ph idx="1"/>
          </p:nvPr>
        </p:nvSpPr>
        <p:spPr>
          <a:xfrm>
            <a:off x="457200" y="1196752"/>
            <a:ext cx="8229600" cy="4929411"/>
          </a:xfrm>
        </p:spPr>
        <p:txBody>
          <a:bodyPr/>
          <a:lstStyle/>
          <a:p>
            <a:pPr marL="0" indent="0">
              <a:buNone/>
            </a:pPr>
            <a:r>
              <a:rPr lang="en-GB" sz="2000" b="1" dirty="0"/>
              <a:t>VOS network status (2020)</a:t>
            </a:r>
          </a:p>
          <a:p>
            <a:pPr marL="0" indent="0">
              <a:buNone/>
            </a:pPr>
            <a:endParaRPr lang="en-GB" sz="2000" dirty="0"/>
          </a:p>
          <a:p>
            <a:pPr marL="0" indent="0">
              <a:buNone/>
            </a:pPr>
            <a:r>
              <a:rPr lang="en-GB" sz="2000" b="1" dirty="0"/>
              <a:t>Action:</a:t>
            </a:r>
            <a:r>
              <a:rPr lang="en-GB" sz="2000" dirty="0"/>
              <a:t> OceanOPS to implement functionality to allow output of information on number of observations (observation counters per selected station / stations / fleet) for a specified period of time (month / year). Furthermore implement functionality to generate maps with only those observations on the map using VOS terminology. (OceanOPS, asap)</a:t>
            </a:r>
          </a:p>
          <a:p>
            <a:pPr marL="0" indent="0">
              <a:buNone/>
            </a:pPr>
            <a:endParaRPr lang="en-GB" sz="2000" dirty="0"/>
          </a:p>
          <a:p>
            <a:pPr marL="0" indent="0">
              <a:buNone/>
            </a:pPr>
            <a:endParaRPr lang="en-GB" sz="2000" dirty="0"/>
          </a:p>
          <a:p>
            <a:endParaRPr lang="en-GB" sz="2000" dirty="0"/>
          </a:p>
        </p:txBody>
      </p:sp>
    </p:spTree>
    <p:extLst>
      <p:ext uri="{BB962C8B-B14F-4D97-AF65-F5344CB8AC3E}">
        <p14:creationId xmlns:p14="http://schemas.microsoft.com/office/powerpoint/2010/main" val="402770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C0E22-FF76-44D6-A26F-E6B46DDDA109}"/>
              </a:ext>
            </a:extLst>
          </p:cNvPr>
          <p:cNvSpPr>
            <a:spLocks noGrp="1"/>
          </p:cNvSpPr>
          <p:nvPr>
            <p:ph type="title"/>
          </p:nvPr>
        </p:nvSpPr>
        <p:spPr/>
        <p:txBody>
          <a:bodyPr/>
          <a:lstStyle/>
          <a:p>
            <a:r>
              <a:rPr lang="en-US" dirty="0"/>
              <a:t>VOS Panel Activities</a:t>
            </a:r>
          </a:p>
        </p:txBody>
      </p:sp>
      <p:sp>
        <p:nvSpPr>
          <p:cNvPr id="4" name="Slide Number Placeholder 3">
            <a:extLst>
              <a:ext uri="{FF2B5EF4-FFF2-40B4-BE49-F238E27FC236}">
                <a16:creationId xmlns:a16="http://schemas.microsoft.com/office/drawing/2014/main" id="{DA9EB226-D0A5-4742-AEC4-94831227562A}"/>
              </a:ext>
            </a:extLst>
          </p:cNvPr>
          <p:cNvSpPr>
            <a:spLocks noGrp="1"/>
          </p:cNvSpPr>
          <p:nvPr>
            <p:ph type="sldNum" sz="quarter" idx="4"/>
          </p:nvPr>
        </p:nvSpPr>
        <p:spPr/>
        <p:txBody>
          <a:bodyPr/>
          <a:lstStyle/>
          <a:p>
            <a:fld id="{1F373E91-1937-46D8-B393-D77320A7F825}" type="slidenum">
              <a:rPr lang="en-US" smtClean="0"/>
              <a:pPr/>
              <a:t>6</a:t>
            </a:fld>
            <a:endParaRPr lang="en-US" dirty="0"/>
          </a:p>
        </p:txBody>
      </p:sp>
      <p:sp>
        <p:nvSpPr>
          <p:cNvPr id="5" name="Content Placeholder 2">
            <a:extLst>
              <a:ext uri="{FF2B5EF4-FFF2-40B4-BE49-F238E27FC236}">
                <a16:creationId xmlns:a16="http://schemas.microsoft.com/office/drawing/2014/main" id="{E7D83C83-0396-49E5-933E-735FFF2E18C4}"/>
              </a:ext>
            </a:extLst>
          </p:cNvPr>
          <p:cNvSpPr>
            <a:spLocks noGrp="1"/>
          </p:cNvSpPr>
          <p:nvPr>
            <p:ph idx="1"/>
          </p:nvPr>
        </p:nvSpPr>
        <p:spPr>
          <a:xfrm>
            <a:off x="457200" y="1196752"/>
            <a:ext cx="8229600" cy="4929411"/>
          </a:xfrm>
        </p:spPr>
        <p:txBody>
          <a:bodyPr/>
          <a:lstStyle/>
          <a:p>
            <a:pPr marL="0" indent="0">
              <a:buNone/>
            </a:pPr>
            <a:r>
              <a:rPr lang="en-GB" sz="2000" b="1" dirty="0"/>
              <a:t>VOS network status (2020), </a:t>
            </a:r>
            <a:r>
              <a:rPr lang="en-GB" sz="2000" b="1" dirty="0" err="1"/>
              <a:t>realtime</a:t>
            </a:r>
            <a:r>
              <a:rPr lang="en-GB" sz="2000" b="1" dirty="0"/>
              <a:t> (GTS) and delayed mode data (</a:t>
            </a:r>
            <a:r>
              <a:rPr lang="en-GB" sz="2000" b="1" dirty="0" err="1"/>
              <a:t>IMMT</a:t>
            </a:r>
            <a:r>
              <a:rPr lang="en-GB" sz="2000" b="1" dirty="0"/>
              <a:t>)</a:t>
            </a:r>
          </a:p>
          <a:p>
            <a:pPr marL="0" indent="0">
              <a:buNone/>
            </a:pPr>
            <a:endParaRPr lang="en-GB" sz="2000" dirty="0"/>
          </a:p>
          <a:p>
            <a:r>
              <a:rPr lang="en-GB" sz="2000" dirty="0"/>
              <a:t>~ 4200 stations registered in Pub47 database</a:t>
            </a:r>
          </a:p>
          <a:p>
            <a:r>
              <a:rPr lang="en-GB" sz="2000" dirty="0"/>
              <a:t>~ 2750 stations provided ~2.5 mill. (@OceanOPS, ~2.8 mill. @E-</a:t>
            </a:r>
            <a:r>
              <a:rPr lang="en-GB" sz="2000" dirty="0" err="1"/>
              <a:t>Surfmar</a:t>
            </a:r>
            <a:r>
              <a:rPr lang="en-GB" sz="2000" dirty="0"/>
              <a:t>) real-time observations in 2020 (~ +4% station, ~ +10% observations)</a:t>
            </a:r>
          </a:p>
          <a:p>
            <a:r>
              <a:rPr lang="en-GB" sz="2000" dirty="0"/>
              <a:t>~ 10% of VOS fleet is automated</a:t>
            </a:r>
          </a:p>
          <a:p>
            <a:r>
              <a:rPr lang="en-GB" sz="2000" dirty="0"/>
              <a:t>25 active VOS programmes (23 in 2019)</a:t>
            </a:r>
          </a:p>
          <a:p>
            <a:endParaRPr lang="en-GB" sz="2000" dirty="0"/>
          </a:p>
          <a:p>
            <a:r>
              <a:rPr lang="en-GB" sz="2000" dirty="0"/>
              <a:t>only 14 national programmes provided delayed mode data (~ 1.6 million </a:t>
            </a:r>
            <a:r>
              <a:rPr lang="en-GB" sz="2000" dirty="0" err="1"/>
              <a:t>IMMT</a:t>
            </a:r>
            <a:r>
              <a:rPr lang="en-GB" sz="2000" dirty="0"/>
              <a:t> observations) to VOS </a:t>
            </a:r>
            <a:r>
              <a:rPr lang="en-GB" sz="2000" dirty="0" err="1"/>
              <a:t>GDACs</a:t>
            </a:r>
            <a:r>
              <a:rPr lang="en-GB" sz="2000" dirty="0"/>
              <a:t> in 2020</a:t>
            </a:r>
          </a:p>
          <a:p>
            <a:pPr marL="0" indent="0">
              <a:buNone/>
            </a:pPr>
            <a:endParaRPr lang="en-GB" sz="2000" dirty="0"/>
          </a:p>
          <a:p>
            <a:pPr marL="0" indent="0">
              <a:buNone/>
            </a:pPr>
            <a:r>
              <a:rPr lang="en-GB" sz="2000" b="1" dirty="0"/>
              <a:t>Action:</a:t>
            </a:r>
            <a:r>
              <a:rPr lang="en-GB" sz="2000" dirty="0"/>
              <a:t> All VOS operators are requested to keep their metadata up-to-date (VOS operators, ongoing)</a:t>
            </a:r>
          </a:p>
          <a:p>
            <a:pPr marL="0" indent="0">
              <a:buNone/>
            </a:pPr>
            <a:r>
              <a:rPr lang="en-GB" sz="2000" b="1" dirty="0"/>
              <a:t>Action:</a:t>
            </a:r>
            <a:r>
              <a:rPr lang="en-GB" sz="2000" dirty="0"/>
              <a:t> All VOS operators are requested to provide quarterly delayed mode data to the VOS GDACs (VOS operators, ongoing)</a:t>
            </a:r>
          </a:p>
        </p:txBody>
      </p:sp>
    </p:spTree>
    <p:extLst>
      <p:ext uri="{BB962C8B-B14F-4D97-AF65-F5344CB8AC3E}">
        <p14:creationId xmlns:p14="http://schemas.microsoft.com/office/powerpoint/2010/main" val="3806405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D83C83-0396-49E5-933E-735FFF2E18C4}"/>
              </a:ext>
            </a:extLst>
          </p:cNvPr>
          <p:cNvSpPr>
            <a:spLocks noGrp="1"/>
          </p:cNvSpPr>
          <p:nvPr>
            <p:ph idx="1"/>
          </p:nvPr>
        </p:nvSpPr>
        <p:spPr/>
        <p:txBody>
          <a:bodyPr/>
          <a:lstStyle/>
          <a:p>
            <a:pPr marL="0" indent="0">
              <a:buNone/>
            </a:pPr>
            <a:r>
              <a:rPr lang="en-GB" sz="2000" b="1" dirty="0"/>
              <a:t>VOS network status – conclusions</a:t>
            </a:r>
          </a:p>
          <a:p>
            <a:pPr marL="0" indent="0">
              <a:buNone/>
            </a:pPr>
            <a:endParaRPr lang="en-GB" sz="2000" dirty="0"/>
          </a:p>
          <a:p>
            <a:pPr marL="0" indent="0">
              <a:buNone/>
            </a:pPr>
            <a:r>
              <a:rPr lang="en-GB" sz="2000" dirty="0"/>
              <a:t>Not all observations are pushed onto the GTS or are not found in the GTS</a:t>
            </a:r>
          </a:p>
          <a:p>
            <a:pPr marL="0" indent="0">
              <a:buNone/>
            </a:pPr>
            <a:endParaRPr lang="en-GB" sz="2000" dirty="0"/>
          </a:p>
          <a:p>
            <a:pPr marL="0" indent="0">
              <a:buNone/>
            </a:pPr>
            <a:r>
              <a:rPr lang="en-GB" sz="2000" dirty="0"/>
              <a:t>Due to i.e. re-ingestion (i.e. after conversion of formats) duplicates are very likely to be counted on either side too</a:t>
            </a:r>
          </a:p>
          <a:p>
            <a:pPr marL="0" indent="0">
              <a:buNone/>
            </a:pPr>
            <a:endParaRPr lang="en-GB" sz="2000" dirty="0"/>
          </a:p>
          <a:p>
            <a:pPr marL="0" indent="0">
              <a:buNone/>
            </a:pPr>
            <a:endParaRPr lang="en-GB" sz="2000" dirty="0"/>
          </a:p>
          <a:p>
            <a:pPr marL="0" indent="0">
              <a:buNone/>
            </a:pPr>
            <a:r>
              <a:rPr lang="en-GB" sz="2000" b="1" dirty="0"/>
              <a:t>Recommendation: </a:t>
            </a:r>
            <a:r>
              <a:rPr lang="en-GB" sz="2000" dirty="0"/>
              <a:t>All VOS operators are invited to compare their observation counts with those from OceanOPS to find missing data and / or duplicates.</a:t>
            </a:r>
          </a:p>
          <a:p>
            <a:pPr marL="0" indent="0">
              <a:buNone/>
            </a:pPr>
            <a:endParaRPr lang="en-GB" sz="2000" dirty="0"/>
          </a:p>
          <a:p>
            <a:pPr marL="0" indent="0">
              <a:buNone/>
            </a:pPr>
            <a:r>
              <a:rPr lang="en-GB" sz="2000" b="1" dirty="0"/>
              <a:t>Recommendation:</a:t>
            </a:r>
            <a:r>
              <a:rPr lang="en-GB" sz="2000" dirty="0"/>
              <a:t> If data is drawn from GTS and re-ingested, the usage of special headers (making clear that these are duplicates or compilations) should be considered to allow easier identification of duplicates and / or original format / or conversions made from the original observations.</a:t>
            </a:r>
          </a:p>
          <a:p>
            <a:pPr marL="0" indent="0">
              <a:buNone/>
            </a:pPr>
            <a:endParaRPr lang="en-GB" sz="2000" dirty="0" err="1"/>
          </a:p>
        </p:txBody>
      </p:sp>
      <p:sp>
        <p:nvSpPr>
          <p:cNvPr id="4" name="Slide Number Placeholder 3">
            <a:extLst>
              <a:ext uri="{FF2B5EF4-FFF2-40B4-BE49-F238E27FC236}">
                <a16:creationId xmlns:a16="http://schemas.microsoft.com/office/drawing/2014/main" id="{DA9EB226-D0A5-4742-AEC4-94831227562A}"/>
              </a:ext>
            </a:extLst>
          </p:cNvPr>
          <p:cNvSpPr>
            <a:spLocks noGrp="1"/>
          </p:cNvSpPr>
          <p:nvPr>
            <p:ph type="sldNum" sz="quarter" idx="4"/>
          </p:nvPr>
        </p:nvSpPr>
        <p:spPr/>
        <p:txBody>
          <a:bodyPr/>
          <a:lstStyle/>
          <a:p>
            <a:fld id="{1F373E91-1937-46D8-B393-D77320A7F825}" type="slidenum">
              <a:rPr lang="en-GB" smtClean="0"/>
              <a:pPr/>
              <a:t>7</a:t>
            </a:fld>
            <a:endParaRPr lang="en-GB" dirty="0"/>
          </a:p>
        </p:txBody>
      </p:sp>
      <p:sp>
        <p:nvSpPr>
          <p:cNvPr id="6" name="Title 1">
            <a:extLst>
              <a:ext uri="{FF2B5EF4-FFF2-40B4-BE49-F238E27FC236}">
                <a16:creationId xmlns:a16="http://schemas.microsoft.com/office/drawing/2014/main" id="{062C0E22-FF76-44D6-A26F-E6B46DDDA109}"/>
              </a:ext>
            </a:extLst>
          </p:cNvPr>
          <p:cNvSpPr>
            <a:spLocks noGrp="1"/>
          </p:cNvSpPr>
          <p:nvPr>
            <p:ph type="title"/>
          </p:nvPr>
        </p:nvSpPr>
        <p:spPr>
          <a:xfrm>
            <a:off x="1115616" y="12779"/>
            <a:ext cx="7128792" cy="895942"/>
          </a:xfrm>
        </p:spPr>
        <p:txBody>
          <a:bodyPr/>
          <a:lstStyle/>
          <a:p>
            <a:r>
              <a:rPr lang="en-GB" dirty="0"/>
              <a:t>VOS Panel Activities</a:t>
            </a:r>
          </a:p>
        </p:txBody>
      </p:sp>
    </p:spTree>
    <p:extLst>
      <p:ext uri="{BB962C8B-B14F-4D97-AF65-F5344CB8AC3E}">
        <p14:creationId xmlns:p14="http://schemas.microsoft.com/office/powerpoint/2010/main" val="3686620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C0E22-FF76-44D6-A26F-E6B46DDDA109}"/>
              </a:ext>
            </a:extLst>
          </p:cNvPr>
          <p:cNvSpPr>
            <a:spLocks noGrp="1"/>
          </p:cNvSpPr>
          <p:nvPr>
            <p:ph type="title"/>
          </p:nvPr>
        </p:nvSpPr>
        <p:spPr/>
        <p:txBody>
          <a:bodyPr/>
          <a:lstStyle/>
          <a:p>
            <a:r>
              <a:rPr lang="en-US" dirty="0"/>
              <a:t>VOS Panel Activities</a:t>
            </a:r>
          </a:p>
        </p:txBody>
      </p:sp>
      <p:sp>
        <p:nvSpPr>
          <p:cNvPr id="4" name="Slide Number Placeholder 3">
            <a:extLst>
              <a:ext uri="{FF2B5EF4-FFF2-40B4-BE49-F238E27FC236}">
                <a16:creationId xmlns:a16="http://schemas.microsoft.com/office/drawing/2014/main" id="{DA9EB226-D0A5-4742-AEC4-94831227562A}"/>
              </a:ext>
            </a:extLst>
          </p:cNvPr>
          <p:cNvSpPr>
            <a:spLocks noGrp="1"/>
          </p:cNvSpPr>
          <p:nvPr>
            <p:ph type="sldNum" sz="quarter" idx="4"/>
          </p:nvPr>
        </p:nvSpPr>
        <p:spPr/>
        <p:txBody>
          <a:bodyPr/>
          <a:lstStyle/>
          <a:p>
            <a:fld id="{1F373E91-1937-46D8-B393-D77320A7F825}" type="slidenum">
              <a:rPr lang="en-US" smtClean="0"/>
              <a:pPr/>
              <a:t>8</a:t>
            </a:fld>
            <a:endParaRPr lang="en-US" dirty="0"/>
          </a:p>
        </p:txBody>
      </p:sp>
      <p:sp>
        <p:nvSpPr>
          <p:cNvPr id="5" name="Content Placeholder 2">
            <a:extLst>
              <a:ext uri="{FF2B5EF4-FFF2-40B4-BE49-F238E27FC236}">
                <a16:creationId xmlns:a16="http://schemas.microsoft.com/office/drawing/2014/main" id="{E7D83C83-0396-49E5-933E-735FFF2E18C4}"/>
              </a:ext>
            </a:extLst>
          </p:cNvPr>
          <p:cNvSpPr>
            <a:spLocks noGrp="1"/>
          </p:cNvSpPr>
          <p:nvPr>
            <p:ph idx="1"/>
          </p:nvPr>
        </p:nvSpPr>
        <p:spPr>
          <a:xfrm>
            <a:off x="457200" y="1196752"/>
            <a:ext cx="8229600" cy="4929411"/>
          </a:xfrm>
        </p:spPr>
        <p:txBody>
          <a:bodyPr/>
          <a:lstStyle/>
          <a:p>
            <a:pPr marL="0" indent="0">
              <a:buNone/>
            </a:pPr>
            <a:r>
              <a:rPr lang="en-GB" sz="2000" b="1" dirty="0"/>
              <a:t>PMO network status (2020)</a:t>
            </a:r>
          </a:p>
          <a:p>
            <a:pPr marL="0" indent="0">
              <a:buNone/>
            </a:pPr>
            <a:endParaRPr lang="en-GB" sz="2000" dirty="0"/>
          </a:p>
          <a:p>
            <a:r>
              <a:rPr lang="en-GB" sz="2000" dirty="0"/>
              <a:t>~ 45 </a:t>
            </a:r>
            <a:r>
              <a:rPr lang="en-GB" sz="2000" dirty="0" err="1"/>
              <a:t>PMOs</a:t>
            </a:r>
            <a:r>
              <a:rPr lang="en-GB" sz="2000" dirty="0"/>
              <a:t> were reported in 17 annual reports</a:t>
            </a:r>
          </a:p>
          <a:p>
            <a:r>
              <a:rPr lang="en-GB" sz="2000" dirty="0"/>
              <a:t>a record low number of ship visits (~1000) were reported due to </a:t>
            </a:r>
            <a:r>
              <a:rPr lang="en-GB" sz="2000" dirty="0" err="1"/>
              <a:t>Covid19</a:t>
            </a:r>
            <a:endParaRPr lang="en-GB" sz="2000" dirty="0"/>
          </a:p>
          <a:p>
            <a:endParaRPr lang="en-GB" sz="2000" dirty="0"/>
          </a:p>
          <a:p>
            <a:r>
              <a:rPr lang="en-GB" sz="2000" dirty="0"/>
              <a:t>~ 160 Port Meteorological Offices and Officers, providing service in 47 countries / territories, are listed in </a:t>
            </a:r>
            <a:r>
              <a:rPr lang="en-GB" sz="2000" dirty="0" err="1"/>
              <a:t>WMO</a:t>
            </a:r>
            <a:r>
              <a:rPr lang="en-GB" sz="2000" dirty="0"/>
              <a:t> </a:t>
            </a:r>
            <a:r>
              <a:rPr lang="en-GB" sz="2000" dirty="0" err="1"/>
              <a:t>No.9</a:t>
            </a:r>
            <a:r>
              <a:rPr lang="en-GB" sz="2000" dirty="0"/>
              <a:t>, Volume D, Part B</a:t>
            </a:r>
          </a:p>
          <a:p>
            <a:pPr marL="0" indent="0">
              <a:buNone/>
            </a:pPr>
            <a:r>
              <a:rPr lang="en-GB" sz="1400" dirty="0">
                <a:hlinkClick r:id="rId3"/>
              </a:rPr>
              <a:t>https://</a:t>
            </a:r>
            <a:r>
              <a:rPr lang="en-GB" sz="1400" dirty="0" err="1">
                <a:hlinkClick r:id="rId3"/>
              </a:rPr>
              <a:t>community.wmo.int</a:t>
            </a:r>
            <a:r>
              <a:rPr lang="en-GB" sz="1400" dirty="0">
                <a:hlinkClick r:id="rId3"/>
              </a:rPr>
              <a:t>/activity-areas/operational-information-service/volume-d-information-shipping</a:t>
            </a:r>
            <a:endParaRPr lang="en-GB" sz="1400" dirty="0"/>
          </a:p>
          <a:p>
            <a:pPr marL="0" indent="0">
              <a:buNone/>
            </a:pPr>
            <a:endParaRPr lang="en-GB" sz="2000" dirty="0"/>
          </a:p>
          <a:p>
            <a:pPr marL="0" indent="0">
              <a:buNone/>
            </a:pPr>
            <a:endParaRPr lang="en-GB" sz="2000" dirty="0"/>
          </a:p>
          <a:p>
            <a:pPr marL="0" indent="0">
              <a:buNone/>
            </a:pPr>
            <a:r>
              <a:rPr lang="en-GB" sz="2000" b="1" dirty="0"/>
              <a:t>Action:</a:t>
            </a:r>
            <a:r>
              <a:rPr lang="en-GB" sz="2000" dirty="0"/>
              <a:t> All VOS operators and / or PMOs are requested to arrange provision of SOT annual reports via National Focal Point. (VOS operators, annually)</a:t>
            </a:r>
          </a:p>
          <a:p>
            <a:pPr marL="0" indent="0">
              <a:buNone/>
            </a:pPr>
            <a:r>
              <a:rPr lang="en-GB" sz="2000" b="1" dirty="0"/>
              <a:t>Action:</a:t>
            </a:r>
            <a:r>
              <a:rPr lang="en-GB" sz="2000" dirty="0"/>
              <a:t> Secretariats to provide easy access to NFP and PMO lists (with input from IOC and WMO members) and keep them up-to-date, and link to them from relevant websites. (Secretariats, asap and ongoing)</a:t>
            </a:r>
          </a:p>
          <a:p>
            <a:pPr marL="0" indent="0">
              <a:buNone/>
            </a:pPr>
            <a:endParaRPr lang="en-GB" sz="2000" dirty="0"/>
          </a:p>
        </p:txBody>
      </p:sp>
    </p:spTree>
    <p:extLst>
      <p:ext uri="{BB962C8B-B14F-4D97-AF65-F5344CB8AC3E}">
        <p14:creationId xmlns:p14="http://schemas.microsoft.com/office/powerpoint/2010/main" val="1515322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C0E22-FF76-44D6-A26F-E6B46DDDA109}"/>
              </a:ext>
            </a:extLst>
          </p:cNvPr>
          <p:cNvSpPr>
            <a:spLocks noGrp="1"/>
          </p:cNvSpPr>
          <p:nvPr>
            <p:ph type="title"/>
          </p:nvPr>
        </p:nvSpPr>
        <p:spPr/>
        <p:txBody>
          <a:bodyPr/>
          <a:lstStyle/>
          <a:p>
            <a:r>
              <a:rPr lang="en-US" dirty="0"/>
              <a:t>VOS Panel Activities</a:t>
            </a:r>
          </a:p>
        </p:txBody>
      </p:sp>
      <p:sp>
        <p:nvSpPr>
          <p:cNvPr id="4" name="Slide Number Placeholder 3">
            <a:extLst>
              <a:ext uri="{FF2B5EF4-FFF2-40B4-BE49-F238E27FC236}">
                <a16:creationId xmlns:a16="http://schemas.microsoft.com/office/drawing/2014/main" id="{DA9EB226-D0A5-4742-AEC4-94831227562A}"/>
              </a:ext>
            </a:extLst>
          </p:cNvPr>
          <p:cNvSpPr>
            <a:spLocks noGrp="1"/>
          </p:cNvSpPr>
          <p:nvPr>
            <p:ph type="sldNum" sz="quarter" idx="4"/>
          </p:nvPr>
        </p:nvSpPr>
        <p:spPr/>
        <p:txBody>
          <a:bodyPr/>
          <a:lstStyle/>
          <a:p>
            <a:fld id="{1F373E91-1937-46D8-B393-D77320A7F825}" type="slidenum">
              <a:rPr lang="en-US" smtClean="0"/>
              <a:pPr/>
              <a:t>9</a:t>
            </a:fld>
            <a:endParaRPr lang="en-US" dirty="0"/>
          </a:p>
        </p:txBody>
      </p:sp>
      <p:sp>
        <p:nvSpPr>
          <p:cNvPr id="5" name="Content Placeholder 2">
            <a:extLst>
              <a:ext uri="{FF2B5EF4-FFF2-40B4-BE49-F238E27FC236}">
                <a16:creationId xmlns:a16="http://schemas.microsoft.com/office/drawing/2014/main" id="{E7D83C83-0396-49E5-933E-735FFF2E18C4}"/>
              </a:ext>
            </a:extLst>
          </p:cNvPr>
          <p:cNvSpPr>
            <a:spLocks noGrp="1"/>
          </p:cNvSpPr>
          <p:nvPr>
            <p:ph idx="1"/>
          </p:nvPr>
        </p:nvSpPr>
        <p:spPr>
          <a:xfrm>
            <a:off x="457200" y="1196752"/>
            <a:ext cx="8229600" cy="4929411"/>
          </a:xfrm>
        </p:spPr>
        <p:txBody>
          <a:bodyPr/>
          <a:lstStyle/>
          <a:p>
            <a:pPr marL="0" indent="0">
              <a:buNone/>
            </a:pPr>
            <a:r>
              <a:rPr lang="en-GB" sz="2000" b="1" dirty="0"/>
              <a:t>VOS / Maersk</a:t>
            </a:r>
          </a:p>
          <a:p>
            <a:pPr marL="0" indent="0">
              <a:buNone/>
            </a:pPr>
            <a:endParaRPr lang="en-GB" sz="2000" dirty="0"/>
          </a:p>
          <a:p>
            <a:r>
              <a:rPr lang="en-GB" sz="2000" dirty="0"/>
              <a:t>Maersk decided in 2019 to participate in </a:t>
            </a:r>
            <a:r>
              <a:rPr lang="en-GB" sz="2000" dirty="0" err="1"/>
              <a:t>teh</a:t>
            </a:r>
            <a:r>
              <a:rPr lang="en-GB" sz="2000" dirty="0"/>
              <a:t> VOS network with all company owned vessels (approx. 300)</a:t>
            </a:r>
          </a:p>
          <a:p>
            <a:r>
              <a:rPr lang="en-GB" sz="2000" dirty="0" err="1"/>
              <a:t>VOSP</a:t>
            </a:r>
            <a:r>
              <a:rPr lang="en-GB" sz="2000" dirty="0"/>
              <a:t> chair acts as central focal point for Maersk</a:t>
            </a:r>
          </a:p>
          <a:p>
            <a:r>
              <a:rPr lang="en-GB" sz="2000" dirty="0"/>
              <a:t>50 AWS (</a:t>
            </a:r>
            <a:r>
              <a:rPr lang="en-GB" sz="2000" dirty="0" err="1"/>
              <a:t>EUCAWS</a:t>
            </a:r>
            <a:r>
              <a:rPr lang="en-GB" sz="2000" dirty="0"/>
              <a:t> provided by DWD) are now active </a:t>
            </a:r>
            <a:r>
              <a:rPr lang="en-GB" sz="2000" dirty="0" err="1"/>
              <a:t>onboard</a:t>
            </a:r>
            <a:r>
              <a:rPr lang="en-GB" sz="2000" dirty="0"/>
              <a:t> Maersk vessels</a:t>
            </a:r>
          </a:p>
          <a:p>
            <a:r>
              <a:rPr lang="en-GB" sz="2000" dirty="0"/>
              <a:t>Maersk is investigating in full integration of AWS into ship systems (</a:t>
            </a:r>
            <a:r>
              <a:rPr lang="en-GB" sz="2000" dirty="0" err="1"/>
              <a:t>NMEA</a:t>
            </a:r>
            <a:r>
              <a:rPr lang="en-GB" sz="2000" dirty="0"/>
              <a:t> feed, e-Logbook)</a:t>
            </a:r>
          </a:p>
          <a:p>
            <a:r>
              <a:rPr lang="en-GB" sz="2000" dirty="0"/>
              <a:t>Ongoing discussion to have all Maersk vessels equipped with an AWS</a:t>
            </a:r>
          </a:p>
          <a:p>
            <a:r>
              <a:rPr lang="en-GB" sz="2000" dirty="0"/>
              <a:t>Additional discussions between DWD and Maersk concerning provision of historic data from ship systems to DWD VOS-</a:t>
            </a:r>
            <a:r>
              <a:rPr lang="en-GB" sz="2000" dirty="0" err="1"/>
              <a:t>GDAC</a:t>
            </a:r>
            <a:endParaRPr lang="en-GB" sz="2000" dirty="0"/>
          </a:p>
          <a:p>
            <a:r>
              <a:rPr lang="en-GB" sz="2000" dirty="0"/>
              <a:t>Potential to receive near </a:t>
            </a:r>
            <a:r>
              <a:rPr lang="en-GB" sz="2000" dirty="0" err="1"/>
              <a:t>realtime</a:t>
            </a:r>
            <a:r>
              <a:rPr lang="en-GB" sz="2000" dirty="0"/>
              <a:t> data feeds from Maersk vessels for GTS ingestion </a:t>
            </a:r>
            <a:r>
              <a:rPr lang="en-GB" sz="2000"/>
              <a:t>under investigation</a:t>
            </a:r>
            <a:endParaRPr lang="en-GB" sz="2000" dirty="0"/>
          </a:p>
        </p:txBody>
      </p:sp>
    </p:spTree>
    <p:extLst>
      <p:ext uri="{BB962C8B-B14F-4D97-AF65-F5344CB8AC3E}">
        <p14:creationId xmlns:p14="http://schemas.microsoft.com/office/powerpoint/2010/main" val="1299227523"/>
      </p:ext>
    </p:extLst>
  </p:cSld>
  <p:clrMapOvr>
    <a:masterClrMapping/>
  </p:clrMapOvr>
</p:sld>
</file>

<file path=ppt/theme/theme1.xml><?xml version="1.0" encoding="utf-8"?>
<a:theme xmlns:a="http://schemas.openxmlformats.org/drawingml/2006/main" name="SOT-10-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SOT-8-Template</Template>
  <TotalTime>1</TotalTime>
  <Words>1311</Words>
  <Application>Microsoft Macintosh PowerPoint</Application>
  <PresentationFormat>On-screen Show (4:3)</PresentationFormat>
  <Paragraphs>166</Paragraphs>
  <Slides>14</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Symbol</vt:lpstr>
      <vt:lpstr>SOT-10-Template</vt:lpstr>
      <vt:lpstr>9.1.1: VOS Panel activity report</vt:lpstr>
      <vt:lpstr>VOS Panel Activities</vt:lpstr>
      <vt:lpstr>VOS Panel Activities</vt:lpstr>
      <vt:lpstr>VOS Panel Activities</vt:lpstr>
      <vt:lpstr>VOS Panel Activities</vt:lpstr>
      <vt:lpstr>VOS Panel Activities</vt:lpstr>
      <vt:lpstr>VOS Panel Activities</vt:lpstr>
      <vt:lpstr>VOS Panel Activities</vt:lpstr>
      <vt:lpstr>VOS Panel Activities</vt:lpstr>
      <vt:lpstr>VOS Panel Activities</vt:lpstr>
      <vt:lpstr>VOS Panel Activities</vt:lpstr>
      <vt:lpstr>VOS Panel Activities</vt:lpstr>
      <vt:lpstr>VOS Panel Activities</vt:lpstr>
      <vt:lpstr>Discussion</vt:lpstr>
    </vt:vector>
  </TitlesOfParts>
  <Company>WMO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Item 5.2 WMO Rolling Review of Requirements (RRR)</dc:title>
  <dc:creator>Etienne Charpentier</dc:creator>
  <cp:lastModifiedBy>Sarah North</cp:lastModifiedBy>
  <cp:revision>67</cp:revision>
  <dcterms:created xsi:type="dcterms:W3CDTF">2015-04-15T06:27:16Z</dcterms:created>
  <dcterms:modified xsi:type="dcterms:W3CDTF">2021-09-01T12:00:53Z</dcterms:modified>
</cp:coreProperties>
</file>