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1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CBF4E-CCC8-41D3-A3CD-8665F7A8C4C8}" v="105" dt="2021-09-01T01:48:30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128" d="100"/>
          <a:sy n="128" d="100"/>
        </p:scale>
        <p:origin x="17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75557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9.1: </a:t>
            </a:r>
            <a:r>
              <a:rPr lang="en-US" sz="2800" dirty="0"/>
              <a:t>VOS Breakout/PMO-6 Review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B449-972A-444D-B75B-FEF64168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32F4-C33B-4E34-A0C4-1B1BEAB1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536C0-6712-4988-9031-CF2C7E4F7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BA92C-6BFB-405A-BB45-6AF8C43D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3CE16-B8A5-47CC-8BAD-B0CD67FA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75A53-B02C-49AE-AD4E-5BAD5585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2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6CD6-33B1-4AF3-A1AB-D85D8A74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C71F8-E471-4CEA-A018-87B62F9D7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CE30E-22C4-4D0E-BC11-FF2558BEE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56D74-EB86-4FD3-B5DF-7BF58CB0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104A5-A5A2-4A99-BA5B-31ED985B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B47D4-E76A-46BD-B0EB-E5BD166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2A32-D935-478F-9B4E-6BAEE041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B718B-F3FF-443F-B3CA-66CBA3865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F43C-2205-4FE9-9376-D53B5B78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2045E-2303-402D-800D-D0F5CF19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3BA40-DDC6-4CAC-BF4E-A6C1853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61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A5D1E1-6EB4-42D8-A26F-C665A347C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5487D-B79A-47F1-9D2C-EC2FB8814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ECC-E6E1-4B04-8976-6B327C3A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85FE-895C-4B5F-9333-66BB026E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2C2FF-4934-4897-90C9-D5271A38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4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6379-A4E6-43BC-8456-23AF6B7DF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FCC4C-4B84-42BD-A7F8-175746D64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42C5E-D062-426E-A760-A3162CBC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A241-C89F-4B9A-8186-B9D283E7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63BA1-E176-4717-B358-E35E29B2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62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872F-9CDD-4EBD-A8FF-B1B5EB98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0725A-D7A8-4ABB-AA97-224DD3B0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AA01C-4106-4AAA-92FD-C75EEA81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7CF34-7C54-496E-96D1-52139EBE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82FE1-48EB-40D3-89C5-31C2AB0E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81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6932-8DD5-4765-B367-6F6A6FEE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8838-55B3-4858-A4A8-94082CD33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900F2-1DF9-4834-A24F-66C7F8F7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A31AB-4A69-4A2E-88B9-142D57AF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E59A-812B-4101-9E51-5B2E7141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31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BB10-1AFC-40BD-ACE6-C7D59E23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CCEC-656B-4394-9635-973CC0B79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8AAF-2554-4C3C-9005-889B26994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BDBD3-E7F9-4A72-999D-B047735A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579EA-9CD7-4261-9BCF-774A7FED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6E016-58F2-421A-A31B-73E5063C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79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743B-75B5-4F03-98CC-305839DA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4A228-90AC-496D-9122-3B04D6949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853A5-63C5-49BD-99E7-CE05C34A8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636F-B309-40BC-BFF3-21FCD3A7F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9F6C1-46AA-48B2-8F88-422F0774B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DA014-E562-447E-AD5A-7F92D1B6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4AF98-C45A-4A81-A3BF-6345B3CA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0B455-D0A4-4830-B612-12F51CBD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24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D5C6-5681-49FA-9029-C64708A5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14D55-E28E-4348-8100-3531E545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2AD13-D247-4029-91B4-1BF013A5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C48BB-F80D-4E4E-A7D3-FA687C15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0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02618-C14B-46EE-BE7F-825664D4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B4243-E930-402B-A2EB-C24D8653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1FA7B-8A5A-4751-88AA-ECD3CD24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946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7479C-078A-4C09-BA86-F0634931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D8F69-B64E-4108-A7FB-B2924D06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D67BA-3F8A-4D16-B479-EB70C174B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0077-4B73-4AC6-ABCA-15463A816571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318E8-2717-4E7C-BC9E-DB86092D5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DFE70-4961-41D3-949C-400E67BBF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27DA-445C-4C34-97F0-EDFE3A240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42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cabrie@bom.gov.a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630616" cy="2040632"/>
          </a:xfrm>
        </p:spPr>
        <p:txBody>
          <a:bodyPr/>
          <a:lstStyle/>
          <a:p>
            <a:r>
              <a:rPr lang="en-US" b="1" dirty="0"/>
              <a:t>Joel Cabrie</a:t>
            </a:r>
          </a:p>
          <a:p>
            <a:r>
              <a:rPr lang="en-US" sz="2800" dirty="0"/>
              <a:t>Manager Marine Networks</a:t>
            </a:r>
          </a:p>
          <a:p>
            <a:r>
              <a:rPr lang="en-US" sz="2800" dirty="0"/>
              <a:t>Bureau of Meteorology</a:t>
            </a:r>
          </a:p>
          <a:p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joel.cabrie@bom.gov.au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386827-B4F2-4013-AEA0-E54FD684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5" y="1025807"/>
            <a:ext cx="8927130" cy="5256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AFBE35-3A0A-4011-885E-A08CCF4A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56794"/>
            <a:ext cx="7128792" cy="895942"/>
          </a:xfrm>
        </p:spPr>
        <p:txBody>
          <a:bodyPr/>
          <a:lstStyle/>
          <a:p>
            <a:r>
              <a:rPr lang="en-AU" dirty="0"/>
              <a:t>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5E385-D60E-43B9-ABEB-E2A67BF03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83422-D562-4CD2-A8B8-E2A1A80D6F22}"/>
              </a:ext>
            </a:extLst>
          </p:cNvPr>
          <p:cNvSpPr txBox="1"/>
          <p:nvPr/>
        </p:nvSpPr>
        <p:spPr>
          <a:xfrm>
            <a:off x="179512" y="50131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109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47 Countries</a:t>
            </a:r>
          </a:p>
        </p:txBody>
      </p:sp>
    </p:spTree>
    <p:extLst>
      <p:ext uri="{BB962C8B-B14F-4D97-AF65-F5344CB8AC3E}">
        <p14:creationId xmlns:p14="http://schemas.microsoft.com/office/powerpoint/2010/main" val="79524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267DD-2BF3-4FF1-B81C-4991D62E7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F373E91-1937-46D8-B393-D77320A7F825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900"/>
          </a:p>
        </p:txBody>
      </p:sp>
      <p:pic>
        <p:nvPicPr>
          <p:cNvPr id="6" name="Picture 4" descr="Forms response chart. Question title: To what stakeholder group(s) do you belong? (You may select more than one answer). Number of responses: 61 responses.">
            <a:extLst>
              <a:ext uri="{FF2B5EF4-FFF2-40B4-BE49-F238E27FC236}">
                <a16:creationId xmlns:a16="http://schemas.microsoft.com/office/drawing/2014/main" id="{B49D3DBC-6AAF-44D3-B883-43B2F6F38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9"/>
          <a:stretch/>
        </p:blipFill>
        <p:spPr bwMode="auto">
          <a:xfrm>
            <a:off x="424707" y="908720"/>
            <a:ext cx="8510610" cy="32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s response chart. Question title: Are you currently involved with a national VOS program?. Number of responses: 58 responses.">
            <a:extLst>
              <a:ext uri="{FF2B5EF4-FFF2-40B4-BE49-F238E27FC236}">
                <a16:creationId xmlns:a16="http://schemas.microsoft.com/office/drawing/2014/main" id="{5745A6B1-F453-4E6E-A73C-2A3C1CBFA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3"/>
          <a:stretch/>
        </p:blipFill>
        <p:spPr bwMode="auto">
          <a:xfrm>
            <a:off x="2339752" y="3754964"/>
            <a:ext cx="4773947" cy="2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64515C1-4A93-4BE9-849D-DD8767569DBF}"/>
              </a:ext>
            </a:extLst>
          </p:cNvPr>
          <p:cNvSpPr txBox="1">
            <a:spLocks/>
          </p:cNvSpPr>
          <p:nvPr/>
        </p:nvSpPr>
        <p:spPr>
          <a:xfrm>
            <a:off x="1115616" y="156794"/>
            <a:ext cx="7128792" cy="895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Experience/Background</a:t>
            </a:r>
          </a:p>
        </p:txBody>
      </p:sp>
    </p:spTree>
    <p:extLst>
      <p:ext uri="{BB962C8B-B14F-4D97-AF65-F5344CB8AC3E}">
        <p14:creationId xmlns:p14="http://schemas.microsoft.com/office/powerpoint/2010/main" val="223743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578C-A302-4B33-A5B4-274B5212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8D02C-37B2-4A44-AC0C-F47D8B391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Forms response chart. Question title: Gender. Number of responses: 61 responses.">
            <a:extLst>
              <a:ext uri="{FF2B5EF4-FFF2-40B4-BE49-F238E27FC236}">
                <a16:creationId xmlns:a16="http://schemas.microsoft.com/office/drawing/2014/main" id="{BE8240AF-9298-40FA-8209-56CB8A877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/>
          <a:stretch/>
        </p:blipFill>
        <p:spPr bwMode="auto">
          <a:xfrm>
            <a:off x="107504" y="810174"/>
            <a:ext cx="5403919" cy="27903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s response chart. Question title: Age range. Number of responses: 61 responses.">
            <a:extLst>
              <a:ext uri="{FF2B5EF4-FFF2-40B4-BE49-F238E27FC236}">
                <a16:creationId xmlns:a16="http://schemas.microsoft.com/office/drawing/2014/main" id="{4C9EE0D8-F31C-4290-924B-3079AA176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3"/>
          <a:stretch/>
        </p:blipFill>
        <p:spPr bwMode="auto">
          <a:xfrm>
            <a:off x="3203848" y="3717032"/>
            <a:ext cx="5456134" cy="27903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4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997E-5578-4ED1-8B97-8F79BE2E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A905-8FEF-4AAD-A152-5D24BA35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Forms response chart. Question title: What were the most important topics for you in the workshop? (You may select more than one answer). Number of responses: 61 responses.">
            <a:extLst>
              <a:ext uri="{FF2B5EF4-FFF2-40B4-BE49-F238E27FC236}">
                <a16:creationId xmlns:a16="http://schemas.microsoft.com/office/drawing/2014/main" id="{31335FDB-A41C-471A-BEA4-68CAD41B7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7" b="6757"/>
          <a:stretch/>
        </p:blipFill>
        <p:spPr bwMode="auto">
          <a:xfrm>
            <a:off x="467544" y="1016802"/>
            <a:ext cx="721854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312C0-D2C6-43CF-89F3-D705C092459E}"/>
              </a:ext>
            </a:extLst>
          </p:cNvPr>
          <p:cNvSpPr txBox="1"/>
          <p:nvPr/>
        </p:nvSpPr>
        <p:spPr>
          <a:xfrm>
            <a:off x="323528" y="7554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What were the most important topics for you in the workshop?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F998F-0EF3-4130-8C73-4009BD7D782A}"/>
              </a:ext>
            </a:extLst>
          </p:cNvPr>
          <p:cNvSpPr txBox="1"/>
          <p:nvPr/>
        </p:nvSpPr>
        <p:spPr>
          <a:xfrm>
            <a:off x="467544" y="360364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Do you require assistance to:</a:t>
            </a:r>
            <a:endParaRPr lang="en-A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D68F1DF-5DED-4F9F-A9CF-358EDDB95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3"/>
          <a:stretch/>
        </p:blipFill>
        <p:spPr bwMode="auto">
          <a:xfrm>
            <a:off x="696834" y="3942348"/>
            <a:ext cx="6389766" cy="275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6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A212-309B-46C3-81E4-9D7E7D21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Workshops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494B6-B302-4301-9C54-C032D618C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Forms response chart. Question title: Would you be interested in participating in more frequent PMO workshops?. Number of responses: 55 responses.">
            <a:extLst>
              <a:ext uri="{FF2B5EF4-FFF2-40B4-BE49-F238E27FC236}">
                <a16:creationId xmlns:a16="http://schemas.microsoft.com/office/drawing/2014/main" id="{831AC2BC-6EAB-4DFE-B93B-C298B904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5"/>
          <a:stretch/>
        </p:blipFill>
        <p:spPr bwMode="auto">
          <a:xfrm>
            <a:off x="194293" y="708518"/>
            <a:ext cx="3779167" cy="19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2C5817-BCDE-401E-9E76-0BD1918F61D4}"/>
              </a:ext>
            </a:extLst>
          </p:cNvPr>
          <p:cNvSpPr txBox="1"/>
          <p:nvPr/>
        </p:nvSpPr>
        <p:spPr>
          <a:xfrm>
            <a:off x="575556" y="3031811"/>
            <a:ext cx="72728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Priority topics for future webinars based on participant feedback: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How to use OceanOPS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Changes to VOS Metadata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Requesting an SOT-ID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How to use </a:t>
            </a:r>
            <a:r>
              <a:rPr lang="en-AU" dirty="0" err="1"/>
              <a:t>Turbowin</a:t>
            </a:r>
            <a:r>
              <a:rPr lang="en-AU" dirty="0"/>
              <a:t>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Using QC Tools &amp; recognising error patterns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How to recruit ships and keep voluntary ships motivated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Sharing data via the GTS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Increased frequency of webinars for PMO capacity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6 monthly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Virtual format </a:t>
            </a:r>
          </a:p>
        </p:txBody>
      </p:sp>
      <p:pic>
        <p:nvPicPr>
          <p:cNvPr id="7" name="Picture 4" descr="Forms response chart. Question title: Which of these topics would you like more information on or future follow-up sessions? (You may select more than one answer). Number of responses: 58 responses.">
            <a:extLst>
              <a:ext uri="{FF2B5EF4-FFF2-40B4-BE49-F238E27FC236}">
                <a16:creationId xmlns:a16="http://schemas.microsoft.com/office/drawing/2014/main" id="{62A07126-E257-40FD-A1C0-92A4B0642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4" b="7579"/>
          <a:stretch/>
        </p:blipFill>
        <p:spPr bwMode="auto">
          <a:xfrm>
            <a:off x="3958679" y="908721"/>
            <a:ext cx="5149825" cy="21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F8A4E4-8E3E-44D6-9061-B438ACDEBE42}"/>
              </a:ext>
            </a:extLst>
          </p:cNvPr>
          <p:cNvSpPr txBox="1"/>
          <p:nvPr/>
        </p:nvSpPr>
        <p:spPr>
          <a:xfrm>
            <a:off x="4211960" y="78561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i="0" dirty="0">
                <a:solidFill>
                  <a:srgbClr val="202124"/>
                </a:solidFill>
                <a:effectLst/>
                <a:latin typeface="Google Sans"/>
              </a:rPr>
              <a:t>Which of these topics would you like more information on or future follow-up sessions? </a:t>
            </a:r>
            <a:endParaRPr lang="en-AU" sz="1000" b="1" dirty="0"/>
          </a:p>
        </p:txBody>
      </p:sp>
    </p:spTree>
    <p:extLst>
      <p:ext uri="{BB962C8B-B14F-4D97-AF65-F5344CB8AC3E}">
        <p14:creationId xmlns:p14="http://schemas.microsoft.com/office/powerpoint/2010/main" val="357441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3D6B-6062-4DDD-8CF4-09AC7E27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4786"/>
            <a:ext cx="7128792" cy="895942"/>
          </a:xfrm>
        </p:spPr>
        <p:txBody>
          <a:bodyPr/>
          <a:lstStyle/>
          <a:p>
            <a:r>
              <a:rPr lang="en-AU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E4916-5DAE-413B-B9DF-2F45F7C10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998405"/>
          </a:xfrm>
        </p:spPr>
        <p:txBody>
          <a:bodyPr/>
          <a:lstStyle/>
          <a:p>
            <a:r>
              <a:rPr lang="en-AU" sz="1600" dirty="0"/>
              <a:t>As the audience was varied I think it may be better to split the sessions up into a basic session with the aim of recruiting new countries to the VOS program and a more advanced technical session for existing participants. </a:t>
            </a:r>
          </a:p>
          <a:p>
            <a:r>
              <a:rPr lang="en-AU" sz="1600" dirty="0"/>
              <a:t>Need more time for questions and discussion</a:t>
            </a:r>
          </a:p>
          <a:p>
            <a:r>
              <a:rPr lang="en-AU" sz="1600" dirty="0"/>
              <a:t>Yes. For the short duration of the workshop, there were good introductions. Longer follow-ups on the new WIGOS metadata format and training/demo opportunities may be useful.</a:t>
            </a:r>
          </a:p>
          <a:p>
            <a:r>
              <a:rPr lang="en-AU" sz="1600" dirty="0"/>
              <a:t>I found Tuesday presentations to be a bit too basic at times but appreciate not everyone there was a PMO so would not have the same knowledge as me. Thursday was very interesting though and at the right level. </a:t>
            </a:r>
          </a:p>
          <a:p>
            <a:r>
              <a:rPr lang="en-AU" sz="1600" dirty="0"/>
              <a:t>I think it was beyond what many participants could take in and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E2433-5317-4A11-974E-E6C1E38DB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Forms response chart. Question title: Were the topics and depth of presentation adequate for the audience?. Number of responses: 61 responses.">
            <a:extLst>
              <a:ext uri="{FF2B5EF4-FFF2-40B4-BE49-F238E27FC236}">
                <a16:creationId xmlns:a16="http://schemas.microsoft.com/office/drawing/2014/main" id="{5BBB0AA9-2C11-4C65-91AA-9F4F6786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6300192" cy="26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6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712B-7B67-4DD2-B485-DF586567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56794"/>
            <a:ext cx="7128792" cy="895942"/>
          </a:xfrm>
        </p:spPr>
        <p:txBody>
          <a:bodyPr/>
          <a:lstStyle/>
          <a:p>
            <a:r>
              <a:rPr lang="en-AU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9C7-55F0-42EA-A400-7517126DD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Online training course for PMOs might be valuable</a:t>
            </a:r>
          </a:p>
          <a:p>
            <a:r>
              <a:rPr lang="en-AU" sz="2000" dirty="0"/>
              <a:t>Virtual workshop was more accessible, but limits practical sessions and networking opportunities</a:t>
            </a:r>
          </a:p>
          <a:p>
            <a:r>
              <a:rPr lang="en-AU" sz="2000" dirty="0"/>
              <a:t>Sessions were informative for beginners</a:t>
            </a:r>
          </a:p>
          <a:p>
            <a:r>
              <a:rPr lang="en-AU" sz="2000" dirty="0"/>
              <a:t>Recorded sessions will be helpful as a future resource</a:t>
            </a:r>
          </a:p>
          <a:p>
            <a:r>
              <a:rPr lang="en-AU" sz="2000" dirty="0"/>
              <a:t>Sharing of different </a:t>
            </a:r>
            <a:r>
              <a:rPr lang="en-AU" sz="2000" dirty="0" err="1"/>
              <a:t>Turbowin</a:t>
            </a:r>
            <a:r>
              <a:rPr lang="en-AU" sz="2000" dirty="0"/>
              <a:t>+ setups by different countries was a good way to demonstrate capabilities of the software</a:t>
            </a:r>
          </a:p>
          <a:p>
            <a:r>
              <a:rPr lang="en-AU" sz="2000" dirty="0"/>
              <a:t>With such large numbers of participants, a virtual session becomes more like a series of lectures than a workshop</a:t>
            </a:r>
          </a:p>
          <a:p>
            <a:r>
              <a:rPr lang="en-AU" sz="2000" dirty="0"/>
              <a:t>Topics felt rushed to stick within </a:t>
            </a:r>
            <a:r>
              <a:rPr lang="en-AU" sz="2000"/>
              <a:t>set times</a:t>
            </a:r>
            <a:endParaRPr lang="en-AU" sz="2000" dirty="0"/>
          </a:p>
          <a:p>
            <a:r>
              <a:rPr lang="en-AU" sz="2000" dirty="0"/>
              <a:t>Using the chat function for questions is not as useful as having proper dialogue and interactions with other PMOs</a:t>
            </a:r>
          </a:p>
          <a:p>
            <a:r>
              <a:rPr lang="en-AU" sz="2000" dirty="0"/>
              <a:t>Look forward to future opportunities for face to face workshops</a:t>
            </a:r>
          </a:p>
          <a:p>
            <a:endParaRPr lang="en-A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C9AF4-42DF-4958-8D9F-D4A812E72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30655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oM Presentation" ma:contentTypeID="0x010100C6327E052C8BE04C942220FEE09FA62D003611B1D53A1B5442B64EC13CD8C48E70" ma:contentTypeVersion="12" ma:contentTypeDescription="BoM Document Content Type is the base content type used to control all Bureau managed presentations." ma:contentTypeScope="" ma:versionID="778ea9a834bab080ca950c5c99dca1b4">
  <xsd:schema xmlns:xsd="http://www.w3.org/2001/XMLSchema" xmlns:xs="http://www.w3.org/2001/XMLSchema" xmlns:p="http://schemas.microsoft.com/office/2006/metadata/properties" xmlns:ns2="3e03809e-c3ee-45dc-babc-9adc7888d119" xmlns:ns3="dcfeb59e-bb29-419e-af83-3d16f5fa27da" targetNamespace="http://schemas.microsoft.com/office/2006/metadata/properties" ma:root="true" ma:fieldsID="c9797b3e5405a192d9a8e85848574806" ns2:_="" ns3:_="">
    <xsd:import namespace="3e03809e-c3ee-45dc-babc-9adc7888d119"/>
    <xsd:import namespace="dcfeb59e-bb29-419e-af83-3d16f5fa27da"/>
    <xsd:element name="properties">
      <xsd:complexType>
        <xsd:sequence>
          <xsd:element name="documentManagement">
            <xsd:complexType>
              <xsd:all>
                <xsd:element ref="ns2:FileCategory" minOccurs="0"/>
                <xsd:element ref="ns2:FileClass" minOccurs="0"/>
                <xsd:element ref="ns2:jefe7a9d9a0344d3920c9767147f6121" minOccurs="0"/>
                <xsd:element ref="ns2:TaxCatchAll" minOccurs="0"/>
                <xsd:element ref="ns2:TaxCatchAllLabel" minOccurs="0"/>
                <xsd:element ref="ns2:SiteKeyword" minOccurs="0"/>
                <xsd:element ref="ns2:RPNumber" minOccurs="0"/>
                <xsd:element ref="ns3:Platfor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809e-c3ee-45dc-babc-9adc7888d119" elementFormDefault="qualified">
    <xsd:import namespace="http://schemas.microsoft.com/office/2006/documentManagement/types"/>
    <xsd:import namespace="http://schemas.microsoft.com/office/infopath/2007/PartnerControls"/>
    <xsd:element name="FileCategory" ma:index="2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on"/>
                    <xsd:enumeration value="Consumables"/>
                    <xsd:enumeration value="Data"/>
                    <xsd:enumeration value="Finance"/>
                    <xsd:enumeration value="Hardware"/>
                    <xsd:enumeration value="HR"/>
                    <xsd:enumeration value="Meeting Related"/>
                    <xsd:enumeration value="Operational"/>
                    <xsd:enumeration value="Planning"/>
                    <xsd:enumeration value="Procurement"/>
                    <xsd:enumeration value="Project Management"/>
                    <xsd:enumeration value="Software"/>
                    <xsd:enumeration value="Training"/>
                    <xsd:enumeration value="Travel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FileClass" ma:index="3" nillable="true" ma:displayName="File Class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ice"/>
                    <xsd:enumeration value="agenda"/>
                    <xsd:enumeration value="agreement"/>
                    <xsd:enumeration value="bulletin"/>
                    <xsd:enumeration value="checklist"/>
                    <xsd:enumeration value="contract"/>
                    <xsd:enumeration value="correspondence"/>
                    <xsd:enumeration value="data file"/>
                    <xsd:enumeration value="diagram"/>
                    <xsd:enumeration value="form"/>
                    <xsd:enumeration value="instruction"/>
                    <xsd:enumeration value="invoice"/>
                    <xsd:enumeration value="letter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photo"/>
                    <xsd:enumeration value="presentation"/>
                    <xsd:enumeration value="quote"/>
                    <xsd:enumeration value="receipt"/>
                    <xsd:enumeration value="report"/>
                    <xsd:enumeration value="risk assessment"/>
                    <xsd:enumeration value="survey"/>
                    <xsd:enumeration value="template"/>
                    <xsd:enumeration value="tender"/>
                    <xsd:enumeration value="video"/>
                    <xsd:enumeration value="worksheet"/>
                  </xsd:restriction>
                </xsd:simpleType>
              </xsd:element>
            </xsd:sequence>
          </xsd:extension>
        </xsd:complexContent>
      </xsd:complexType>
    </xsd:element>
    <xsd:element name="jefe7a9d9a0344d3920c9767147f6121" ma:index="8" nillable="true" ma:taxonomy="true" ma:internalName="jefe7a9d9a0344d3920c9767147f6121" ma:taxonomyFieldName="Record_x0020_Activity" ma:displayName="Record Activity" ma:fieldId="{3efe7a9d-9a03-44d3-920c-9767147f6121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e740254-b579-4c0f-88c8-c5d9f6e789f9}" ma:internalName="TaxCatchAll" ma:showField="CatchAllData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e740254-b579-4c0f-88c8-c5d9f6e789f9}" ma:internalName="TaxCatchAllLabel" ma:readOnly="true" ma:showField="CatchAllDataLabel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RPNumber" ma:index="15" nillable="true" ma:displayName="RPNumber" ma:description="Record Number from RecordPoint." ma:hidden="true" ma:internalName="RPNumb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eb59e-bb29-419e-af83-3d16f5fa27da" elementFormDefault="qualified">
    <xsd:import namespace="http://schemas.microsoft.com/office/2006/documentManagement/types"/>
    <xsd:import namespace="http://schemas.microsoft.com/office/infopath/2007/PartnerControls"/>
    <xsd:element name="Platform" ma:index="16" nillable="true" ma:displayName="Platform" ma:format="Dropdown" ma:internalName="Platfo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VOF"/>
                    <xsd:enumeration value="Drifting Buoy"/>
                    <xsd:enumeration value="Moored Buoy"/>
                    <xsd:enumeration value="Argo"/>
                    <xsd:enumeration value="XBT"/>
                    <xsd:enumeration value="Wave buoy"/>
                    <xsd:enumeration value="IMOS SST"/>
                  </xsd:restriction>
                </xsd:simpleType>
              </xsd:element>
            </xsd:sequence>
          </xsd:extension>
        </xsd:complexContent>
      </xsd:complexType>
    </xsd:element>
    <xsd:element name="Date" ma:index="17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PNumber xmlns="3e03809e-c3ee-45dc-babc-9adc7888d119" xsi:nil="true"/>
    <Platform xmlns="dcfeb59e-bb29-419e-af83-3d16f5fa27da"/>
    <SiteKeyword xmlns="3e03809e-c3ee-45dc-babc-9adc7888d119" xsi:nil="true"/>
    <jefe7a9d9a0344d3920c9767147f6121 xmlns="3e03809e-c3ee-45dc-babc-9adc7888d119">
      <Terms xmlns="http://schemas.microsoft.com/office/infopath/2007/PartnerControls"/>
    </jefe7a9d9a0344d3920c9767147f6121>
    <TaxCatchAll xmlns="3e03809e-c3ee-45dc-babc-9adc7888d119"/>
    <FileCategory xmlns="3e03809e-c3ee-45dc-babc-9adc7888d119"/>
    <FileClass xmlns="3e03809e-c3ee-45dc-babc-9adc7888d119"/>
    <Date xmlns="dcfeb59e-bb29-419e-af83-3d16f5fa27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68B7CA-B3EF-4D0A-9BB7-903BBBC91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809e-c3ee-45dc-babc-9adc7888d119"/>
    <ds:schemaRef ds:uri="dcfeb59e-bb29-419e-af83-3d16f5fa2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225CB3-0A1B-4AD7-A5A3-D3E39BDE8625}">
  <ds:schemaRefs>
    <ds:schemaRef ds:uri="http://schemas.microsoft.com/office/2006/metadata/properties"/>
    <ds:schemaRef ds:uri="3e03809e-c3ee-45dc-babc-9adc7888d11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cfeb59e-bb29-419e-af83-3d16f5fa27da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4F97F3-4873-43B8-9917-2C2C57B23B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10300</TotalTime>
  <Words>379</Words>
  <Application>Microsoft Macintosh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Google Sans</vt:lpstr>
      <vt:lpstr>SOT-10-Template</vt:lpstr>
      <vt:lpstr>Custom Design</vt:lpstr>
      <vt:lpstr>PowerPoint Presentation</vt:lpstr>
      <vt:lpstr>Participation</vt:lpstr>
      <vt:lpstr>PowerPoint Presentation</vt:lpstr>
      <vt:lpstr>Demographics</vt:lpstr>
      <vt:lpstr>Feedback</vt:lpstr>
      <vt:lpstr>Future Workshops</vt:lpstr>
      <vt:lpstr>Topics</vt:lpstr>
      <vt:lpstr>General Comments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Sarah North</cp:lastModifiedBy>
  <cp:revision>36</cp:revision>
  <dcterms:created xsi:type="dcterms:W3CDTF">2015-04-15T06:27:16Z</dcterms:created>
  <dcterms:modified xsi:type="dcterms:W3CDTF">2021-09-02T19:32:12Z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0x010100C6327E052C8BE04C942220FEE09FA62D003611B1D53A1B5442B64EC13CD8C48E70</vt:lpwstr>
  </property>
  <property fmtid="{D5CDD505-2E9C-101B-9397-08002B2CF9AE}" pid="3" name="TaxKeyword">
    <vt:lpwstr/>
  </property>
  <property fmtid="{D5CDD505-2E9C-101B-9397-08002B2CF9AE}" pid="4" name="TaxKeywordTaxHTField">
    <vt:lpwstr/>
  </property>
  <property fmtid="{D5CDD505-2E9C-101B-9397-08002B2CF9AE}" pid="5" name="Record Activity">
    <vt:lpwstr/>
  </property>
</Properties>
</file>