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picture containing text&#10;&#10;Description automatically generated"/>
          <p:cNvPicPr/>
          <p:nvPr/>
        </p:nvPicPr>
        <p:blipFill>
          <a:blip r:embed="rId14"/>
          <a:stretch/>
        </p:blipFill>
        <p:spPr>
          <a:xfrm>
            <a:off x="8415720" y="13320"/>
            <a:ext cx="690480" cy="690480"/>
          </a:xfrm>
          <a:prstGeom prst="rect">
            <a:avLst/>
          </a:prstGeom>
          <a:ln w="0">
            <a:noFill/>
          </a:ln>
        </p:spPr>
      </p:pic>
      <p:pic>
        <p:nvPicPr>
          <p:cNvPr id="6" name="Picture 2"/>
          <p:cNvPicPr/>
          <p:nvPr/>
        </p:nvPicPr>
        <p:blipFill>
          <a:blip r:embed="rId15"/>
          <a:stretch/>
        </p:blipFill>
        <p:spPr>
          <a:xfrm>
            <a:off x="21600" y="44640"/>
            <a:ext cx="1438920" cy="52524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1"/>
          <p:cNvSpPr/>
          <p:nvPr/>
        </p:nvSpPr>
        <p:spPr>
          <a:xfrm>
            <a:off x="1547640" y="151920"/>
            <a:ext cx="6334560" cy="167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Eleventh Session of the </a:t>
            </a:r>
            <a:br/>
            <a:r>
              <a:rPr lang="en-US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Ship Observations Team</a:t>
            </a:r>
            <a:endParaRPr lang="en-GB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Online-Meeting, 13-16 September 2021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A picture containing text&#10;&#10;Description automatically generated"/>
          <p:cNvPicPr/>
          <p:nvPr/>
        </p:nvPicPr>
        <p:blipFill>
          <a:blip r:embed="rId14"/>
          <a:stretch/>
        </p:blipFill>
        <p:spPr>
          <a:xfrm>
            <a:off x="8415720" y="13320"/>
            <a:ext cx="690480" cy="69048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2"/>
          <p:cNvPicPr/>
          <p:nvPr/>
        </p:nvPicPr>
        <p:blipFill>
          <a:blip r:embed="rId15"/>
          <a:stretch/>
        </p:blipFill>
        <p:spPr>
          <a:xfrm>
            <a:off x="21600" y="44640"/>
            <a:ext cx="1438920" cy="525240"/>
          </a:xfrm>
          <a:prstGeom prst="rect">
            <a:avLst/>
          </a:prstGeom>
          <a:ln w="0"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2771640" y="6639120"/>
            <a:ext cx="44622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rgbClr val="A6A6A6"/>
                </a:solidFill>
                <a:latin typeface="Arial"/>
                <a:ea typeface="DejaVu Sans"/>
              </a:rPr>
              <a:t>SOT-11, online Conference, 13 - 16 September 2021</a:t>
            </a:r>
            <a:endParaRPr lang="en-GB" sz="12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88rFUT4stlvjfREtIs_SiqLEuvyYSJ1g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ean-baptiste.cohuet@meteo.fr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85800" y="2997000"/>
            <a:ext cx="7770240" cy="122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827640" y="4509000"/>
            <a:ext cx="7628400" cy="175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800" b="0" strike="noStrike" spc="-1" baseline="33000">
                <a:solidFill>
                  <a:srgbClr val="000000"/>
                </a:solidFill>
                <a:latin typeface="Arial"/>
                <a:ea typeface="Microsoft YaHei"/>
              </a:rPr>
              <a:t>                		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GB" sz="2800" b="0" strike="noStrike" spc="-1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447480" y="2131200"/>
            <a:ext cx="8191440" cy="23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4"/>
          <p:cNvSpPr/>
          <p:nvPr/>
        </p:nvSpPr>
        <p:spPr>
          <a:xfrm>
            <a:off x="686160" y="2997360"/>
            <a:ext cx="7770240" cy="122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Task-Team on Instrument Standards and Satellite Communications </a:t>
            </a:r>
            <a:endParaRPr lang="en-GB" sz="3600" b="0" strike="noStrike" spc="-1"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828000" y="4509360"/>
            <a:ext cx="7628400" cy="175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J.B Cohuet </a:t>
            </a:r>
            <a:endParaRPr lang="en-GB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Météo-France</a:t>
            </a:r>
            <a:endParaRPr lang="en-GB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800" b="0" strike="noStrike" spc="-1" baseline="33000">
                <a:solidFill>
                  <a:srgbClr val="000000"/>
                </a:solidFill>
                <a:latin typeface="Arial"/>
                <a:ea typeface="Microsoft YaHei"/>
              </a:rPr>
              <a:t>                		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GB" sz="2800" b="0" strike="noStrike" spc="-1">
              <a:latin typeface="Arial"/>
            </a:endParaRPr>
          </a:p>
        </p:txBody>
      </p:sp>
      <p:sp>
        <p:nvSpPr>
          <p:cNvPr id="87" name="CustomShape 6"/>
          <p:cNvSpPr/>
          <p:nvPr/>
        </p:nvSpPr>
        <p:spPr>
          <a:xfrm>
            <a:off x="2787480" y="2340360"/>
            <a:ext cx="6211440" cy="23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Agenda item 13.2</a:t>
            </a:r>
            <a:endParaRPr lang="en-GB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115640" y="12600"/>
            <a:ext cx="7126560" cy="89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Membership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457200" y="1196640"/>
            <a:ext cx="8227440" cy="49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7086600" y="6619320"/>
            <a:ext cx="2055240" cy="22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7D2B108-C442-4A6B-B794-0B2C710093C8}" type="slidenum">
              <a:rPr lang="en-US" sz="1200" b="0" strike="noStrike" spc="-1">
                <a:solidFill>
                  <a:srgbClr val="A6A6A6"/>
                </a:solidFill>
                <a:latin typeface="Arial"/>
                <a:ea typeface="DejaVu Sans"/>
              </a:rPr>
              <a:t>2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540000" y="720000"/>
            <a:ext cx="8278920" cy="59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Jean-Baptiste COHUET (TT Chairperson, France)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sngStrike" spc="-1">
                <a:solidFill>
                  <a:srgbClr val="000000"/>
                </a:solidFill>
                <a:latin typeface="Arial"/>
                <a:ea typeface="DejaVu Sans"/>
              </a:rPr>
              <a:t>Ross BANNISTER (TT ViceChair, New Zealand)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Martin KRAMP (ex officio, SOT TC)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David BERRY (United Kingdom)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Christophe BILLON (France)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Francis BRINGAS (United States)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Joel CABRIE (Australia)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Mardene DE VILLIERS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Darin FIGURSKEY (United States)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Henry KLETA (Germany)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sngStrike" spc="-1">
                <a:solidFill>
                  <a:srgbClr val="000000"/>
                </a:solidFill>
                <a:latin typeface="Arial"/>
                <a:ea typeface="DejaVu Sans"/>
              </a:rPr>
              <a:t>Massaya KONISHI (Japan)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Rudolf KROCKAUER (Germany)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James LUCIANI (United States)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Balakrishnan NAIR (India)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sngStrike" spc="-1">
                <a:solidFill>
                  <a:srgbClr val="000000"/>
                </a:solidFill>
                <a:latin typeface="Arial"/>
                <a:ea typeface="DejaVu Sans"/>
              </a:rPr>
              <a:t>Damian NAPOLES (Netherlands)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Emma STEVENTON (United Kingdom)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Michael POTOCHNEY  (United States)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Peter ROUX (South Africa)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Rene ROZEBOOM (Netherlands)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Adam RYAN (</a:t>
            </a:r>
            <a:r>
              <a:rPr lang="en-GB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new member</a:t>
            </a: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, United Kingdom)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Shawn SMITH (United States)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Joaquin TRINANES (United States)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Mayu YAMAMOTO (</a:t>
            </a:r>
            <a:r>
              <a:rPr lang="en-GB" sz="1600" b="1" strike="noStrike" spc="-1">
                <a:solidFill>
                  <a:srgbClr val="000000"/>
                </a:solidFill>
                <a:latin typeface="sans-serif;Arial"/>
                <a:ea typeface="DejaVu Sans"/>
              </a:rPr>
              <a:t>new member</a:t>
            </a: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, Japan)</a:t>
            </a:r>
            <a:endParaRPr lang="en-GB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115640" y="12600"/>
            <a:ext cx="7126560" cy="89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Terms of reference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457200" y="1196640"/>
            <a:ext cx="8227440" cy="49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3"/>
          <p:cNvSpPr/>
          <p:nvPr/>
        </p:nvSpPr>
        <p:spPr>
          <a:xfrm>
            <a:off x="7086600" y="6619320"/>
            <a:ext cx="2055240" cy="22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1F977A1-247F-4F1B-B0E1-DA918589F4E1}" type="slidenum">
              <a:rPr lang="en-US" sz="1200" b="0" strike="noStrike" spc="-1">
                <a:solidFill>
                  <a:srgbClr val="A6A6A6"/>
                </a:solidFill>
                <a:latin typeface="Arial"/>
                <a:ea typeface="DejaVu Sans"/>
              </a:rPr>
              <a:t>3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360000" y="720000"/>
            <a:ext cx="8278920" cy="59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marL="565200" indent="-227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Compile information and provide guidance on existing activities, procedures and practices within SOT relating to instrument testing, standardization and intercalibration, as well as the standardization of observation practices and procedures; </a:t>
            </a:r>
            <a:endParaRPr lang="en-GB" sz="1600" b="0" strike="noStrike" spc="-1">
              <a:latin typeface="Arial"/>
            </a:endParaRPr>
          </a:p>
          <a:p>
            <a:pPr marL="565200" indent="-227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Using guidance contained in existing guides including the WMO Guides on Instruments and Methods of Observation (WMO-No.8) communicate with manufactures regarding new technologies and recognized equipment problems when requested; </a:t>
            </a:r>
            <a:endParaRPr lang="en-GB" sz="1600" b="0" strike="noStrike" spc="-1">
              <a:latin typeface="Arial"/>
            </a:endParaRPr>
          </a:p>
          <a:p>
            <a:pPr marL="565200" indent="-227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Prepare dedicated Webpages containing this information, to be made widely available through the SOT web site and linked from other relevant websites;</a:t>
            </a:r>
            <a:endParaRPr lang="en-GB" sz="1600" b="0" strike="noStrike" spc="-1">
              <a:latin typeface="Arial"/>
            </a:endParaRPr>
          </a:p>
          <a:p>
            <a:pPr marL="565200" indent="-227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Organise inter-comparisons as required by SOT sessions; </a:t>
            </a:r>
            <a:endParaRPr lang="en-GB" sz="1600" b="0" strike="noStrike" spc="-1">
              <a:latin typeface="Arial"/>
            </a:endParaRPr>
          </a:p>
          <a:p>
            <a:pPr marL="565200" indent="-227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Review and comment relevant WMO Publications when requested to make sure they are kept up to date; </a:t>
            </a:r>
            <a:endParaRPr lang="en-GB" sz="1600" b="0" strike="noStrike" spc="-1">
              <a:latin typeface="Arial"/>
            </a:endParaRPr>
          </a:p>
          <a:p>
            <a:pPr marL="565200" indent="-227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Evaluate the operational and cost-effective use of satellite data telecommunication systems for the real-time collection of VOS and SOOP data in support of the World Weather Watch, GOOS, and GCOS; </a:t>
            </a:r>
            <a:endParaRPr lang="en-GB" sz="1600" b="0" strike="noStrike" spc="-1">
              <a:latin typeface="Arial"/>
            </a:endParaRPr>
          </a:p>
          <a:p>
            <a:pPr marL="565200" indent="-227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Evaluate and propose new communication systems for conventional VOS to substitute Code 41 and continue to monitor the cost implications of Code 41; </a:t>
            </a:r>
            <a:endParaRPr lang="en-GB" sz="1600" b="0" strike="noStrike" spc="-1">
              <a:latin typeface="Arial"/>
            </a:endParaRPr>
          </a:p>
          <a:p>
            <a:pPr marL="565200" indent="-2275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Liaise with international organizations (IMO, IMSO) and with telecom providers to take into account expected evolutions relevant to SOT</a:t>
            </a:r>
            <a:r>
              <a:rPr lang="en-GB" sz="18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. 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115640" y="12600"/>
            <a:ext cx="7126560" cy="89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Activities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457200" y="1196640"/>
            <a:ext cx="8227440" cy="49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3"/>
          <p:cNvSpPr/>
          <p:nvPr/>
        </p:nvSpPr>
        <p:spPr>
          <a:xfrm>
            <a:off x="7086600" y="6619320"/>
            <a:ext cx="2055240" cy="22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CA405BB-4DF9-4B3E-B54B-F12C3042BA75}" type="slidenum">
              <a:rPr lang="en-US" sz="1200" b="0" strike="noStrike" spc="-1">
                <a:solidFill>
                  <a:srgbClr val="A6A6A6"/>
                </a:solidFill>
                <a:latin typeface="Arial"/>
                <a:ea typeface="DejaVu Sans"/>
              </a:rPr>
              <a:t>4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-180000" y="837720"/>
            <a:ext cx="8278920" cy="60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sans-serif;Arial"/>
                <a:ea typeface="DejaVu Sans"/>
              </a:rPr>
              <a:t>      1- Collection of technical information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540000" y="1322280"/>
            <a:ext cx="8482320" cy="153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Instrumentation for VOS, SOOP, ASAP</a:t>
            </a:r>
            <a:endParaRPr lang="en-GB" sz="1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Instrument standards guidelines</a:t>
            </a:r>
            <a:endParaRPr lang="en-GB" sz="1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Dataflows</a:t>
            </a:r>
            <a:endParaRPr lang="en-GB" sz="1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GTS headers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2340000" y="2160000"/>
            <a:ext cx="358920" cy="538920"/>
          </a:xfrm>
          <a:custGeom>
            <a:avLst/>
            <a:gdLst/>
            <a:ahLst/>
            <a:cxnLst/>
            <a:rect l="l" t="t" r="r" b="b"/>
            <a:pathLst>
              <a:path w="1002" h="1502">
                <a:moveTo>
                  <a:pt x="0" y="0"/>
                </a:moveTo>
                <a:cubicBezTo>
                  <a:pt x="250" y="0"/>
                  <a:pt x="500" y="62"/>
                  <a:pt x="500" y="125"/>
                </a:cubicBezTo>
                <a:lnTo>
                  <a:pt x="500" y="625"/>
                </a:lnTo>
                <a:cubicBezTo>
                  <a:pt x="500" y="687"/>
                  <a:pt x="750" y="750"/>
                  <a:pt x="1001" y="750"/>
                </a:cubicBezTo>
                <a:cubicBezTo>
                  <a:pt x="750" y="750"/>
                  <a:pt x="500" y="813"/>
                  <a:pt x="500" y="875"/>
                </a:cubicBezTo>
                <a:lnTo>
                  <a:pt x="500" y="1375"/>
                </a:lnTo>
                <a:cubicBezTo>
                  <a:pt x="500" y="1438"/>
                  <a:pt x="250" y="1501"/>
                  <a:pt x="0" y="1501"/>
                </a:cubicBez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7"/>
          <p:cNvSpPr/>
          <p:nvPr/>
        </p:nvSpPr>
        <p:spPr>
          <a:xfrm>
            <a:off x="2755080" y="2256120"/>
            <a:ext cx="2643840" cy="60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On SOT Website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03" name="CustomShape 8"/>
          <p:cNvSpPr/>
          <p:nvPr/>
        </p:nvSpPr>
        <p:spPr>
          <a:xfrm>
            <a:off x="-180000" y="3420000"/>
            <a:ext cx="8278920" cy="60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sans-serif;Arial"/>
                <a:ea typeface="DejaVu Sans"/>
              </a:rPr>
              <a:t>       2- AWS standards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04" name="CustomShape 9"/>
          <p:cNvSpPr/>
          <p:nvPr/>
        </p:nvSpPr>
        <p:spPr>
          <a:xfrm>
            <a:off x="457200" y="4140000"/>
            <a:ext cx="8482320" cy="153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TT-ISSC was asked to document minimal standards for Ship-borne Automatic Weather Stations (S-AWS).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Draft document is available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sans-serif;Arial"/>
                <a:ea typeface="Microsoft YaHei"/>
                <a:hlinkClick r:id="rId2"/>
              </a:rPr>
              <a:t> here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115640" y="12600"/>
            <a:ext cx="7126560" cy="89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Activities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457200" y="1196640"/>
            <a:ext cx="8227440" cy="49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3"/>
          <p:cNvSpPr/>
          <p:nvPr/>
        </p:nvSpPr>
        <p:spPr>
          <a:xfrm>
            <a:off x="7086600" y="6619320"/>
            <a:ext cx="2055240" cy="22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702E85E-D123-4DA5-BFA8-78F85C197455}" type="slidenum">
              <a:rPr lang="en-US" sz="1200" b="0" strike="noStrike" spc="-1">
                <a:solidFill>
                  <a:srgbClr val="A6A6A6"/>
                </a:solidFill>
                <a:latin typeface="Arial"/>
                <a:ea typeface="DejaVu Sans"/>
              </a:rPr>
              <a:t>5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108" name="CustomShape 4"/>
          <p:cNvSpPr/>
          <p:nvPr/>
        </p:nvSpPr>
        <p:spPr>
          <a:xfrm>
            <a:off x="-180000" y="837720"/>
            <a:ext cx="8278920" cy="60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sans-serif;Arial"/>
                <a:ea typeface="DejaVu Sans"/>
              </a:rPr>
              <a:t>    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sans-serif;Arial"/>
                <a:ea typeface="DejaVu Sans"/>
              </a:rPr>
              <a:t>      3- Monitoring of Telecommunication Systems used for VOS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09" name="Picture 110"/>
          <p:cNvPicPr/>
          <p:nvPr/>
        </p:nvPicPr>
        <p:blipFill>
          <a:blip r:embed="rId2"/>
          <a:stretch/>
        </p:blipFill>
        <p:spPr>
          <a:xfrm>
            <a:off x="4608000" y="1607400"/>
            <a:ext cx="3058560" cy="3422160"/>
          </a:xfrm>
          <a:prstGeom prst="rect">
            <a:avLst/>
          </a:prstGeom>
          <a:ln w="0">
            <a:noFill/>
          </a:ln>
        </p:spPr>
      </p:pic>
      <p:sp>
        <p:nvSpPr>
          <p:cNvPr id="110" name="CustomShape 5"/>
          <p:cNvSpPr/>
          <p:nvPr/>
        </p:nvSpPr>
        <p:spPr>
          <a:xfrm>
            <a:off x="1440000" y="1440000"/>
            <a:ext cx="3058560" cy="3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Telecoms per VOS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11" name="CustomShape 6"/>
          <p:cNvSpPr/>
          <p:nvPr/>
        </p:nvSpPr>
        <p:spPr>
          <a:xfrm>
            <a:off x="4608000" y="1440000"/>
            <a:ext cx="3058560" cy="3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Telecoms per observations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12" name="CustomShape 7"/>
          <p:cNvSpPr/>
          <p:nvPr/>
        </p:nvSpPr>
        <p:spPr>
          <a:xfrm>
            <a:off x="180000" y="1453320"/>
            <a:ext cx="1258920" cy="60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For 2020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13" name="Picture 115"/>
          <p:cNvPicPr/>
          <p:nvPr/>
        </p:nvPicPr>
        <p:blipFill>
          <a:blip r:embed="rId3"/>
          <a:stretch/>
        </p:blipFill>
        <p:spPr>
          <a:xfrm>
            <a:off x="7200000" y="4291560"/>
            <a:ext cx="1960560" cy="255132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113"/>
          <p:cNvPicPr/>
          <p:nvPr/>
        </p:nvPicPr>
        <p:blipFill>
          <a:blip r:embed="rId4"/>
          <a:stretch/>
        </p:blipFill>
        <p:spPr>
          <a:xfrm>
            <a:off x="1298880" y="1726560"/>
            <a:ext cx="3057120" cy="313344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113"/>
          <p:cNvPicPr/>
          <p:nvPr/>
        </p:nvPicPr>
        <p:blipFill>
          <a:blip r:embed="rId5"/>
          <a:stretch/>
        </p:blipFill>
        <p:spPr>
          <a:xfrm>
            <a:off x="0" y="4563720"/>
            <a:ext cx="2201760" cy="234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115640" y="12600"/>
            <a:ext cx="7126560" cy="89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Activities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457200" y="1196640"/>
            <a:ext cx="8227440" cy="49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3"/>
          <p:cNvSpPr/>
          <p:nvPr/>
        </p:nvSpPr>
        <p:spPr>
          <a:xfrm>
            <a:off x="-180000" y="477720"/>
            <a:ext cx="8278920" cy="60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sans-serif;Arial"/>
                <a:ea typeface="DejaVu Sans"/>
              </a:rPr>
              <a:t>    3- Monitoring of Telecommunication Systems used for VOS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0" y="1260000"/>
            <a:ext cx="9142920" cy="367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1" strike="noStrike" spc="-1">
                <a:solidFill>
                  <a:srgbClr val="000000"/>
                </a:solidFill>
                <a:latin typeface="sans-serif;Arial"/>
                <a:ea typeface="DejaVu Sans"/>
              </a:rPr>
              <a:t>Email</a:t>
            </a:r>
            <a:r>
              <a:rPr lang="en-GB" sz="14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 is now the system of transmission the most used by VOS (60% of active ships), in particular for manual ships and that part is still increasing at it was 45% of the VOS two years ago. In total 33% of the observations are sent by Email.</a:t>
            </a:r>
            <a:endParaRPr lang="en-GB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For AWS, </a:t>
            </a:r>
            <a:r>
              <a:rPr lang="en-GB" sz="1400" b="1" strike="noStrike" spc="-1">
                <a:solidFill>
                  <a:srgbClr val="000000"/>
                </a:solidFill>
                <a:latin typeface="sans-serif;Arial"/>
                <a:ea typeface="DejaVu Sans"/>
              </a:rPr>
              <a:t>Iridium SBD </a:t>
            </a:r>
            <a:r>
              <a:rPr lang="en-GB" sz="14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is the most used system. It represents only 11% of the active ships but producing 42% of the messages sent to the GTS.</a:t>
            </a:r>
            <a:endParaRPr lang="en-GB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The proportion of ships sending messages to the GTS which are </a:t>
            </a:r>
            <a:r>
              <a:rPr lang="en-GB" sz="1400" b="1" strike="noStrike" spc="-1">
                <a:solidFill>
                  <a:srgbClr val="000000"/>
                </a:solidFill>
                <a:latin typeface="sans-serif;Arial"/>
                <a:ea typeface="DejaVu Sans"/>
              </a:rPr>
              <a:t>not registered in pub47</a:t>
            </a:r>
            <a:r>
              <a:rPr lang="en-GB" sz="14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 is </a:t>
            </a:r>
            <a:r>
              <a:rPr lang="en-GB" sz="1400" b="1" strike="noStrike" spc="-1">
                <a:solidFill>
                  <a:srgbClr val="000000"/>
                </a:solidFill>
                <a:latin typeface="sans-serif;Arial"/>
                <a:ea typeface="DejaVu Sans"/>
              </a:rPr>
              <a:t>decreasing</a:t>
            </a:r>
            <a:r>
              <a:rPr lang="en-GB" sz="14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. It was 25% of the active ships in 2018, and they are now only 5% of the ships. </a:t>
            </a:r>
            <a:endParaRPr lang="en-GB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1" strike="noStrike" spc="-1">
                <a:solidFill>
                  <a:srgbClr val="000000"/>
                </a:solidFill>
                <a:latin typeface="sans-serif;Arial"/>
                <a:ea typeface="DejaVu Sans"/>
              </a:rPr>
              <a:t>Code41</a:t>
            </a:r>
            <a:r>
              <a:rPr lang="en-GB" sz="14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 is still used by many ships (14% to 19% of the VOS considering that the non-registered ships are usually sending their messages in code41). It represents 4% to 8% of the messages distributed on the GTS. </a:t>
            </a:r>
            <a:endParaRPr lang="en-GB" sz="1400" b="0" strike="noStrike" spc="-1">
              <a:latin typeface="Arial"/>
            </a:endParaRPr>
          </a:p>
        </p:txBody>
      </p:sp>
      <p:pic>
        <p:nvPicPr>
          <p:cNvPr id="120" name="Picture 120"/>
          <p:cNvPicPr/>
          <p:nvPr/>
        </p:nvPicPr>
        <p:blipFill>
          <a:blip r:embed="rId2"/>
          <a:stretch/>
        </p:blipFill>
        <p:spPr>
          <a:xfrm>
            <a:off x="72720" y="4066560"/>
            <a:ext cx="4606200" cy="2394720"/>
          </a:xfrm>
          <a:prstGeom prst="rect">
            <a:avLst/>
          </a:prstGeom>
          <a:ln w="0">
            <a:noFill/>
          </a:ln>
        </p:spPr>
      </p:pic>
      <p:pic>
        <p:nvPicPr>
          <p:cNvPr id="121" name="Picture 121"/>
          <p:cNvPicPr/>
          <p:nvPr/>
        </p:nvPicPr>
        <p:blipFill>
          <a:blip r:embed="rId3"/>
          <a:stretch/>
        </p:blipFill>
        <p:spPr>
          <a:xfrm>
            <a:off x="4680000" y="3960000"/>
            <a:ext cx="4472280" cy="250128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121"/>
          <p:cNvPicPr/>
          <p:nvPr/>
        </p:nvPicPr>
        <p:blipFill>
          <a:blip r:embed="rId4"/>
          <a:stretch/>
        </p:blipFill>
        <p:spPr>
          <a:xfrm>
            <a:off x="-1434960" y="5460840"/>
            <a:ext cx="6108840" cy="106668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122"/>
          <p:cNvPicPr/>
          <p:nvPr/>
        </p:nvPicPr>
        <p:blipFill>
          <a:blip r:embed="rId4"/>
          <a:stretch/>
        </p:blipFill>
        <p:spPr>
          <a:xfrm>
            <a:off x="3238560" y="5435640"/>
            <a:ext cx="6108840" cy="1066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1115640" y="12600"/>
            <a:ext cx="7126560" cy="89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Activities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1196640"/>
            <a:ext cx="8227440" cy="49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-180000" y="477720"/>
            <a:ext cx="8278920" cy="60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sans-serif;Arial"/>
                <a:ea typeface="DejaVu Sans"/>
              </a:rPr>
              <a:t>     4- Iridium for GMDSS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457200" y="1196640"/>
            <a:ext cx="8123760" cy="99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Early 2020, </a:t>
            </a: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Iridium was successfully </a:t>
            </a:r>
            <a:r>
              <a:rPr lang="en-GB" sz="1600" b="1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certified by the IMO</a:t>
            </a: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 to offer GMDSS</a:t>
            </a:r>
            <a:endParaRPr lang="en-GB" sz="16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October 2020 Iridium contacted WMO to know </a:t>
            </a:r>
            <a:r>
              <a:rPr lang="en-GB" sz="1600" b="1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how to implement</a:t>
            </a: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 </a:t>
            </a:r>
            <a:r>
              <a:rPr lang="en-GB" sz="1600" b="1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the Code41</a:t>
            </a:r>
            <a:endParaRPr lang="en-GB" sz="16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December 2020 : Iridium announced that their GMDSS services became</a:t>
            </a:r>
            <a:r>
              <a:rPr lang="en-GB" sz="1600" b="1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 operational  without SAC41</a:t>
            </a: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 service implemented. 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180000" y="2292480"/>
            <a:ext cx="9206280" cy="76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A need for a transmission system with Iridium free of charge for the ships</a:t>
            </a:r>
            <a:r>
              <a:rPr lang="en-GB" sz="1600" b="1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 is still needed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1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Implementation for dataflows and paiements</a:t>
            </a:r>
            <a:r>
              <a:rPr lang="en-GB" sz="16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 has to be discussed with Iridium. Options :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129" name="Picture 131"/>
          <p:cNvPicPr/>
          <p:nvPr/>
        </p:nvPicPr>
        <p:blipFill>
          <a:blip r:embed="rId2"/>
          <a:stretch/>
        </p:blipFill>
        <p:spPr>
          <a:xfrm>
            <a:off x="1260000" y="3060000"/>
            <a:ext cx="6381720" cy="366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115640" y="12600"/>
            <a:ext cx="7126560" cy="89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Activities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457200" y="1196640"/>
            <a:ext cx="8227440" cy="49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-180000" y="477720"/>
            <a:ext cx="8278920" cy="60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sans-serif;Arial"/>
                <a:ea typeface="DejaVu Sans"/>
              </a:rPr>
              <a:t>    5 - WMO n°8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11160" y="1197720"/>
            <a:ext cx="9131760" cy="60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sans-serif;Arial"/>
                <a:ea typeface="Microsoft YaHei"/>
              </a:rPr>
              <a:t>The ocean observing community proposes the development of a new Volume to the Guide to Instruments and Methods of Observation (WMO No. 8).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34" name="Picture 136"/>
          <p:cNvPicPr/>
          <p:nvPr/>
        </p:nvPicPr>
        <p:blipFill>
          <a:blip r:embed="rId2"/>
          <a:stretch/>
        </p:blipFill>
        <p:spPr>
          <a:xfrm>
            <a:off x="900000" y="2096640"/>
            <a:ext cx="1361520" cy="1862280"/>
          </a:xfrm>
          <a:prstGeom prst="rect">
            <a:avLst/>
          </a:prstGeom>
          <a:ln w="0">
            <a:noFill/>
          </a:ln>
        </p:spPr>
      </p:pic>
      <p:sp>
        <p:nvSpPr>
          <p:cNvPr id="135" name="CustomShape 5"/>
          <p:cNvSpPr/>
          <p:nvPr/>
        </p:nvSpPr>
        <p:spPr>
          <a:xfrm>
            <a:off x="180000" y="3960000"/>
            <a:ext cx="3778920" cy="162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Volume III (Observing Systems),</a:t>
            </a:r>
            <a:endParaRPr lang="en-GB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Chapter 4: Marine Observation</a:t>
            </a:r>
            <a:endParaRPr lang="en-GB" sz="1400" b="0" strike="noStrike" spc="-1">
              <a:latin typeface="Arial"/>
            </a:endParaRPr>
          </a:p>
        </p:txBody>
      </p:sp>
      <p:pic>
        <p:nvPicPr>
          <p:cNvPr id="136" name="Picture 138"/>
          <p:cNvPicPr/>
          <p:nvPr/>
        </p:nvPicPr>
        <p:blipFill>
          <a:blip r:embed="rId3"/>
          <a:stretch/>
        </p:blipFill>
        <p:spPr>
          <a:xfrm>
            <a:off x="3600000" y="2088000"/>
            <a:ext cx="1497600" cy="1798920"/>
          </a:xfrm>
          <a:prstGeom prst="rect">
            <a:avLst/>
          </a:prstGeom>
          <a:ln w="0">
            <a:noFill/>
          </a:ln>
        </p:spPr>
      </p:pic>
      <p:sp>
        <p:nvSpPr>
          <p:cNvPr id="137" name="CustomShape 6"/>
          <p:cNvSpPr/>
          <p:nvPr/>
        </p:nvSpPr>
        <p:spPr>
          <a:xfrm>
            <a:off x="3194280" y="4009680"/>
            <a:ext cx="2744640" cy="68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JCOMM63 : recommended algorithm for the computation meteorological variables</a:t>
            </a:r>
            <a:endParaRPr lang="en-GB" sz="1400" b="0" strike="noStrike" spc="-1">
              <a:latin typeface="Arial"/>
            </a:endParaRPr>
          </a:p>
        </p:txBody>
      </p:sp>
      <p:pic>
        <p:nvPicPr>
          <p:cNvPr id="138" name="Picture 140"/>
          <p:cNvPicPr/>
          <p:nvPr/>
        </p:nvPicPr>
        <p:blipFill>
          <a:blip r:embed="rId4"/>
          <a:stretch/>
        </p:blipFill>
        <p:spPr>
          <a:xfrm>
            <a:off x="5868000" y="2160000"/>
            <a:ext cx="3168000" cy="143892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7"/>
          <p:cNvSpPr/>
          <p:nvPr/>
        </p:nvSpPr>
        <p:spPr>
          <a:xfrm>
            <a:off x="6120000" y="4029480"/>
            <a:ext cx="2878920" cy="28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Ocean best practice portal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40" name="CustomShape 8"/>
          <p:cNvSpPr/>
          <p:nvPr/>
        </p:nvSpPr>
        <p:spPr>
          <a:xfrm>
            <a:off x="1260000" y="5400000"/>
            <a:ext cx="1438920" cy="185040"/>
          </a:xfrm>
          <a:custGeom>
            <a:avLst/>
            <a:gdLst/>
            <a:ahLst/>
            <a:cxnLst/>
            <a:rect l="l" t="t" r="r" b="b"/>
            <a:pathLst>
              <a:path w="4001" h="519">
                <a:moveTo>
                  <a:pt x="0" y="129"/>
                </a:moveTo>
                <a:lnTo>
                  <a:pt x="3000" y="129"/>
                </a:lnTo>
                <a:lnTo>
                  <a:pt x="3000" y="0"/>
                </a:lnTo>
                <a:lnTo>
                  <a:pt x="4000" y="259"/>
                </a:lnTo>
                <a:lnTo>
                  <a:pt x="3000" y="518"/>
                </a:lnTo>
                <a:lnTo>
                  <a:pt x="3000" y="388"/>
                </a:lnTo>
                <a:lnTo>
                  <a:pt x="0" y="388"/>
                </a:lnTo>
                <a:lnTo>
                  <a:pt x="0" y="129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9"/>
          <p:cNvSpPr/>
          <p:nvPr/>
        </p:nvSpPr>
        <p:spPr>
          <a:xfrm>
            <a:off x="2880000" y="5040000"/>
            <a:ext cx="2338920" cy="1078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Measurement of Marine</a:t>
            </a:r>
            <a:endParaRPr lang="en-GB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Meteorological </a:t>
            </a:r>
            <a:endParaRPr lang="en-GB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and Oceanographic </a:t>
            </a:r>
            <a:endParaRPr lang="en-GB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Variables.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42" name="CustomShape 10"/>
          <p:cNvSpPr/>
          <p:nvPr/>
        </p:nvSpPr>
        <p:spPr>
          <a:xfrm>
            <a:off x="2880000" y="6189480"/>
            <a:ext cx="2394000" cy="108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New volume of WMO n°8</a:t>
            </a:r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115640" y="12600"/>
            <a:ext cx="7126560" cy="89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Questions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457200" y="1196640"/>
            <a:ext cx="8227440" cy="49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3"/>
          <p:cNvSpPr/>
          <p:nvPr/>
        </p:nvSpPr>
        <p:spPr>
          <a:xfrm>
            <a:off x="180000" y="1196640"/>
            <a:ext cx="8818920" cy="447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Thank you for your attention</a:t>
            </a: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8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Any questions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720000" y="5089680"/>
            <a:ext cx="3392640" cy="48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latin typeface="sans-serif;Arial"/>
                <a:ea typeface="DejaVu Sans"/>
              </a:rPr>
              <a:t>Contact : </a:t>
            </a:r>
            <a:r>
              <a:rPr lang="en-GB" sz="1400" b="0" u="sng" strike="noStrike" spc="-1">
                <a:solidFill>
                  <a:srgbClr val="0000FF"/>
                </a:solidFill>
                <a:uFillTx/>
                <a:latin typeface="sans-serif;Arial"/>
                <a:ea typeface="DejaVu Sans"/>
                <a:hlinkClick r:id="rId2"/>
              </a:rPr>
              <a:t>jean-baptiste.cohuet@meteo.fr</a:t>
            </a:r>
            <a:endParaRPr lang="en-GB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FF"/>
                </a:solidFill>
                <a:latin typeface="sans-serif;Arial"/>
                <a:ea typeface="DejaVu Sans"/>
              </a:rPr>
              <a:t>               sot-tt-iss@jcommops.org</a:t>
            </a:r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SOT-8-Template</Template>
  <TotalTime>1264</TotalTime>
  <Words>788</Words>
  <Application>Microsoft Macintosh PowerPoint</Application>
  <PresentationFormat>On-screen Show (4:3)</PresentationFormat>
  <Paragraphs>121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sans-serif;Arial</vt:lpstr>
      <vt:lpstr>StarSymbol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5.2 WMO Rolling Review of Requirements (RRR)</dc:title>
  <dc:subject/>
  <dc:creator>Etienne Charpentier</dc:creator>
  <dc:description/>
  <cp:lastModifiedBy>Sarah North</cp:lastModifiedBy>
  <cp:revision>42</cp:revision>
  <dcterms:created xsi:type="dcterms:W3CDTF">2015-04-15T06:27:16Z</dcterms:created>
  <dcterms:modified xsi:type="dcterms:W3CDTF">2021-09-07T12:09:08Z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9</vt:i4>
  </property>
</Properties>
</file>