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1" r:id="rId2"/>
    <p:sldId id="256" r:id="rId3"/>
    <p:sldId id="264" r:id="rId4"/>
    <p:sldId id="269" r:id="rId5"/>
    <p:sldId id="265" r:id="rId6"/>
    <p:sldId id="268" r:id="rId7"/>
    <p:sldId id="266" r:id="rId8"/>
    <p:sldId id="267" r:id="rId9"/>
    <p:sldId id="258" r:id="rId10"/>
    <p:sldId id="257" r:id="rId11"/>
    <p:sldId id="271" r:id="rId12"/>
    <p:sldId id="27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98E3"/>
    <a:srgbClr val="4FE2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53"/>
    <p:restoredTop sz="87279"/>
  </p:normalViewPr>
  <p:slideViewPr>
    <p:cSldViewPr snapToGrid="0" snapToObjects="1">
      <p:cViewPr varScale="1">
        <p:scale>
          <a:sx n="106" d="100"/>
          <a:sy n="106" d="100"/>
        </p:scale>
        <p:origin x="2152"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7307A9-89A4-3543-8928-0B0D1B8BEFBA}" type="datetimeFigureOut">
              <a:rPr lang="en-US" smtClean="0"/>
              <a:t>9/7/21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D7910F-5B9A-4444-AA0F-A1FE75AAADB7}" type="slidenum">
              <a:rPr lang="en-US" smtClean="0"/>
              <a:t>‹#›</a:t>
            </a:fld>
            <a:endParaRPr lang="en-US"/>
          </a:p>
        </p:txBody>
      </p:sp>
    </p:spTree>
    <p:extLst>
      <p:ext uri="{BB962C8B-B14F-4D97-AF65-F5344CB8AC3E}">
        <p14:creationId xmlns:p14="http://schemas.microsoft.com/office/powerpoint/2010/main" val="32953559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proposal to NSF, MI-DP, sought to instrument 10 ships, with two flagships having the full suite of sensors including ADCP.</a:t>
            </a:r>
          </a:p>
        </p:txBody>
      </p:sp>
      <p:sp>
        <p:nvSpPr>
          <p:cNvPr id="4" name="Slide Number Placeholder 3"/>
          <p:cNvSpPr>
            <a:spLocks noGrp="1"/>
          </p:cNvSpPr>
          <p:nvPr>
            <p:ph type="sldNum" sz="quarter" idx="5"/>
          </p:nvPr>
        </p:nvSpPr>
        <p:spPr/>
        <p:txBody>
          <a:bodyPr/>
          <a:lstStyle/>
          <a:p>
            <a:fld id="{0DD7910F-5B9A-4444-AA0F-A1FE75AAADB7}" type="slidenum">
              <a:rPr lang="en-US" smtClean="0"/>
              <a:t>3</a:t>
            </a:fld>
            <a:endParaRPr lang="en-US"/>
          </a:p>
        </p:txBody>
      </p:sp>
    </p:spTree>
    <p:extLst>
      <p:ext uri="{BB962C8B-B14F-4D97-AF65-F5344CB8AC3E}">
        <p14:creationId xmlns:p14="http://schemas.microsoft.com/office/powerpoint/2010/main" val="283997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OO’19 papers recommended expansion of multi-variate observations from ships</a:t>
            </a:r>
          </a:p>
          <a:p>
            <a:r>
              <a:rPr lang="en-US" dirty="0"/>
              <a:t>These recommendations would support VOS via NWP, SOOP for fluxes, pCO2, etc.</a:t>
            </a:r>
          </a:p>
          <a:p>
            <a:endParaRPr lang="en-US" dirty="0"/>
          </a:p>
          <a:p>
            <a:r>
              <a:rPr lang="en-US" dirty="0"/>
              <a:t>SCOR WG 133 – Developed the </a:t>
            </a:r>
            <a:r>
              <a:rPr lang="en-US" dirty="0" err="1"/>
              <a:t>OceanScope</a:t>
            </a:r>
            <a:r>
              <a:rPr lang="en-US" dirty="0"/>
              <a:t> concept for commercial ships.</a:t>
            </a:r>
          </a:p>
        </p:txBody>
      </p:sp>
      <p:sp>
        <p:nvSpPr>
          <p:cNvPr id="4" name="Slide Number Placeholder 3"/>
          <p:cNvSpPr>
            <a:spLocks noGrp="1"/>
          </p:cNvSpPr>
          <p:nvPr>
            <p:ph type="sldNum" sz="quarter" idx="5"/>
          </p:nvPr>
        </p:nvSpPr>
        <p:spPr/>
        <p:txBody>
          <a:bodyPr/>
          <a:lstStyle/>
          <a:p>
            <a:fld id="{0DD7910F-5B9A-4444-AA0F-A1FE75AAADB7}" type="slidenum">
              <a:rPr lang="en-US" smtClean="0"/>
              <a:t>4</a:t>
            </a:fld>
            <a:endParaRPr lang="en-US"/>
          </a:p>
        </p:txBody>
      </p:sp>
    </p:spTree>
    <p:extLst>
      <p:ext uri="{BB962C8B-B14F-4D97-AF65-F5344CB8AC3E}">
        <p14:creationId xmlns:p14="http://schemas.microsoft.com/office/powerpoint/2010/main" val="3426262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portal is called, “Marine Facilities Planning.” A Dutch designed software system used by UNOLS, EU, AUS, U.A.E., &amp; Japanese research vessel operators. NOAA is considering it as well. It’s here that scientists, researchers &amp; engineers will be guided to a ship/ operator to host their needs.</a:t>
            </a:r>
          </a:p>
        </p:txBody>
      </p:sp>
      <p:sp>
        <p:nvSpPr>
          <p:cNvPr id="4" name="Slide Number Placeholder 3"/>
          <p:cNvSpPr>
            <a:spLocks noGrp="1"/>
          </p:cNvSpPr>
          <p:nvPr>
            <p:ph type="sldNum" sz="quarter" idx="5"/>
          </p:nvPr>
        </p:nvSpPr>
        <p:spPr/>
        <p:txBody>
          <a:bodyPr/>
          <a:lstStyle/>
          <a:p>
            <a:fld id="{0DD7910F-5B9A-4444-AA0F-A1FE75AAADB7}" type="slidenum">
              <a:rPr lang="en-US" smtClean="0"/>
              <a:t>5</a:t>
            </a:fld>
            <a:endParaRPr lang="en-US"/>
          </a:p>
        </p:txBody>
      </p:sp>
    </p:spTree>
    <p:extLst>
      <p:ext uri="{BB962C8B-B14F-4D97-AF65-F5344CB8AC3E}">
        <p14:creationId xmlns:p14="http://schemas.microsoft.com/office/powerpoint/2010/main" val="4152613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a:t>
            </a:r>
            <a:r>
              <a:rPr lang="en-US" dirty="0" err="1"/>
              <a:t>RoCS</a:t>
            </a:r>
            <a:r>
              <a:rPr lang="en-US" dirty="0"/>
              <a:t> needs to connect with OCG, SOT, VOS, and SOOP. Need to coordinate this U.S. effort with GOOS activities.</a:t>
            </a:r>
          </a:p>
          <a:p>
            <a:endParaRPr lang="en-US" dirty="0"/>
          </a:p>
          <a:p>
            <a:r>
              <a:rPr lang="en-US" dirty="0"/>
              <a:t>MFP – NSF Marine Facilities Planning tool – used by U.S. to schedule/plan academic research cruises</a:t>
            </a:r>
          </a:p>
          <a:p>
            <a:endParaRPr lang="en-US" dirty="0"/>
          </a:p>
          <a:p>
            <a:r>
              <a:rPr lang="en-US" dirty="0"/>
              <a:t>AXIS auto XBT launcher on left – talks through Iridium now. Calls home every now and then for a new mission (adaptive sampling possible).</a:t>
            </a:r>
          </a:p>
        </p:txBody>
      </p:sp>
      <p:sp>
        <p:nvSpPr>
          <p:cNvPr id="4" name="Slide Number Placeholder 3"/>
          <p:cNvSpPr>
            <a:spLocks noGrp="1"/>
          </p:cNvSpPr>
          <p:nvPr>
            <p:ph type="sldNum" sz="quarter" idx="5"/>
          </p:nvPr>
        </p:nvSpPr>
        <p:spPr/>
        <p:txBody>
          <a:bodyPr/>
          <a:lstStyle/>
          <a:p>
            <a:fld id="{0DD7910F-5B9A-4444-AA0F-A1FE75AAADB7}" type="slidenum">
              <a:rPr lang="en-US" smtClean="0"/>
              <a:t>6</a:t>
            </a:fld>
            <a:endParaRPr lang="en-US"/>
          </a:p>
        </p:txBody>
      </p:sp>
    </p:spTree>
    <p:extLst>
      <p:ext uri="{BB962C8B-B14F-4D97-AF65-F5344CB8AC3E}">
        <p14:creationId xmlns:p14="http://schemas.microsoft.com/office/powerpoint/2010/main" val="903133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red circles highlighting in the middle figure. </a:t>
            </a:r>
          </a:p>
          <a:p>
            <a:endParaRPr lang="en-US" dirty="0"/>
          </a:p>
          <a:p>
            <a:r>
              <a:rPr lang="en-US" dirty="0"/>
              <a:t>Density of Argo floats. Yellow areas need more floats.</a:t>
            </a:r>
          </a:p>
          <a:p>
            <a:endParaRPr lang="en-US" dirty="0"/>
          </a:p>
          <a:p>
            <a:r>
              <a:rPr lang="en-US" dirty="0"/>
              <a:t>Track is a WW line. Red circles are key deployment areas.</a:t>
            </a:r>
          </a:p>
          <a:p>
            <a:endParaRPr lang="en-US" dirty="0"/>
          </a:p>
          <a:p>
            <a:r>
              <a:rPr lang="en-US" dirty="0"/>
              <a:t>Need to assess EEZs and work on clearances for deployments.</a:t>
            </a:r>
          </a:p>
          <a:p>
            <a:endParaRPr lang="en-US" dirty="0"/>
          </a:p>
          <a:p>
            <a:r>
              <a:rPr lang="en-US" dirty="0"/>
              <a:t>Right figure – Captain and crew trained to do deployment of Argo, no rider needed.</a:t>
            </a:r>
          </a:p>
        </p:txBody>
      </p:sp>
      <p:sp>
        <p:nvSpPr>
          <p:cNvPr id="4" name="Slide Number Placeholder 3"/>
          <p:cNvSpPr>
            <a:spLocks noGrp="1"/>
          </p:cNvSpPr>
          <p:nvPr>
            <p:ph type="sldNum" sz="quarter" idx="5"/>
          </p:nvPr>
        </p:nvSpPr>
        <p:spPr/>
        <p:txBody>
          <a:bodyPr/>
          <a:lstStyle/>
          <a:p>
            <a:fld id="{0DD7910F-5B9A-4444-AA0F-A1FE75AAADB7}" type="slidenum">
              <a:rPr lang="en-US" smtClean="0"/>
              <a:t>7</a:t>
            </a:fld>
            <a:endParaRPr lang="en-US"/>
          </a:p>
        </p:txBody>
      </p:sp>
    </p:spTree>
    <p:extLst>
      <p:ext uri="{BB962C8B-B14F-4D97-AF65-F5344CB8AC3E}">
        <p14:creationId xmlns:p14="http://schemas.microsoft.com/office/powerpoint/2010/main" val="3884887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routes to choose from, the “Schedule Liaison” through the MFP portal will help you find the right ship, route, speed, bandwidth, clearance, site visits, dry dock installation etc.</a:t>
            </a:r>
          </a:p>
          <a:p>
            <a:endParaRPr lang="en-US" dirty="0"/>
          </a:p>
          <a:p>
            <a:r>
              <a:rPr lang="en-US" dirty="0"/>
              <a:t>Looks like this install will happen in September 2021.</a:t>
            </a:r>
          </a:p>
        </p:txBody>
      </p:sp>
      <p:sp>
        <p:nvSpPr>
          <p:cNvPr id="4" name="Slide Number Placeholder 3"/>
          <p:cNvSpPr>
            <a:spLocks noGrp="1"/>
          </p:cNvSpPr>
          <p:nvPr>
            <p:ph type="sldNum" sz="quarter" idx="5"/>
          </p:nvPr>
        </p:nvSpPr>
        <p:spPr/>
        <p:txBody>
          <a:bodyPr/>
          <a:lstStyle/>
          <a:p>
            <a:fld id="{0DD7910F-5B9A-4444-AA0F-A1FE75AAADB7}" type="slidenum">
              <a:rPr lang="en-US" smtClean="0"/>
              <a:t>8</a:t>
            </a:fld>
            <a:endParaRPr lang="en-US"/>
          </a:p>
        </p:txBody>
      </p:sp>
    </p:spTree>
    <p:extLst>
      <p:ext uri="{BB962C8B-B14F-4D97-AF65-F5344CB8AC3E}">
        <p14:creationId xmlns:p14="http://schemas.microsoft.com/office/powerpoint/2010/main" val="2786886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 Loop current ring – current speed in m/s – Model in color, black lines are actual drifter trajectories – good model resolution, still not good enough, Industry needs to know the long-term variability (Stars are industry assets).</a:t>
            </a:r>
          </a:p>
          <a:p>
            <a:endParaRPr lang="en-US" dirty="0"/>
          </a:p>
          <a:p>
            <a:r>
              <a:rPr lang="en-US" dirty="0"/>
              <a:t>Center – gives you what ADCPs can show – depth of currents in loop</a:t>
            </a:r>
          </a:p>
          <a:p>
            <a:endParaRPr lang="en-US" dirty="0"/>
          </a:p>
          <a:p>
            <a:r>
              <a:rPr lang="en-US" dirty="0"/>
              <a:t>Right – Extent of currents and loops that are critical for industry to know about (also ocean/atmosphere forecasting).</a:t>
            </a:r>
          </a:p>
        </p:txBody>
      </p:sp>
      <p:sp>
        <p:nvSpPr>
          <p:cNvPr id="4" name="Slide Number Placeholder 3"/>
          <p:cNvSpPr>
            <a:spLocks noGrp="1"/>
          </p:cNvSpPr>
          <p:nvPr>
            <p:ph type="sldNum" sz="quarter" idx="5"/>
          </p:nvPr>
        </p:nvSpPr>
        <p:spPr/>
        <p:txBody>
          <a:bodyPr/>
          <a:lstStyle/>
          <a:p>
            <a:fld id="{0DD7910F-5B9A-4444-AA0F-A1FE75AAADB7}" type="slidenum">
              <a:rPr lang="en-US" smtClean="0"/>
              <a:t>9</a:t>
            </a:fld>
            <a:endParaRPr lang="en-US"/>
          </a:p>
        </p:txBody>
      </p:sp>
    </p:spTree>
    <p:extLst>
      <p:ext uri="{BB962C8B-B14F-4D97-AF65-F5344CB8AC3E}">
        <p14:creationId xmlns:p14="http://schemas.microsoft.com/office/powerpoint/2010/main" val="3349823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Levin, J., H. Arango, B. Laughlin, E. Hunter, J. Wilkin and A. Moore, (2020), Observation impacts on the Mid-Atlantic Bight front and cross-shelf transport in 4D-Var ocean state estimates, Part I – Multiplatform Analysis, Ocean Modelling, 156, 101721, </a:t>
            </a:r>
            <a:r>
              <a:rPr lang="en-US" sz="1200" b="0" i="0" u="none" strike="noStrike" kern="1200" dirty="0" err="1">
                <a:solidFill>
                  <a:schemeClr val="tx1"/>
                </a:solidFill>
                <a:effectLst/>
                <a:latin typeface="+mn-lt"/>
                <a:ea typeface="+mn-ea"/>
                <a:cs typeface="+mn-cs"/>
              </a:rPr>
              <a:t>doi</a:t>
            </a:r>
            <a:r>
              <a:rPr lang="en-US" sz="1200" b="0" i="0" u="none" strike="noStrike" kern="1200" dirty="0">
                <a:solidFill>
                  <a:schemeClr val="tx1"/>
                </a:solidFill>
                <a:effectLst/>
                <a:latin typeface="+mn-lt"/>
                <a:ea typeface="+mn-ea"/>
                <a:cs typeface="+mn-cs"/>
              </a:rPr>
              <a:t>: 10.1016/j.ocemod.2020.101721  </a:t>
            </a:r>
          </a:p>
          <a:p>
            <a:r>
              <a:rPr lang="en-US" sz="1200" b="0" i="0" u="none" strike="noStrike" kern="1200" dirty="0">
                <a:solidFill>
                  <a:schemeClr val="tx1"/>
                </a:solidFill>
                <a:effectLst/>
                <a:latin typeface="+mn-lt"/>
                <a:ea typeface="+mn-ea"/>
                <a:cs typeface="+mn-cs"/>
              </a:rPr>
              <a:t>Levin, J., H. Arango, B. Laughlin, E. Hunter, J. Wilkin and A. Moore, (2021), Observation Impacts on the Mid-Atlantic Bight Front and Cross-Shelf Transport in 4D-Var Ocean State Estimates, Part II – The Pioneer Array, Ocean Modelling, 157, 101731, </a:t>
            </a:r>
            <a:r>
              <a:rPr lang="en-US" sz="1200" b="0" i="0" u="none" strike="noStrike" kern="1200" dirty="0" err="1">
                <a:solidFill>
                  <a:schemeClr val="tx1"/>
                </a:solidFill>
                <a:effectLst/>
                <a:latin typeface="+mn-lt"/>
                <a:ea typeface="+mn-ea"/>
                <a:cs typeface="+mn-cs"/>
              </a:rPr>
              <a:t>doi</a:t>
            </a:r>
            <a:r>
              <a:rPr lang="en-US" sz="1200" b="0" i="0" u="none" strike="noStrike" kern="1200" dirty="0">
                <a:solidFill>
                  <a:schemeClr val="tx1"/>
                </a:solidFill>
                <a:effectLst/>
                <a:latin typeface="+mn-lt"/>
                <a:ea typeface="+mn-ea"/>
                <a:cs typeface="+mn-cs"/>
              </a:rPr>
              <a:t>: 10.1016/j.ocemod.2020.101731 </a:t>
            </a:r>
          </a:p>
          <a:p>
            <a:endParaRPr lang="en-US" dirty="0"/>
          </a:p>
          <a:p>
            <a:r>
              <a:rPr lang="en-US" dirty="0"/>
              <a:t>Shows that models are capable of assimilating XBT, glider and other data. Would be interested in ADCP down the road.</a:t>
            </a:r>
          </a:p>
        </p:txBody>
      </p:sp>
      <p:sp>
        <p:nvSpPr>
          <p:cNvPr id="4" name="Slide Number Placeholder 3"/>
          <p:cNvSpPr>
            <a:spLocks noGrp="1"/>
          </p:cNvSpPr>
          <p:nvPr>
            <p:ph type="sldNum" sz="quarter" idx="5"/>
          </p:nvPr>
        </p:nvSpPr>
        <p:spPr/>
        <p:txBody>
          <a:bodyPr/>
          <a:lstStyle/>
          <a:p>
            <a:fld id="{0DD7910F-5B9A-4444-AA0F-A1FE75AAADB7}" type="slidenum">
              <a:rPr lang="en-US" smtClean="0"/>
              <a:t>10</a:t>
            </a:fld>
            <a:endParaRPr lang="en-US"/>
          </a:p>
        </p:txBody>
      </p:sp>
    </p:spTree>
    <p:extLst>
      <p:ext uri="{BB962C8B-B14F-4D97-AF65-F5344CB8AC3E}">
        <p14:creationId xmlns:p14="http://schemas.microsoft.com/office/powerpoint/2010/main" val="164488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SOT – GOOS Ship Observation Team</a:t>
            </a:r>
          </a:p>
          <a:p>
            <a:r>
              <a:rPr lang="en-US" dirty="0"/>
              <a:t>OCG – GOOS Observation Coordination Group</a:t>
            </a:r>
          </a:p>
          <a:p>
            <a:r>
              <a:rPr lang="en-US" dirty="0"/>
              <a:t>VOS – Voluntary Observing Ship Scheme</a:t>
            </a:r>
          </a:p>
          <a:p>
            <a:r>
              <a:rPr lang="en-US" dirty="0"/>
              <a:t>SOOP – Ship Of Opportunity Program</a:t>
            </a:r>
          </a:p>
          <a:p>
            <a:r>
              <a:rPr lang="en-US" dirty="0"/>
              <a:t>GTS – Global Telecommunications Network</a:t>
            </a:r>
          </a:p>
          <a:p>
            <a:r>
              <a:rPr lang="en-US" dirty="0"/>
              <a:t>NMHS – National Meteorological and Hydrographic Service</a:t>
            </a:r>
          </a:p>
          <a:p>
            <a:r>
              <a:rPr lang="en-US" dirty="0" err="1"/>
              <a:t>OceanOPS</a:t>
            </a:r>
            <a:r>
              <a:rPr lang="en-US" dirty="0"/>
              <a:t> – Coordination center for GOOS, assesses status of ocean observing system - https://</a:t>
            </a:r>
            <a:r>
              <a:rPr lang="en-US" dirty="0" err="1"/>
              <a:t>www.ocean-ops.org</a:t>
            </a:r>
            <a:r>
              <a:rPr lang="en-US" dirty="0"/>
              <a:t>/board</a:t>
            </a:r>
          </a:p>
        </p:txBody>
      </p:sp>
      <p:sp>
        <p:nvSpPr>
          <p:cNvPr id="4" name="Slide Number Placeholder 3"/>
          <p:cNvSpPr>
            <a:spLocks noGrp="1"/>
          </p:cNvSpPr>
          <p:nvPr>
            <p:ph type="sldNum" sz="quarter" idx="5"/>
          </p:nvPr>
        </p:nvSpPr>
        <p:spPr/>
        <p:txBody>
          <a:bodyPr/>
          <a:lstStyle/>
          <a:p>
            <a:fld id="{0DD7910F-5B9A-4444-AA0F-A1FE75AAADB7}" type="slidenum">
              <a:rPr lang="en-US" smtClean="0"/>
              <a:t>11</a:t>
            </a:fld>
            <a:endParaRPr lang="en-US"/>
          </a:p>
        </p:txBody>
      </p:sp>
    </p:spTree>
    <p:extLst>
      <p:ext uri="{BB962C8B-B14F-4D97-AF65-F5344CB8AC3E}">
        <p14:creationId xmlns:p14="http://schemas.microsoft.com/office/powerpoint/2010/main" val="3883730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20D414-3A4A-0641-B7EE-A58AE6025FB7}" type="datetimeFigureOut">
              <a:rPr lang="en-US" smtClean="0"/>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EFD5F-6646-0040-B53C-75DF7948A9F2}" type="slidenum">
              <a:rPr lang="en-US" smtClean="0"/>
              <a:t>‹#›</a:t>
            </a:fld>
            <a:endParaRPr lang="en-US"/>
          </a:p>
        </p:txBody>
      </p:sp>
    </p:spTree>
    <p:extLst>
      <p:ext uri="{BB962C8B-B14F-4D97-AF65-F5344CB8AC3E}">
        <p14:creationId xmlns:p14="http://schemas.microsoft.com/office/powerpoint/2010/main" val="998734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20D414-3A4A-0641-B7EE-A58AE6025FB7}" type="datetimeFigureOut">
              <a:rPr lang="en-US" smtClean="0"/>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EFD5F-6646-0040-B53C-75DF7948A9F2}" type="slidenum">
              <a:rPr lang="en-US" smtClean="0"/>
              <a:t>‹#›</a:t>
            </a:fld>
            <a:endParaRPr lang="en-US"/>
          </a:p>
        </p:txBody>
      </p:sp>
    </p:spTree>
    <p:extLst>
      <p:ext uri="{BB962C8B-B14F-4D97-AF65-F5344CB8AC3E}">
        <p14:creationId xmlns:p14="http://schemas.microsoft.com/office/powerpoint/2010/main" val="86973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20D414-3A4A-0641-B7EE-A58AE6025FB7}" type="datetimeFigureOut">
              <a:rPr lang="en-US" smtClean="0"/>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EFD5F-6646-0040-B53C-75DF7948A9F2}" type="slidenum">
              <a:rPr lang="en-US" smtClean="0"/>
              <a:t>‹#›</a:t>
            </a:fld>
            <a:endParaRPr lang="en-US"/>
          </a:p>
        </p:txBody>
      </p:sp>
    </p:spTree>
    <p:extLst>
      <p:ext uri="{BB962C8B-B14F-4D97-AF65-F5344CB8AC3E}">
        <p14:creationId xmlns:p14="http://schemas.microsoft.com/office/powerpoint/2010/main" val="34238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20D414-3A4A-0641-B7EE-A58AE6025FB7}" type="datetimeFigureOut">
              <a:rPr lang="en-US" smtClean="0"/>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EFD5F-6646-0040-B53C-75DF7948A9F2}" type="slidenum">
              <a:rPr lang="en-US" smtClean="0"/>
              <a:t>‹#›</a:t>
            </a:fld>
            <a:endParaRPr lang="en-US"/>
          </a:p>
        </p:txBody>
      </p:sp>
    </p:spTree>
    <p:extLst>
      <p:ext uri="{BB962C8B-B14F-4D97-AF65-F5344CB8AC3E}">
        <p14:creationId xmlns:p14="http://schemas.microsoft.com/office/powerpoint/2010/main" val="1977058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20D414-3A4A-0641-B7EE-A58AE6025FB7}" type="datetimeFigureOut">
              <a:rPr lang="en-US" smtClean="0"/>
              <a:t>9/7/21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EFD5F-6646-0040-B53C-75DF7948A9F2}" type="slidenum">
              <a:rPr lang="en-US" smtClean="0"/>
              <a:t>‹#›</a:t>
            </a:fld>
            <a:endParaRPr lang="en-US"/>
          </a:p>
        </p:txBody>
      </p:sp>
    </p:spTree>
    <p:extLst>
      <p:ext uri="{BB962C8B-B14F-4D97-AF65-F5344CB8AC3E}">
        <p14:creationId xmlns:p14="http://schemas.microsoft.com/office/powerpoint/2010/main" val="3941802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20D414-3A4A-0641-B7EE-A58AE6025FB7}" type="datetimeFigureOut">
              <a:rPr lang="en-US" smtClean="0"/>
              <a:t>9/7/21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EFD5F-6646-0040-B53C-75DF7948A9F2}" type="slidenum">
              <a:rPr lang="en-US" smtClean="0"/>
              <a:t>‹#›</a:t>
            </a:fld>
            <a:endParaRPr lang="en-US"/>
          </a:p>
        </p:txBody>
      </p:sp>
    </p:spTree>
    <p:extLst>
      <p:ext uri="{BB962C8B-B14F-4D97-AF65-F5344CB8AC3E}">
        <p14:creationId xmlns:p14="http://schemas.microsoft.com/office/powerpoint/2010/main" val="809092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20D414-3A4A-0641-B7EE-A58AE6025FB7}" type="datetimeFigureOut">
              <a:rPr lang="en-US" smtClean="0"/>
              <a:t>9/7/21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0EFD5F-6646-0040-B53C-75DF7948A9F2}" type="slidenum">
              <a:rPr lang="en-US" smtClean="0"/>
              <a:t>‹#›</a:t>
            </a:fld>
            <a:endParaRPr lang="en-US"/>
          </a:p>
        </p:txBody>
      </p:sp>
    </p:spTree>
    <p:extLst>
      <p:ext uri="{BB962C8B-B14F-4D97-AF65-F5344CB8AC3E}">
        <p14:creationId xmlns:p14="http://schemas.microsoft.com/office/powerpoint/2010/main" val="3682240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20D414-3A4A-0641-B7EE-A58AE6025FB7}" type="datetimeFigureOut">
              <a:rPr lang="en-US" smtClean="0"/>
              <a:t>9/7/21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0EFD5F-6646-0040-B53C-75DF7948A9F2}" type="slidenum">
              <a:rPr lang="en-US" smtClean="0"/>
              <a:t>‹#›</a:t>
            </a:fld>
            <a:endParaRPr lang="en-US"/>
          </a:p>
        </p:txBody>
      </p:sp>
    </p:spTree>
    <p:extLst>
      <p:ext uri="{BB962C8B-B14F-4D97-AF65-F5344CB8AC3E}">
        <p14:creationId xmlns:p14="http://schemas.microsoft.com/office/powerpoint/2010/main" val="200612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0D414-3A4A-0641-B7EE-A58AE6025FB7}" type="datetimeFigureOut">
              <a:rPr lang="en-US" smtClean="0"/>
              <a:t>9/7/21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0EFD5F-6646-0040-B53C-75DF7948A9F2}" type="slidenum">
              <a:rPr lang="en-US" smtClean="0"/>
              <a:t>‹#›</a:t>
            </a:fld>
            <a:endParaRPr lang="en-US"/>
          </a:p>
        </p:txBody>
      </p:sp>
    </p:spTree>
    <p:extLst>
      <p:ext uri="{BB962C8B-B14F-4D97-AF65-F5344CB8AC3E}">
        <p14:creationId xmlns:p14="http://schemas.microsoft.com/office/powerpoint/2010/main" val="2619606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20D414-3A4A-0641-B7EE-A58AE6025FB7}" type="datetimeFigureOut">
              <a:rPr lang="en-US" smtClean="0"/>
              <a:t>9/7/21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EFD5F-6646-0040-B53C-75DF7948A9F2}" type="slidenum">
              <a:rPr lang="en-US" smtClean="0"/>
              <a:t>‹#›</a:t>
            </a:fld>
            <a:endParaRPr lang="en-US"/>
          </a:p>
        </p:txBody>
      </p:sp>
    </p:spTree>
    <p:extLst>
      <p:ext uri="{BB962C8B-B14F-4D97-AF65-F5344CB8AC3E}">
        <p14:creationId xmlns:p14="http://schemas.microsoft.com/office/powerpoint/2010/main" val="1936213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20D414-3A4A-0641-B7EE-A58AE6025FB7}" type="datetimeFigureOut">
              <a:rPr lang="en-US" smtClean="0"/>
              <a:t>9/7/21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EFD5F-6646-0040-B53C-75DF7948A9F2}" type="slidenum">
              <a:rPr lang="en-US" smtClean="0"/>
              <a:t>‹#›</a:t>
            </a:fld>
            <a:endParaRPr lang="en-US"/>
          </a:p>
        </p:txBody>
      </p:sp>
    </p:spTree>
    <p:extLst>
      <p:ext uri="{BB962C8B-B14F-4D97-AF65-F5344CB8AC3E}">
        <p14:creationId xmlns:p14="http://schemas.microsoft.com/office/powerpoint/2010/main" val="2385118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0D414-3A4A-0641-B7EE-A58AE6025FB7}" type="datetimeFigureOut">
              <a:rPr lang="en-US" smtClean="0"/>
              <a:t>9/7/21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EFD5F-6646-0040-B53C-75DF7948A9F2}" type="slidenum">
              <a:rPr lang="en-US" smtClean="0"/>
              <a:t>‹#›</a:t>
            </a:fld>
            <a:endParaRPr lang="en-US"/>
          </a:p>
        </p:txBody>
      </p:sp>
    </p:spTree>
    <p:extLst>
      <p:ext uri="{BB962C8B-B14F-4D97-AF65-F5344CB8AC3E}">
        <p14:creationId xmlns:p14="http://schemas.microsoft.com/office/powerpoint/2010/main" val="41536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EC95C3-290F-3346-9FF0-DCAE338FB0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0622" y="8705265"/>
            <a:ext cx="24058177" cy="12147797"/>
          </a:xfrm>
          <a:prstGeom prst="rect">
            <a:avLst/>
          </a:prstGeom>
        </p:spPr>
      </p:pic>
      <p:pic>
        <p:nvPicPr>
          <p:cNvPr id="5" name="Picture 4">
            <a:extLst>
              <a:ext uri="{FF2B5EF4-FFF2-40B4-BE49-F238E27FC236}">
                <a16:creationId xmlns:a16="http://schemas.microsoft.com/office/drawing/2014/main" id="{DEEC95C3-290F-3346-9FF0-DCAE338FB0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3022" y="8857665"/>
            <a:ext cx="24058177" cy="12147797"/>
          </a:xfrm>
          <a:prstGeom prst="rect">
            <a:avLst/>
          </a:prstGeom>
        </p:spPr>
      </p:pic>
      <p:pic>
        <p:nvPicPr>
          <p:cNvPr id="6" name="Picture 5">
            <a:extLst>
              <a:ext uri="{FF2B5EF4-FFF2-40B4-BE49-F238E27FC236}">
                <a16:creationId xmlns:a16="http://schemas.microsoft.com/office/drawing/2014/main" id="{DEEC95C3-290F-3346-9FF0-DCAE338FB0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5422" y="9010065"/>
            <a:ext cx="24058177" cy="12147797"/>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362" y="1045638"/>
            <a:ext cx="8423275" cy="4253865"/>
          </a:xfrm>
          <a:prstGeom prst="rect">
            <a:avLst/>
          </a:prstGeom>
          <a:ln>
            <a:solidFill>
              <a:srgbClr val="8E98E3"/>
            </a:solidFill>
          </a:ln>
        </p:spPr>
      </p:pic>
      <p:sp>
        <p:nvSpPr>
          <p:cNvPr id="8" name="Rectangle 7"/>
          <p:cNvSpPr/>
          <p:nvPr/>
        </p:nvSpPr>
        <p:spPr>
          <a:xfrm>
            <a:off x="0" y="198486"/>
            <a:ext cx="9144000" cy="606961"/>
          </a:xfrm>
          <a:prstGeom prst="rect">
            <a:avLst/>
          </a:prstGeom>
        </p:spPr>
        <p:txBody>
          <a:bodyPr wrap="square">
            <a:spAutoFit/>
          </a:bodyPr>
          <a:lstStyle/>
          <a:p>
            <a:pPr algn="ctr">
              <a:lnSpc>
                <a:spcPct val="110000"/>
              </a:lnSpc>
            </a:pPr>
            <a:r>
              <a:rPr lang="en-US" sz="3200" b="1" spc="-50" dirty="0">
                <a:solidFill>
                  <a:schemeClr val="tx2"/>
                </a:solidFill>
              </a:rPr>
              <a:t>Science Research on Commercial Ships (Science </a:t>
            </a:r>
            <a:r>
              <a:rPr lang="en-US" sz="3200" b="1" spc="-50" dirty="0" err="1">
                <a:solidFill>
                  <a:schemeClr val="tx2"/>
                </a:solidFill>
              </a:rPr>
              <a:t>RoCS</a:t>
            </a:r>
            <a:r>
              <a:rPr lang="en-US" sz="3200" b="1" spc="-50" dirty="0">
                <a:solidFill>
                  <a:schemeClr val="tx2"/>
                </a:solidFill>
              </a:rPr>
              <a:t>)</a:t>
            </a:r>
            <a:endParaRPr lang="en-US" sz="3200" b="1" dirty="0">
              <a:solidFill>
                <a:schemeClr val="tx2"/>
              </a:solidFill>
            </a:endParaRPr>
          </a:p>
        </p:txBody>
      </p:sp>
      <p:cxnSp>
        <p:nvCxnSpPr>
          <p:cNvPr id="10" name="Straight Connector 9"/>
          <p:cNvCxnSpPr/>
          <p:nvPr/>
        </p:nvCxnSpPr>
        <p:spPr>
          <a:xfrm>
            <a:off x="135464" y="898707"/>
            <a:ext cx="8778876" cy="0"/>
          </a:xfrm>
          <a:prstGeom prst="line">
            <a:avLst/>
          </a:prstGeom>
          <a:ln>
            <a:solidFill>
              <a:srgbClr val="8E98E3"/>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370662" y="5504587"/>
            <a:ext cx="4284131" cy="0"/>
          </a:xfrm>
          <a:prstGeom prst="line">
            <a:avLst/>
          </a:prstGeom>
          <a:ln>
            <a:solidFill>
              <a:srgbClr val="8E98E3"/>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0" y="5539694"/>
            <a:ext cx="9144000" cy="1306511"/>
          </a:xfrm>
          <a:prstGeom prst="rect">
            <a:avLst/>
          </a:prstGeom>
        </p:spPr>
        <p:txBody>
          <a:bodyPr wrap="square">
            <a:spAutoFit/>
          </a:bodyPr>
          <a:lstStyle/>
          <a:p>
            <a:pPr algn="ctr">
              <a:lnSpc>
                <a:spcPct val="110000"/>
              </a:lnSpc>
            </a:pPr>
            <a:r>
              <a:rPr lang="en-US" b="1" spc="-50" dirty="0">
                <a:solidFill>
                  <a:schemeClr val="tx2"/>
                </a:solidFill>
              </a:rPr>
              <a:t>Presented by Shawn R. Smith</a:t>
            </a:r>
          </a:p>
          <a:p>
            <a:pPr algn="ctr">
              <a:lnSpc>
                <a:spcPct val="110000"/>
              </a:lnSpc>
            </a:pPr>
            <a:r>
              <a:rPr lang="en-US" spc="-50" dirty="0" err="1">
                <a:solidFill>
                  <a:schemeClr val="tx2"/>
                </a:solidFill>
              </a:rPr>
              <a:t>RoCS</a:t>
            </a:r>
            <a:r>
              <a:rPr lang="en-US" spc="-50" dirty="0">
                <a:solidFill>
                  <a:schemeClr val="tx2"/>
                </a:solidFill>
              </a:rPr>
              <a:t> Team: M. Andres, A. Macdonald, K. Strom, L. </a:t>
            </a:r>
            <a:r>
              <a:rPr lang="en-US" spc="-50" dirty="0" err="1">
                <a:solidFill>
                  <a:schemeClr val="tx2"/>
                </a:solidFill>
              </a:rPr>
              <a:t>Stolp</a:t>
            </a:r>
            <a:r>
              <a:rPr lang="en-US" spc="-50" dirty="0">
                <a:solidFill>
                  <a:schemeClr val="tx2"/>
                </a:solidFill>
              </a:rPr>
              <a:t>, R. </a:t>
            </a:r>
            <a:r>
              <a:rPr lang="en-US" spc="-50" dirty="0" err="1">
                <a:solidFill>
                  <a:schemeClr val="tx2"/>
                </a:solidFill>
              </a:rPr>
              <a:t>Hudak</a:t>
            </a:r>
            <a:r>
              <a:rPr lang="en-US" spc="-50" dirty="0">
                <a:solidFill>
                  <a:schemeClr val="tx2"/>
                </a:solidFill>
              </a:rPr>
              <a:t> (WHOI); S. Smith, M. Bourassa (FSU) in collaboration with many others at URI, Stony Brook, U Hawaii, UNH, BIOS, UW, LDEO, Scripps.</a:t>
            </a:r>
          </a:p>
          <a:p>
            <a:pPr algn="ctr">
              <a:lnSpc>
                <a:spcPct val="110000"/>
              </a:lnSpc>
            </a:pPr>
            <a:r>
              <a:rPr lang="en-US" spc="-50" dirty="0">
                <a:solidFill>
                  <a:schemeClr val="tx2"/>
                </a:solidFill>
              </a:rPr>
              <a:t>SOT-11, 13 September 2021 </a:t>
            </a:r>
          </a:p>
        </p:txBody>
      </p:sp>
    </p:spTree>
    <p:extLst>
      <p:ext uri="{BB962C8B-B14F-4D97-AF65-F5344CB8AC3E}">
        <p14:creationId xmlns:p14="http://schemas.microsoft.com/office/powerpoint/2010/main" val="2558966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35007"/>
            <a:ext cx="9144000" cy="5222993"/>
          </a:xfrm>
          <a:prstGeom prst="rect">
            <a:avLst/>
          </a:prstGeom>
        </p:spPr>
      </p:pic>
      <p:sp>
        <p:nvSpPr>
          <p:cNvPr id="5" name="TextBox 4"/>
          <p:cNvSpPr txBox="1"/>
          <p:nvPr/>
        </p:nvSpPr>
        <p:spPr>
          <a:xfrm>
            <a:off x="4304214" y="5998607"/>
            <a:ext cx="4839786" cy="246221"/>
          </a:xfrm>
          <a:prstGeom prst="rect">
            <a:avLst/>
          </a:prstGeom>
          <a:noFill/>
        </p:spPr>
        <p:txBody>
          <a:bodyPr wrap="none" rtlCol="0">
            <a:spAutoFit/>
          </a:bodyPr>
          <a:lstStyle/>
          <a:p>
            <a:r>
              <a:rPr lang="en-US" sz="1000" dirty="0">
                <a:solidFill>
                  <a:schemeClr val="bg1"/>
                </a:solidFill>
              </a:rPr>
              <a:t>Figure shared  June 22, 2021 by Gustavo </a:t>
            </a:r>
            <a:r>
              <a:rPr lang="en-US" sz="1000" dirty="0" err="1">
                <a:solidFill>
                  <a:schemeClr val="bg1"/>
                </a:solidFill>
              </a:rPr>
              <a:t>Goni</a:t>
            </a:r>
            <a:r>
              <a:rPr lang="en-US" sz="1000" dirty="0">
                <a:solidFill>
                  <a:schemeClr val="bg1"/>
                </a:solidFill>
              </a:rPr>
              <a:t>, NOAA; created by AOML </a:t>
            </a:r>
            <a:r>
              <a:rPr lang="en-US" sz="1000" dirty="0" err="1">
                <a:solidFill>
                  <a:schemeClr val="bg1"/>
                </a:solidFill>
              </a:rPr>
              <a:t>OceanObsViewer</a:t>
            </a:r>
            <a:endParaRPr lang="en-US" sz="1000" dirty="0">
              <a:solidFill>
                <a:schemeClr val="bg1"/>
              </a:solidFill>
            </a:endParaRPr>
          </a:p>
        </p:txBody>
      </p:sp>
      <p:sp>
        <p:nvSpPr>
          <p:cNvPr id="8" name="Rectangle 7"/>
          <p:cNvSpPr/>
          <p:nvPr/>
        </p:nvSpPr>
        <p:spPr>
          <a:xfrm>
            <a:off x="0" y="42995"/>
            <a:ext cx="9144000" cy="764312"/>
          </a:xfrm>
          <a:prstGeom prst="rect">
            <a:avLst/>
          </a:prstGeom>
        </p:spPr>
        <p:txBody>
          <a:bodyPr wrap="square">
            <a:spAutoFit/>
          </a:bodyPr>
          <a:lstStyle/>
          <a:p>
            <a:pPr algn="ctr">
              <a:lnSpc>
                <a:spcPct val="110000"/>
              </a:lnSpc>
            </a:pPr>
            <a:r>
              <a:rPr lang="en-US" sz="2000" spc="-50" dirty="0">
                <a:solidFill>
                  <a:schemeClr val="tx2"/>
                </a:solidFill>
              </a:rPr>
              <a:t>Profile data are assimilated into the Global Real-Time Ocean Forecast System (RTOFS) at Environmental Monitoring Center (EMC) for ocean and hurricane forecasts.</a:t>
            </a:r>
          </a:p>
        </p:txBody>
      </p:sp>
      <p:cxnSp>
        <p:nvCxnSpPr>
          <p:cNvPr id="9" name="Straight Connector 8"/>
          <p:cNvCxnSpPr/>
          <p:nvPr/>
        </p:nvCxnSpPr>
        <p:spPr>
          <a:xfrm>
            <a:off x="135464" y="898707"/>
            <a:ext cx="8778876" cy="0"/>
          </a:xfrm>
          <a:prstGeom prst="line">
            <a:avLst/>
          </a:prstGeom>
          <a:ln>
            <a:solidFill>
              <a:srgbClr val="8E98E3"/>
            </a:solidFill>
          </a:ln>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270934" y="949653"/>
            <a:ext cx="8643406" cy="697114"/>
          </a:xfrm>
          <a:prstGeom prst="rect">
            <a:avLst/>
          </a:prstGeom>
        </p:spPr>
        <p:txBody>
          <a:bodyPr wrap="square">
            <a:spAutoFit/>
          </a:bodyPr>
          <a:lstStyle/>
          <a:p>
            <a:pPr algn="ctr">
              <a:lnSpc>
                <a:spcPct val="110000"/>
              </a:lnSpc>
            </a:pPr>
            <a:r>
              <a:rPr lang="en-US" spc="-50" dirty="0">
                <a:solidFill>
                  <a:schemeClr val="tx2"/>
                </a:solidFill>
              </a:rPr>
              <a:t>A next step could be assimilation of sub-surface velocity data (e.g., Levin et al., 2020  &amp; 2021 discuss impacts of subsurface velocities on 4D-Var ocean state estimates).</a:t>
            </a:r>
          </a:p>
        </p:txBody>
      </p:sp>
    </p:spTree>
    <p:extLst>
      <p:ext uri="{BB962C8B-B14F-4D97-AF65-F5344CB8AC3E}">
        <p14:creationId xmlns:p14="http://schemas.microsoft.com/office/powerpoint/2010/main" val="4031187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2995"/>
            <a:ext cx="9144000" cy="625812"/>
          </a:xfrm>
          <a:prstGeom prst="rect">
            <a:avLst/>
          </a:prstGeom>
        </p:spPr>
        <p:txBody>
          <a:bodyPr wrap="square">
            <a:spAutoFit/>
          </a:bodyPr>
          <a:lstStyle/>
          <a:p>
            <a:pPr algn="ctr">
              <a:lnSpc>
                <a:spcPct val="110000"/>
              </a:lnSpc>
            </a:pPr>
            <a:r>
              <a:rPr lang="en-US" sz="3200" spc="-50" dirty="0" err="1">
                <a:solidFill>
                  <a:schemeClr val="tx2"/>
                </a:solidFill>
              </a:rPr>
              <a:t>RoCS</a:t>
            </a:r>
            <a:r>
              <a:rPr lang="en-US" sz="3200" spc="-50" dirty="0">
                <a:solidFill>
                  <a:schemeClr val="tx2"/>
                </a:solidFill>
              </a:rPr>
              <a:t> Collaboration with SOT</a:t>
            </a:r>
          </a:p>
        </p:txBody>
      </p:sp>
      <p:cxnSp>
        <p:nvCxnSpPr>
          <p:cNvPr id="7" name="Straight Connector 6"/>
          <p:cNvCxnSpPr/>
          <p:nvPr/>
        </p:nvCxnSpPr>
        <p:spPr>
          <a:xfrm>
            <a:off x="135464" y="898707"/>
            <a:ext cx="8778876" cy="0"/>
          </a:xfrm>
          <a:prstGeom prst="line">
            <a:avLst/>
          </a:prstGeom>
          <a:ln>
            <a:solidFill>
              <a:srgbClr val="8E98E3"/>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61179185-4593-8C44-A641-71F4B7056261}"/>
              </a:ext>
            </a:extLst>
          </p:cNvPr>
          <p:cNvSpPr txBox="1"/>
          <p:nvPr/>
        </p:nvSpPr>
        <p:spPr>
          <a:xfrm>
            <a:off x="133574" y="960761"/>
            <a:ext cx="8780765" cy="5529719"/>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solidFill>
                  <a:schemeClr val="tx2"/>
                </a:solidFill>
              </a:rPr>
              <a:t>Many planned </a:t>
            </a:r>
            <a:r>
              <a:rPr lang="en-US" sz="2000" dirty="0" err="1">
                <a:solidFill>
                  <a:schemeClr val="tx2"/>
                </a:solidFill>
              </a:rPr>
              <a:t>RoCS</a:t>
            </a:r>
            <a:r>
              <a:rPr lang="en-US" sz="2000" dirty="0">
                <a:solidFill>
                  <a:schemeClr val="tx2"/>
                </a:solidFill>
              </a:rPr>
              <a:t> observations fit existing SOT, or broader OCG, activities.</a:t>
            </a:r>
          </a:p>
          <a:p>
            <a:pPr marL="800100" lvl="1" indent="-342900">
              <a:buFont typeface="Arial" panose="020B0604020202020204" pitchFamily="34" charset="0"/>
              <a:buChar char="•"/>
            </a:pPr>
            <a:r>
              <a:rPr lang="en-US" sz="2000" dirty="0">
                <a:solidFill>
                  <a:schemeClr val="tx2"/>
                </a:solidFill>
              </a:rPr>
              <a:t>Marine Meteorology, XBT, </a:t>
            </a:r>
            <a:r>
              <a:rPr lang="en-US" sz="2000" dirty="0" err="1">
                <a:solidFill>
                  <a:schemeClr val="tx2"/>
                </a:solidFill>
              </a:rPr>
              <a:t>thermosalinograph</a:t>
            </a:r>
            <a:r>
              <a:rPr lang="en-US" sz="2000" dirty="0">
                <a:solidFill>
                  <a:schemeClr val="tx2"/>
                </a:solidFill>
              </a:rPr>
              <a:t>, PCO</a:t>
            </a:r>
            <a:r>
              <a:rPr lang="en-US" sz="2000" baseline="-25000" dirty="0">
                <a:solidFill>
                  <a:schemeClr val="tx2"/>
                </a:solidFill>
              </a:rPr>
              <a:t>2</a:t>
            </a:r>
          </a:p>
          <a:p>
            <a:pPr marL="800100" lvl="1" indent="-342900">
              <a:buFont typeface="Arial" panose="020B0604020202020204" pitchFamily="34" charset="0"/>
              <a:buChar char="•"/>
            </a:pPr>
            <a:r>
              <a:rPr lang="en-US" sz="2000" dirty="0">
                <a:solidFill>
                  <a:schemeClr val="tx2"/>
                </a:solidFill>
              </a:rPr>
              <a:t>Bathymetry</a:t>
            </a:r>
          </a:p>
          <a:p>
            <a:pPr marL="800100" lvl="1" indent="-342900">
              <a:buFont typeface="Arial" panose="020B0604020202020204" pitchFamily="34" charset="0"/>
              <a:buChar char="•"/>
            </a:pPr>
            <a:r>
              <a:rPr lang="en-US" sz="2000" dirty="0">
                <a:solidFill>
                  <a:schemeClr val="tx2"/>
                </a:solidFill>
              </a:rPr>
              <a:t>Currents (an EOV, but not a present focus of SOT)</a:t>
            </a:r>
          </a:p>
          <a:p>
            <a:pPr marL="342900" lvl="0" indent="-342900">
              <a:buFont typeface="Arial" panose="020B0604020202020204" pitchFamily="34" charset="0"/>
              <a:buChar char="•"/>
            </a:pPr>
            <a:endParaRPr lang="en-US" sz="2000" dirty="0">
              <a:solidFill>
                <a:schemeClr val="tx2"/>
              </a:solidFill>
            </a:endParaRPr>
          </a:p>
          <a:p>
            <a:pPr marL="342900" lvl="0" indent="-342900">
              <a:buFont typeface="Arial" panose="020B0604020202020204" pitchFamily="34" charset="0"/>
              <a:buChar char="•"/>
            </a:pPr>
            <a:r>
              <a:rPr lang="en-US" sz="2000" dirty="0">
                <a:solidFill>
                  <a:schemeClr val="tx2"/>
                </a:solidFill>
              </a:rPr>
              <a:t>How can </a:t>
            </a:r>
            <a:r>
              <a:rPr lang="en-US" sz="2000" dirty="0" err="1">
                <a:solidFill>
                  <a:schemeClr val="tx2"/>
                </a:solidFill>
              </a:rPr>
              <a:t>RoCS</a:t>
            </a:r>
            <a:r>
              <a:rPr lang="en-US" sz="2000" dirty="0">
                <a:solidFill>
                  <a:schemeClr val="tx2"/>
                </a:solidFill>
              </a:rPr>
              <a:t> ensure observations are distributed in real-time using VOS and SOOP protocols?</a:t>
            </a:r>
          </a:p>
          <a:p>
            <a:pPr marL="800100" lvl="1" indent="-342900">
              <a:buFont typeface="Arial" panose="020B0604020202020204" pitchFamily="34" charset="0"/>
              <a:buChar char="•"/>
            </a:pPr>
            <a:r>
              <a:rPr lang="en-US" sz="2000" dirty="0" err="1">
                <a:solidFill>
                  <a:schemeClr val="tx2"/>
                </a:solidFill>
              </a:rPr>
              <a:t>RoCS</a:t>
            </a:r>
            <a:r>
              <a:rPr lang="en-US" sz="2000" dirty="0">
                <a:solidFill>
                  <a:schemeClr val="tx2"/>
                </a:solidFill>
              </a:rPr>
              <a:t> interested in getting observations to the GTS, but how to do this?</a:t>
            </a:r>
          </a:p>
          <a:p>
            <a:pPr marL="1257300" lvl="2" indent="-342900">
              <a:buFont typeface="Arial" panose="020B0604020202020204" pitchFamily="34" charset="0"/>
              <a:buChar char="•"/>
            </a:pPr>
            <a:r>
              <a:rPr lang="en-US" sz="2000" dirty="0">
                <a:solidFill>
                  <a:schemeClr val="tx2"/>
                </a:solidFill>
              </a:rPr>
              <a:t> Via NMHS? </a:t>
            </a:r>
            <a:r>
              <a:rPr lang="en-US" sz="2000" dirty="0" err="1">
                <a:solidFill>
                  <a:schemeClr val="tx2"/>
                </a:solidFill>
              </a:rPr>
              <a:t>OpenGTS</a:t>
            </a:r>
            <a:r>
              <a:rPr lang="en-US" sz="2000" dirty="0">
                <a:solidFill>
                  <a:schemeClr val="tx2"/>
                </a:solidFill>
              </a:rPr>
              <a:t> initiative?</a:t>
            </a:r>
          </a:p>
          <a:p>
            <a:pPr lvl="0"/>
            <a:endParaRPr lang="en-US" sz="2000" dirty="0">
              <a:solidFill>
                <a:schemeClr val="tx2"/>
              </a:solidFill>
            </a:endParaRPr>
          </a:p>
          <a:p>
            <a:pPr marL="342900" lvl="0" indent="-342900">
              <a:buFont typeface="Arial" panose="020B0604020202020204" pitchFamily="34" charset="0"/>
              <a:buChar char="•"/>
            </a:pPr>
            <a:r>
              <a:rPr lang="en-US" sz="2000" dirty="0">
                <a:solidFill>
                  <a:schemeClr val="tx2"/>
                </a:solidFill>
              </a:rPr>
              <a:t>Connect </a:t>
            </a:r>
            <a:r>
              <a:rPr lang="en-US" sz="2000" dirty="0" err="1">
                <a:solidFill>
                  <a:schemeClr val="tx2"/>
                </a:solidFill>
              </a:rPr>
              <a:t>OceanOPS</a:t>
            </a:r>
            <a:r>
              <a:rPr lang="en-US" sz="2000" dirty="0">
                <a:solidFill>
                  <a:schemeClr val="tx2"/>
                </a:solidFill>
              </a:rPr>
              <a:t> with </a:t>
            </a:r>
            <a:r>
              <a:rPr lang="en-US" sz="2000" dirty="0" err="1">
                <a:solidFill>
                  <a:schemeClr val="tx2"/>
                </a:solidFill>
              </a:rPr>
              <a:t>RoCS</a:t>
            </a:r>
            <a:r>
              <a:rPr lang="en-US" sz="2000" dirty="0">
                <a:solidFill>
                  <a:schemeClr val="tx2"/>
                </a:solidFill>
              </a:rPr>
              <a:t> on several fronts</a:t>
            </a:r>
          </a:p>
          <a:p>
            <a:pPr marL="800100" lvl="1" indent="-342900">
              <a:buFont typeface="Arial" panose="020B0604020202020204" pitchFamily="34" charset="0"/>
              <a:buChar char="•"/>
            </a:pPr>
            <a:r>
              <a:rPr lang="en-US" sz="2000" dirty="0">
                <a:solidFill>
                  <a:schemeClr val="tx2"/>
                </a:solidFill>
              </a:rPr>
              <a:t>Metadata for </a:t>
            </a:r>
            <a:r>
              <a:rPr lang="en-US" sz="2000" dirty="0" err="1">
                <a:solidFill>
                  <a:schemeClr val="tx2"/>
                </a:solidFill>
              </a:rPr>
              <a:t>RoCS</a:t>
            </a:r>
            <a:r>
              <a:rPr lang="en-US" sz="2000" dirty="0">
                <a:solidFill>
                  <a:schemeClr val="tx2"/>
                </a:solidFill>
              </a:rPr>
              <a:t> vessels, including supporting existing VOS, SOOP standards</a:t>
            </a:r>
          </a:p>
          <a:p>
            <a:pPr marL="800100" lvl="1" indent="-342900">
              <a:buFont typeface="Arial" panose="020B0604020202020204" pitchFamily="34" charset="0"/>
              <a:buChar char="•"/>
            </a:pPr>
            <a:r>
              <a:rPr lang="en-US" sz="2000" dirty="0">
                <a:solidFill>
                  <a:schemeClr val="tx2"/>
                </a:solidFill>
              </a:rPr>
              <a:t>Identifying deployment opportunities to achieve GOOS mission</a:t>
            </a:r>
          </a:p>
          <a:p>
            <a:pPr marL="342900" lvl="0" indent="-342900">
              <a:buFont typeface="Arial" panose="020B0604020202020204" pitchFamily="34" charset="0"/>
              <a:buChar char="•"/>
            </a:pPr>
            <a:endParaRPr lang="en-US" sz="2000" dirty="0">
              <a:solidFill>
                <a:schemeClr val="tx2"/>
              </a:solidFill>
            </a:endParaRPr>
          </a:p>
          <a:p>
            <a:pPr marL="342900" lvl="0" indent="-342900">
              <a:buFont typeface="Arial" panose="020B0604020202020204" pitchFamily="34" charset="0"/>
              <a:buChar char="•"/>
            </a:pPr>
            <a:r>
              <a:rPr lang="en-US" sz="2000" dirty="0">
                <a:solidFill>
                  <a:schemeClr val="tx2"/>
                </a:solidFill>
              </a:rPr>
              <a:t>Can SOT/OCG help </a:t>
            </a:r>
            <a:r>
              <a:rPr lang="en-US" sz="2000" dirty="0" err="1">
                <a:solidFill>
                  <a:schemeClr val="tx2"/>
                </a:solidFill>
              </a:rPr>
              <a:t>RoCS</a:t>
            </a:r>
            <a:r>
              <a:rPr lang="en-US" sz="2000" dirty="0">
                <a:solidFill>
                  <a:schemeClr val="tx2"/>
                </a:solidFill>
              </a:rPr>
              <a:t> to develop a unified global shipboard ADCP program?</a:t>
            </a:r>
          </a:p>
          <a:p>
            <a:pPr marL="800100" lvl="1" indent="-342900">
              <a:buFont typeface="Arial" panose="020B0604020202020204" pitchFamily="34" charset="0"/>
              <a:buChar char="•"/>
            </a:pPr>
            <a:r>
              <a:rPr lang="en-US" sz="2000" dirty="0">
                <a:solidFill>
                  <a:schemeClr val="tx2"/>
                </a:solidFill>
              </a:rPr>
              <a:t>Leverage work by JASADCP, University of Hawaii</a:t>
            </a:r>
          </a:p>
          <a:p>
            <a:pPr lvl="0"/>
            <a:endParaRPr lang="en-US" sz="2000" baseline="-25000" dirty="0">
              <a:solidFill>
                <a:schemeClr val="tx2"/>
              </a:solidFill>
            </a:endParaRPr>
          </a:p>
        </p:txBody>
      </p:sp>
    </p:spTree>
    <p:extLst>
      <p:ext uri="{BB962C8B-B14F-4D97-AF65-F5344CB8AC3E}">
        <p14:creationId xmlns:p14="http://schemas.microsoft.com/office/powerpoint/2010/main" val="2334586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7CEBA-424F-0D45-ACDA-9D7E9764DA0F}"/>
              </a:ext>
            </a:extLst>
          </p:cNvPr>
          <p:cNvSpPr>
            <a:spLocks noGrp="1"/>
          </p:cNvSpPr>
          <p:nvPr>
            <p:ph type="title"/>
          </p:nvPr>
        </p:nvSpPr>
        <p:spPr/>
        <p:txBody>
          <a:bodyPr/>
          <a:lstStyle/>
          <a:p>
            <a:r>
              <a:rPr lang="en-US" dirty="0"/>
              <a:t>Questions?</a:t>
            </a:r>
          </a:p>
        </p:txBody>
      </p:sp>
      <p:pic>
        <p:nvPicPr>
          <p:cNvPr id="6" name="Picture 5">
            <a:extLst>
              <a:ext uri="{FF2B5EF4-FFF2-40B4-BE49-F238E27FC236}">
                <a16:creationId xmlns:a16="http://schemas.microsoft.com/office/drawing/2014/main" id="{372C8122-FE11-BB45-AFCF-9734A9CEB6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362" y="1725263"/>
            <a:ext cx="8423275" cy="4253865"/>
          </a:xfrm>
          <a:prstGeom prst="rect">
            <a:avLst/>
          </a:prstGeom>
          <a:ln>
            <a:solidFill>
              <a:srgbClr val="8E98E3"/>
            </a:solidFill>
          </a:ln>
        </p:spPr>
      </p:pic>
    </p:spTree>
    <p:extLst>
      <p:ext uri="{BB962C8B-B14F-4D97-AF65-F5344CB8AC3E}">
        <p14:creationId xmlns:p14="http://schemas.microsoft.com/office/powerpoint/2010/main" val="1621159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1867" y="1584177"/>
            <a:ext cx="7857067" cy="4051168"/>
          </a:xfrm>
          <a:prstGeom prst="rect">
            <a:avLst/>
          </a:prstGeom>
        </p:spPr>
      </p:pic>
      <p:sp>
        <p:nvSpPr>
          <p:cNvPr id="9" name="Rectangle 8"/>
          <p:cNvSpPr/>
          <p:nvPr/>
        </p:nvSpPr>
        <p:spPr>
          <a:xfrm>
            <a:off x="0" y="42995"/>
            <a:ext cx="9144000" cy="625812"/>
          </a:xfrm>
          <a:prstGeom prst="rect">
            <a:avLst/>
          </a:prstGeom>
        </p:spPr>
        <p:txBody>
          <a:bodyPr wrap="square">
            <a:spAutoFit/>
          </a:bodyPr>
          <a:lstStyle/>
          <a:p>
            <a:pPr algn="ctr">
              <a:lnSpc>
                <a:spcPct val="110000"/>
              </a:lnSpc>
            </a:pPr>
            <a:r>
              <a:rPr lang="en-US" sz="3200" spc="-50" dirty="0">
                <a:solidFill>
                  <a:schemeClr val="tx2"/>
                </a:solidFill>
              </a:rPr>
              <a:t>What is Science </a:t>
            </a:r>
            <a:r>
              <a:rPr lang="en-US" sz="3200" spc="-50" dirty="0" err="1">
                <a:solidFill>
                  <a:schemeClr val="tx2"/>
                </a:solidFill>
              </a:rPr>
              <a:t>RoCS</a:t>
            </a:r>
            <a:r>
              <a:rPr lang="en-US" sz="3200" spc="-50" dirty="0">
                <a:solidFill>
                  <a:schemeClr val="tx2"/>
                </a:solidFill>
              </a:rPr>
              <a:t>?</a:t>
            </a:r>
          </a:p>
        </p:txBody>
      </p:sp>
      <p:sp>
        <p:nvSpPr>
          <p:cNvPr id="10" name="Rectangle 9"/>
          <p:cNvSpPr/>
          <p:nvPr/>
        </p:nvSpPr>
        <p:spPr>
          <a:xfrm>
            <a:off x="133048" y="5499758"/>
            <a:ext cx="8829523" cy="1374222"/>
          </a:xfrm>
          <a:prstGeom prst="rect">
            <a:avLst/>
          </a:prstGeom>
        </p:spPr>
        <p:txBody>
          <a:bodyPr wrap="square">
            <a:spAutoFit/>
          </a:bodyPr>
          <a:lstStyle/>
          <a:p>
            <a:pPr>
              <a:lnSpc>
                <a:spcPct val="110000"/>
              </a:lnSpc>
            </a:pPr>
            <a:r>
              <a:rPr lang="en-US" sz="2000" b="1" spc="-50" dirty="0">
                <a:solidFill>
                  <a:schemeClr val="tx2"/>
                </a:solidFill>
              </a:rPr>
              <a:t>Science </a:t>
            </a:r>
            <a:r>
              <a:rPr lang="en-US" sz="2000" b="1" spc="-50" dirty="0" err="1">
                <a:solidFill>
                  <a:schemeClr val="tx2"/>
                </a:solidFill>
              </a:rPr>
              <a:t>RoCS</a:t>
            </a:r>
            <a:r>
              <a:rPr lang="en-US" sz="2000" b="1" spc="-50" dirty="0">
                <a:solidFill>
                  <a:schemeClr val="tx2"/>
                </a:solidFill>
              </a:rPr>
              <a:t> envisions a future where scientific data collection on commercial ships is the new industry standard</a:t>
            </a:r>
            <a:r>
              <a:rPr lang="en-US" spc="-50" dirty="0">
                <a:solidFill>
                  <a:schemeClr val="tx2"/>
                </a:solidFill>
              </a:rPr>
              <a:t>, </a:t>
            </a:r>
            <a:r>
              <a:rPr lang="en-US" dirty="0">
                <a:solidFill>
                  <a:schemeClr val="tx2"/>
                </a:solidFill>
              </a:rPr>
              <a:t>providing regular and repeat measurements across oceans, including remote regions, on scales not otherwise accessible to the scientific community and society at large.</a:t>
            </a:r>
          </a:p>
        </p:txBody>
      </p:sp>
      <p:sp>
        <p:nvSpPr>
          <p:cNvPr id="11" name="Rectangle 10"/>
          <p:cNvSpPr/>
          <p:nvPr/>
        </p:nvSpPr>
        <p:spPr>
          <a:xfrm>
            <a:off x="67732" y="972554"/>
            <a:ext cx="8829523" cy="697114"/>
          </a:xfrm>
          <a:prstGeom prst="rect">
            <a:avLst/>
          </a:prstGeom>
        </p:spPr>
        <p:txBody>
          <a:bodyPr wrap="square">
            <a:spAutoFit/>
          </a:bodyPr>
          <a:lstStyle/>
          <a:p>
            <a:pPr>
              <a:lnSpc>
                <a:spcPct val="110000"/>
              </a:lnSpc>
            </a:pPr>
            <a:r>
              <a:rPr lang="en-US" dirty="0">
                <a:solidFill>
                  <a:schemeClr val="tx2"/>
                </a:solidFill>
              </a:rPr>
              <a:t>An ad hoc group of like-minded scientists, data managers, technicians, engineers and marine operators …</a:t>
            </a:r>
          </a:p>
        </p:txBody>
      </p:sp>
      <p:cxnSp>
        <p:nvCxnSpPr>
          <p:cNvPr id="13" name="Straight Connector 12"/>
          <p:cNvCxnSpPr/>
          <p:nvPr/>
        </p:nvCxnSpPr>
        <p:spPr>
          <a:xfrm>
            <a:off x="135464" y="898707"/>
            <a:ext cx="8778876" cy="0"/>
          </a:xfrm>
          <a:prstGeom prst="line">
            <a:avLst/>
          </a:prstGeom>
          <a:ln>
            <a:solidFill>
              <a:srgbClr val="8E98E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5450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2995"/>
            <a:ext cx="9144000" cy="625812"/>
          </a:xfrm>
          <a:prstGeom prst="rect">
            <a:avLst/>
          </a:prstGeom>
        </p:spPr>
        <p:txBody>
          <a:bodyPr wrap="square">
            <a:spAutoFit/>
          </a:bodyPr>
          <a:lstStyle/>
          <a:p>
            <a:pPr algn="ctr">
              <a:lnSpc>
                <a:spcPct val="110000"/>
              </a:lnSpc>
            </a:pPr>
            <a:r>
              <a:rPr lang="en-US" sz="3200" spc="-50" dirty="0">
                <a:solidFill>
                  <a:schemeClr val="tx2"/>
                </a:solidFill>
              </a:rPr>
              <a:t>What is Science </a:t>
            </a:r>
            <a:r>
              <a:rPr lang="en-US" sz="3200" spc="-50" dirty="0" err="1">
                <a:solidFill>
                  <a:schemeClr val="tx2"/>
                </a:solidFill>
              </a:rPr>
              <a:t>RoCS</a:t>
            </a:r>
            <a:r>
              <a:rPr lang="en-US" sz="3200" spc="-50" dirty="0">
                <a:solidFill>
                  <a:schemeClr val="tx2"/>
                </a:solidFill>
              </a:rPr>
              <a:t>?</a:t>
            </a:r>
          </a:p>
        </p:txBody>
      </p:sp>
      <p:pic>
        <p:nvPicPr>
          <p:cNvPr id="6" name="Picture 5">
            <a:extLst>
              <a:ext uri="{FF2B5EF4-FFF2-40B4-BE49-F238E27FC236}">
                <a16:creationId xmlns:a16="http://schemas.microsoft.com/office/drawing/2014/main" id="{1DFE1777-5D8B-D041-9C2B-EED3A78C45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7173" y="11844287"/>
            <a:ext cx="25707715" cy="8232246"/>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547533"/>
            <a:ext cx="9144000" cy="2930596"/>
          </a:xfrm>
          <a:prstGeom prst="rect">
            <a:avLst/>
          </a:prstGeom>
        </p:spPr>
      </p:pic>
      <p:sp>
        <p:nvSpPr>
          <p:cNvPr id="17" name="TextBox 16">
            <a:extLst>
              <a:ext uri="{FF2B5EF4-FFF2-40B4-BE49-F238E27FC236}">
                <a16:creationId xmlns:a16="http://schemas.microsoft.com/office/drawing/2014/main" id="{61179185-4593-8C44-A641-71F4B7056261}"/>
              </a:ext>
            </a:extLst>
          </p:cNvPr>
          <p:cNvSpPr txBox="1"/>
          <p:nvPr/>
        </p:nvSpPr>
        <p:spPr>
          <a:xfrm>
            <a:off x="133576" y="1123112"/>
            <a:ext cx="4438423" cy="2308324"/>
          </a:xfrm>
          <a:prstGeom prst="rect">
            <a:avLst/>
          </a:prstGeom>
          <a:noFill/>
        </p:spPr>
        <p:txBody>
          <a:bodyPr wrap="square" rtlCol="0">
            <a:spAutoFit/>
          </a:bodyPr>
          <a:lstStyle/>
          <a:p>
            <a:pPr lvl="0"/>
            <a:r>
              <a:rPr lang="en-US" b="1" dirty="0">
                <a:solidFill>
                  <a:schemeClr val="tx2"/>
                </a:solidFill>
              </a:rPr>
              <a:t>Design a framework </a:t>
            </a:r>
            <a:r>
              <a:rPr lang="en-US" dirty="0">
                <a:solidFill>
                  <a:schemeClr val="tx2"/>
                </a:solidFill>
              </a:rPr>
              <a:t>that, when fully-implemented across a fleet of vessels &amp; routes, will make scientific observations on commercial ships the new industry standard​.</a:t>
            </a:r>
          </a:p>
          <a:p>
            <a:pPr lvl="0"/>
            <a:endParaRPr lang="en-US" dirty="0">
              <a:solidFill>
                <a:schemeClr val="tx2"/>
              </a:solidFill>
            </a:endParaRPr>
          </a:p>
          <a:p>
            <a:pPr lvl="0"/>
            <a:r>
              <a:rPr lang="en-US" b="1" dirty="0">
                <a:solidFill>
                  <a:schemeClr val="tx2"/>
                </a:solidFill>
              </a:rPr>
              <a:t>Foster mutually beneficial relationships </a:t>
            </a:r>
            <a:r>
              <a:rPr lang="en-US" dirty="0">
                <a:solidFill>
                  <a:schemeClr val="tx2"/>
                </a:solidFill>
              </a:rPr>
              <a:t>between ship owners and the scientific community.</a:t>
            </a:r>
          </a:p>
        </p:txBody>
      </p:sp>
      <p:sp>
        <p:nvSpPr>
          <p:cNvPr id="18" name="TextBox 17">
            <a:extLst>
              <a:ext uri="{FF2B5EF4-FFF2-40B4-BE49-F238E27FC236}">
                <a16:creationId xmlns:a16="http://schemas.microsoft.com/office/drawing/2014/main" id="{219D8840-27A6-A14C-8545-DE6BE7771298}"/>
              </a:ext>
            </a:extLst>
          </p:cNvPr>
          <p:cNvSpPr txBox="1"/>
          <p:nvPr/>
        </p:nvSpPr>
        <p:spPr>
          <a:xfrm>
            <a:off x="4571999" y="1123112"/>
            <a:ext cx="4494937" cy="2031325"/>
          </a:xfrm>
          <a:prstGeom prst="rect">
            <a:avLst/>
          </a:prstGeom>
          <a:noFill/>
        </p:spPr>
        <p:txBody>
          <a:bodyPr wrap="square" rtlCol="0">
            <a:spAutoFit/>
          </a:bodyPr>
          <a:lstStyle/>
          <a:p>
            <a:r>
              <a:rPr lang="en-US" b="1" dirty="0">
                <a:solidFill>
                  <a:schemeClr val="tx2"/>
                </a:solidFill>
              </a:rPr>
              <a:t>Create a culture</a:t>
            </a:r>
            <a:r>
              <a:rPr lang="en-US" dirty="0">
                <a:solidFill>
                  <a:schemeClr val="tx2"/>
                </a:solidFill>
              </a:rPr>
              <a:t>  that encourages development of sensors and technologies optimized for use on vessels in regular traffic.</a:t>
            </a:r>
          </a:p>
          <a:p>
            <a:pPr lvl="0"/>
            <a:endParaRPr lang="en-US" dirty="0">
              <a:solidFill>
                <a:schemeClr val="tx2"/>
              </a:solidFill>
            </a:endParaRPr>
          </a:p>
          <a:p>
            <a:pPr lvl="0"/>
            <a:r>
              <a:rPr lang="en-US" b="1" dirty="0">
                <a:solidFill>
                  <a:schemeClr val="tx2"/>
                </a:solidFill>
              </a:rPr>
              <a:t>Promote cross-disciplinary ocean science  </a:t>
            </a:r>
            <a:r>
              <a:rPr lang="en-US" dirty="0">
                <a:solidFill>
                  <a:schemeClr val="tx2"/>
                </a:solidFill>
              </a:rPr>
              <a:t>by simultaneously collecting multiple data streams.</a:t>
            </a:r>
          </a:p>
        </p:txBody>
      </p:sp>
      <p:cxnSp>
        <p:nvCxnSpPr>
          <p:cNvPr id="19" name="Straight Connector 18"/>
          <p:cNvCxnSpPr/>
          <p:nvPr/>
        </p:nvCxnSpPr>
        <p:spPr>
          <a:xfrm>
            <a:off x="135464" y="898707"/>
            <a:ext cx="8778876" cy="0"/>
          </a:xfrm>
          <a:prstGeom prst="line">
            <a:avLst/>
          </a:prstGeom>
          <a:ln>
            <a:solidFill>
              <a:srgbClr val="8E98E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6534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2995"/>
            <a:ext cx="9144000" cy="884538"/>
          </a:xfrm>
          <a:prstGeom prst="rect">
            <a:avLst/>
          </a:prstGeom>
        </p:spPr>
        <p:txBody>
          <a:bodyPr wrap="square">
            <a:spAutoFit/>
          </a:bodyPr>
          <a:lstStyle/>
          <a:p>
            <a:pPr algn="ctr">
              <a:lnSpc>
                <a:spcPct val="110000"/>
              </a:lnSpc>
            </a:pPr>
            <a:r>
              <a:rPr lang="en-US" sz="2400" spc="-50" dirty="0">
                <a:solidFill>
                  <a:schemeClr val="tx2"/>
                </a:solidFill>
              </a:rPr>
              <a:t>Build on success and vision of </a:t>
            </a:r>
            <a:r>
              <a:rPr lang="en-US" sz="2400" spc="-50" dirty="0" err="1">
                <a:solidFill>
                  <a:schemeClr val="tx2"/>
                </a:solidFill>
              </a:rPr>
              <a:t>OceanObs</a:t>
            </a:r>
            <a:r>
              <a:rPr lang="en-US" sz="2400" spc="-50" dirty="0">
                <a:solidFill>
                  <a:schemeClr val="tx2"/>
                </a:solidFill>
              </a:rPr>
              <a:t> ‘09 &amp; </a:t>
            </a:r>
            <a:r>
              <a:rPr lang="fr-FR" sz="2400" spc="-50" dirty="0">
                <a:solidFill>
                  <a:schemeClr val="tx2"/>
                </a:solidFill>
              </a:rPr>
              <a:t>’</a:t>
            </a:r>
            <a:r>
              <a:rPr lang="en-US" sz="2400" spc="-50" dirty="0">
                <a:solidFill>
                  <a:schemeClr val="tx2"/>
                </a:solidFill>
              </a:rPr>
              <a:t>19, </a:t>
            </a:r>
          </a:p>
          <a:p>
            <a:pPr algn="ctr">
              <a:lnSpc>
                <a:spcPct val="110000"/>
              </a:lnSpc>
            </a:pPr>
            <a:r>
              <a:rPr lang="en-US" sz="2400" spc="-50" dirty="0">
                <a:solidFill>
                  <a:schemeClr val="tx2"/>
                </a:solidFill>
              </a:rPr>
              <a:t>and SCOR Working Group 133</a:t>
            </a:r>
          </a:p>
        </p:txBody>
      </p:sp>
      <p:cxnSp>
        <p:nvCxnSpPr>
          <p:cNvPr id="7" name="Straight Connector 6"/>
          <p:cNvCxnSpPr/>
          <p:nvPr/>
        </p:nvCxnSpPr>
        <p:spPr>
          <a:xfrm>
            <a:off x="135464" y="898707"/>
            <a:ext cx="8778876" cy="0"/>
          </a:xfrm>
          <a:prstGeom prst="line">
            <a:avLst/>
          </a:prstGeom>
          <a:ln>
            <a:solidFill>
              <a:srgbClr val="8E98E3"/>
            </a:solidFill>
          </a:ln>
        </p:spPr>
        <p:style>
          <a:lnRef idx="2">
            <a:schemeClr val="accent1"/>
          </a:lnRef>
          <a:fillRef idx="0">
            <a:schemeClr val="accent1"/>
          </a:fillRef>
          <a:effectRef idx="1">
            <a:schemeClr val="accent1"/>
          </a:effectRef>
          <a:fontRef idx="minor">
            <a:schemeClr val="tx1"/>
          </a:fontRef>
        </p:style>
      </p:cxnSp>
      <p:pic>
        <p:nvPicPr>
          <p:cNvPr id="2" name="Picture 1" descr="Screen Shot 2021-07-26 at 6.52.58 P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78" y="1308612"/>
            <a:ext cx="3763692" cy="4934890"/>
          </a:xfrm>
          <a:prstGeom prst="rect">
            <a:avLst/>
          </a:prstGeom>
        </p:spPr>
      </p:pic>
      <p:pic>
        <p:nvPicPr>
          <p:cNvPr id="3" name="Picture 2" descr="Screen Shot 2021-07-26 at 7.00.11 PM.png"/>
          <p:cNvPicPr>
            <a:picLocks noChangeAspect="1"/>
          </p:cNvPicPr>
          <p:nvPr/>
        </p:nvPicPr>
        <p:blipFill rotWithShape="1">
          <a:blip r:embed="rId4" cstate="screen">
            <a:extLst>
              <a:ext uri="{28A0092B-C50C-407E-A947-70E740481C1C}">
                <a14:useLocalDpi xmlns:a14="http://schemas.microsoft.com/office/drawing/2010/main"/>
              </a:ext>
            </a:extLst>
          </a:blip>
          <a:srcRect l="3028" t="4867" r="1827"/>
          <a:stretch/>
        </p:blipFill>
        <p:spPr>
          <a:xfrm>
            <a:off x="4068488" y="1025898"/>
            <a:ext cx="5051233" cy="3566160"/>
          </a:xfrm>
          <a:prstGeom prst="rect">
            <a:avLst/>
          </a:prstGeom>
        </p:spPr>
      </p:pic>
      <p:pic>
        <p:nvPicPr>
          <p:cNvPr id="4" name="Picture 3" descr="Screen Shot 2021-07-26 at 7.05.31 PM.png"/>
          <p:cNvPicPr>
            <a:picLocks noChangeAspect="1"/>
          </p:cNvPicPr>
          <p:nvPr/>
        </p:nvPicPr>
        <p:blipFill rotWithShape="1">
          <a:blip r:embed="rId5" cstate="screen">
            <a:extLst>
              <a:ext uri="{28A0092B-C50C-407E-A947-70E740481C1C}">
                <a14:useLocalDpi xmlns:a14="http://schemas.microsoft.com/office/drawing/2010/main"/>
              </a:ext>
            </a:extLst>
          </a:blip>
          <a:srcRect b="33024"/>
          <a:stretch/>
        </p:blipFill>
        <p:spPr>
          <a:xfrm>
            <a:off x="4524902" y="4597661"/>
            <a:ext cx="3959462" cy="2074988"/>
          </a:xfrm>
          <a:prstGeom prst="rect">
            <a:avLst/>
          </a:prstGeom>
          <a:ln>
            <a:solidFill>
              <a:srgbClr val="8E98E3"/>
            </a:solidFill>
          </a:ln>
        </p:spPr>
      </p:pic>
    </p:spTree>
    <p:extLst>
      <p:ext uri="{BB962C8B-B14F-4D97-AF65-F5344CB8AC3E}">
        <p14:creationId xmlns:p14="http://schemas.microsoft.com/office/powerpoint/2010/main" val="3898451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2995"/>
            <a:ext cx="9144000" cy="625812"/>
          </a:xfrm>
          <a:prstGeom prst="rect">
            <a:avLst/>
          </a:prstGeom>
        </p:spPr>
        <p:txBody>
          <a:bodyPr wrap="square">
            <a:spAutoFit/>
          </a:bodyPr>
          <a:lstStyle/>
          <a:p>
            <a:pPr algn="ctr">
              <a:lnSpc>
                <a:spcPct val="110000"/>
              </a:lnSpc>
            </a:pPr>
            <a:r>
              <a:rPr lang="en-US" sz="3200" spc="-50" dirty="0">
                <a:solidFill>
                  <a:schemeClr val="tx2"/>
                </a:solidFill>
              </a:rPr>
              <a:t>Science </a:t>
            </a:r>
            <a:r>
              <a:rPr lang="en-US" sz="3200" spc="-50" dirty="0" err="1">
                <a:solidFill>
                  <a:schemeClr val="tx2"/>
                </a:solidFill>
              </a:rPr>
              <a:t>RoCS</a:t>
            </a:r>
            <a:r>
              <a:rPr lang="en-US" sz="3200" spc="-50" dirty="0">
                <a:solidFill>
                  <a:schemeClr val="tx2"/>
                </a:solidFill>
              </a:rPr>
              <a:t> Objectives:</a:t>
            </a:r>
          </a:p>
        </p:txBody>
      </p:sp>
      <p:pic>
        <p:nvPicPr>
          <p:cNvPr id="6" name="Picture 5">
            <a:extLst>
              <a:ext uri="{FF2B5EF4-FFF2-40B4-BE49-F238E27FC236}">
                <a16:creationId xmlns:a16="http://schemas.microsoft.com/office/drawing/2014/main" id="{1DFE1777-5D8B-D041-9C2B-EED3A78C45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7173" y="11844287"/>
            <a:ext cx="25707715" cy="8232246"/>
          </a:xfrm>
          <a:prstGeom prst="rect">
            <a:avLst/>
          </a:prstGeom>
        </p:spPr>
      </p:pic>
      <p:sp>
        <p:nvSpPr>
          <p:cNvPr id="17" name="TextBox 16">
            <a:extLst>
              <a:ext uri="{FF2B5EF4-FFF2-40B4-BE49-F238E27FC236}">
                <a16:creationId xmlns:a16="http://schemas.microsoft.com/office/drawing/2014/main" id="{61179185-4593-8C44-A641-71F4B7056261}"/>
              </a:ext>
            </a:extLst>
          </p:cNvPr>
          <p:cNvSpPr txBox="1"/>
          <p:nvPr/>
        </p:nvSpPr>
        <p:spPr>
          <a:xfrm>
            <a:off x="135464" y="4270111"/>
            <a:ext cx="8824157" cy="2616101"/>
          </a:xfrm>
          <a:prstGeom prst="rect">
            <a:avLst/>
          </a:prstGeom>
          <a:noFill/>
        </p:spPr>
        <p:txBody>
          <a:bodyPr wrap="square" rtlCol="0">
            <a:spAutoFit/>
          </a:bodyPr>
          <a:lstStyle/>
          <a:p>
            <a:pPr marL="342900" lvl="0" indent="-342900">
              <a:buFont typeface="Arial"/>
              <a:buChar char="•"/>
            </a:pPr>
            <a:r>
              <a:rPr lang="en-US" sz="2000" dirty="0">
                <a:solidFill>
                  <a:schemeClr val="tx2"/>
                </a:solidFill>
              </a:rPr>
              <a:t>Develop a global program to continually scan the ocean’s sub-surface velocities at high horizontal resolution.</a:t>
            </a:r>
          </a:p>
          <a:p>
            <a:pPr marL="342900" lvl="0" indent="-342900">
              <a:buFont typeface="Arial"/>
              <a:buChar char="•"/>
            </a:pPr>
            <a:endParaRPr lang="en-US" sz="1200" dirty="0">
              <a:solidFill>
                <a:schemeClr val="tx2"/>
              </a:solidFill>
            </a:endParaRPr>
          </a:p>
          <a:p>
            <a:pPr marL="342900" lvl="0" indent="-342900">
              <a:buFont typeface="Arial"/>
              <a:buChar char="•"/>
            </a:pPr>
            <a:r>
              <a:rPr lang="en-US" sz="2000" dirty="0">
                <a:solidFill>
                  <a:schemeClr val="tx2"/>
                </a:solidFill>
              </a:rPr>
              <a:t>Collect multiple data streams, including ocean currents and weather, with “Integrated Observing Platforms” hosted on commercial ships.</a:t>
            </a:r>
          </a:p>
          <a:p>
            <a:pPr marL="342900" lvl="0" indent="-342900">
              <a:buFont typeface="Arial"/>
              <a:buChar char="•"/>
            </a:pPr>
            <a:endParaRPr lang="en-US" sz="1200" dirty="0">
              <a:solidFill>
                <a:schemeClr val="tx2"/>
              </a:solidFill>
            </a:endParaRPr>
          </a:p>
          <a:p>
            <a:pPr marL="342900" lvl="0" indent="-342900">
              <a:buFont typeface="Arial"/>
              <a:buChar char="•"/>
            </a:pPr>
            <a:r>
              <a:rPr lang="en-US" sz="2000" dirty="0">
                <a:solidFill>
                  <a:schemeClr val="tx2"/>
                </a:solidFill>
              </a:rPr>
              <a:t>Partner with existing global programs to provide (a) deployment opportunities and (b) a portal to connect to Industry for easier access to remote regions and routes of high scientific value.</a:t>
            </a: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97173" y="1049867"/>
            <a:ext cx="5350969" cy="3149546"/>
          </a:xfrm>
          <a:prstGeom prst="rect">
            <a:avLst/>
          </a:prstGeom>
        </p:spPr>
      </p:pic>
      <p:cxnSp>
        <p:nvCxnSpPr>
          <p:cNvPr id="8" name="Straight Connector 7"/>
          <p:cNvCxnSpPr/>
          <p:nvPr/>
        </p:nvCxnSpPr>
        <p:spPr>
          <a:xfrm>
            <a:off x="135464" y="898707"/>
            <a:ext cx="8778876" cy="0"/>
          </a:xfrm>
          <a:prstGeom prst="line">
            <a:avLst/>
          </a:prstGeom>
          <a:ln>
            <a:solidFill>
              <a:srgbClr val="8E98E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8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2995"/>
            <a:ext cx="9144000" cy="625812"/>
          </a:xfrm>
          <a:prstGeom prst="rect">
            <a:avLst/>
          </a:prstGeom>
        </p:spPr>
        <p:txBody>
          <a:bodyPr wrap="square">
            <a:spAutoFit/>
          </a:bodyPr>
          <a:lstStyle/>
          <a:p>
            <a:pPr algn="ctr">
              <a:lnSpc>
                <a:spcPct val="110000"/>
              </a:lnSpc>
            </a:pPr>
            <a:r>
              <a:rPr lang="en-US" sz="3200" spc="-50" dirty="0">
                <a:solidFill>
                  <a:schemeClr val="tx2"/>
                </a:solidFill>
              </a:rPr>
              <a:t>Science </a:t>
            </a:r>
            <a:r>
              <a:rPr lang="en-US" sz="3200" spc="-50" dirty="0" err="1">
                <a:solidFill>
                  <a:schemeClr val="tx2"/>
                </a:solidFill>
              </a:rPr>
              <a:t>RoCS</a:t>
            </a:r>
            <a:r>
              <a:rPr lang="en-US" sz="3200" spc="-50" dirty="0">
                <a:solidFill>
                  <a:schemeClr val="tx2"/>
                </a:solidFill>
              </a:rPr>
              <a:t>: Facilitating Sensor Deployment</a:t>
            </a:r>
          </a:p>
        </p:txBody>
      </p:sp>
      <p:pic>
        <p:nvPicPr>
          <p:cNvPr id="6" name="Picture 5">
            <a:extLst>
              <a:ext uri="{FF2B5EF4-FFF2-40B4-BE49-F238E27FC236}">
                <a16:creationId xmlns:a16="http://schemas.microsoft.com/office/drawing/2014/main" id="{1DFE1777-5D8B-D041-9C2B-EED3A78C45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7173" y="11844287"/>
            <a:ext cx="25707715" cy="8232246"/>
          </a:xfrm>
          <a:prstGeom prst="rect">
            <a:avLst/>
          </a:prstGeom>
        </p:spPr>
      </p:pic>
      <p:cxnSp>
        <p:nvCxnSpPr>
          <p:cNvPr id="8" name="Straight Connector 7"/>
          <p:cNvCxnSpPr/>
          <p:nvPr/>
        </p:nvCxnSpPr>
        <p:spPr>
          <a:xfrm>
            <a:off x="135464" y="898707"/>
            <a:ext cx="8778876" cy="0"/>
          </a:xfrm>
          <a:prstGeom prst="line">
            <a:avLst/>
          </a:prstGeom>
          <a:ln>
            <a:solidFill>
              <a:srgbClr val="8E98E3"/>
            </a:solidFill>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498" y="1260660"/>
            <a:ext cx="9238382" cy="4572000"/>
          </a:xfrm>
          <a:prstGeom prst="rect">
            <a:avLst/>
          </a:prstGeom>
        </p:spPr>
      </p:pic>
    </p:spTree>
    <p:extLst>
      <p:ext uri="{BB962C8B-B14F-4D97-AF65-F5344CB8AC3E}">
        <p14:creationId xmlns:p14="http://schemas.microsoft.com/office/powerpoint/2010/main" val="234023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81490" y="4682951"/>
            <a:ext cx="2532850" cy="2062611"/>
          </a:xfrm>
          <a:prstGeom prst="rect">
            <a:avLst/>
          </a:prstGeom>
          <a:ln>
            <a:solidFill>
              <a:srgbClr val="8E98E3"/>
            </a:solidFill>
          </a:ln>
        </p:spPr>
      </p:pic>
      <p:sp>
        <p:nvSpPr>
          <p:cNvPr id="6" name="Rectangle 5"/>
          <p:cNvSpPr/>
          <p:nvPr/>
        </p:nvSpPr>
        <p:spPr>
          <a:xfrm>
            <a:off x="0" y="42995"/>
            <a:ext cx="9144000" cy="625812"/>
          </a:xfrm>
          <a:prstGeom prst="rect">
            <a:avLst/>
          </a:prstGeom>
        </p:spPr>
        <p:txBody>
          <a:bodyPr wrap="square">
            <a:spAutoFit/>
          </a:bodyPr>
          <a:lstStyle/>
          <a:p>
            <a:pPr algn="ctr">
              <a:lnSpc>
                <a:spcPct val="110000"/>
              </a:lnSpc>
            </a:pPr>
            <a:r>
              <a:rPr lang="en-US" sz="3200" spc="-50" dirty="0">
                <a:solidFill>
                  <a:schemeClr val="tx2"/>
                </a:solidFill>
              </a:rPr>
              <a:t>Ongoing Science </a:t>
            </a:r>
            <a:r>
              <a:rPr lang="en-US" sz="3200" spc="-50" dirty="0" err="1">
                <a:solidFill>
                  <a:schemeClr val="tx2"/>
                </a:solidFill>
              </a:rPr>
              <a:t>RoCS</a:t>
            </a:r>
            <a:r>
              <a:rPr lang="en-US" sz="3200" spc="-50" dirty="0">
                <a:solidFill>
                  <a:schemeClr val="tx2"/>
                </a:solidFill>
              </a:rPr>
              <a:t> efforts….</a:t>
            </a:r>
          </a:p>
        </p:txBody>
      </p:sp>
      <p:cxnSp>
        <p:nvCxnSpPr>
          <p:cNvPr id="7" name="Straight Connector 6"/>
          <p:cNvCxnSpPr/>
          <p:nvPr/>
        </p:nvCxnSpPr>
        <p:spPr>
          <a:xfrm>
            <a:off x="135464" y="898707"/>
            <a:ext cx="8778876" cy="0"/>
          </a:xfrm>
          <a:prstGeom prst="line">
            <a:avLst/>
          </a:prstGeom>
          <a:ln>
            <a:solidFill>
              <a:srgbClr val="8E98E3"/>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61179185-4593-8C44-A641-71F4B7056261}"/>
              </a:ext>
            </a:extLst>
          </p:cNvPr>
          <p:cNvSpPr txBox="1"/>
          <p:nvPr/>
        </p:nvSpPr>
        <p:spPr>
          <a:xfrm>
            <a:off x="133574" y="960761"/>
            <a:ext cx="8780765" cy="3990836"/>
          </a:xfrm>
          <a:prstGeom prst="rect">
            <a:avLst/>
          </a:prstGeom>
          <a:noFill/>
        </p:spPr>
        <p:txBody>
          <a:bodyPr wrap="square" rtlCol="0">
            <a:spAutoFit/>
          </a:bodyPr>
          <a:lstStyle/>
          <a:p>
            <a:pPr lvl="0"/>
            <a:r>
              <a:rPr lang="en-US" sz="2000" dirty="0">
                <a:solidFill>
                  <a:schemeClr val="tx2"/>
                </a:solidFill>
              </a:rPr>
              <a:t>Although still pursuing significant funding in the via U.S. Federal and other sources, the </a:t>
            </a:r>
            <a:r>
              <a:rPr lang="en-US" sz="2000" dirty="0" err="1">
                <a:solidFill>
                  <a:schemeClr val="tx2"/>
                </a:solidFill>
              </a:rPr>
              <a:t>RoCS</a:t>
            </a:r>
            <a:r>
              <a:rPr lang="en-US" sz="2000" dirty="0">
                <a:solidFill>
                  <a:schemeClr val="tx2"/>
                </a:solidFill>
              </a:rPr>
              <a:t> team is pushing forward with several initiatives:</a:t>
            </a:r>
          </a:p>
          <a:p>
            <a:pPr lvl="0"/>
            <a:r>
              <a:rPr lang="en-US" sz="2000" dirty="0">
                <a:solidFill>
                  <a:schemeClr val="tx2"/>
                </a:solidFill>
              </a:rPr>
              <a:t> </a:t>
            </a:r>
          </a:p>
          <a:p>
            <a:pPr lvl="0"/>
            <a:r>
              <a:rPr lang="en-US" sz="2000" b="1" dirty="0">
                <a:solidFill>
                  <a:schemeClr val="tx2"/>
                </a:solidFill>
              </a:rPr>
              <a:t>Fostering relationships: </a:t>
            </a:r>
            <a:r>
              <a:rPr lang="en-US" sz="2000" dirty="0">
                <a:solidFill>
                  <a:schemeClr val="tx2"/>
                </a:solidFill>
              </a:rPr>
              <a:t>between ship owners with global, Arctic or regional routes (</a:t>
            </a:r>
            <a:r>
              <a:rPr lang="en-US" sz="2000" dirty="0" err="1">
                <a:solidFill>
                  <a:schemeClr val="tx2"/>
                </a:solidFill>
              </a:rPr>
              <a:t>Wallenius</a:t>
            </a:r>
            <a:r>
              <a:rPr lang="en-US" sz="2000" dirty="0">
                <a:solidFill>
                  <a:schemeClr val="tx2"/>
                </a:solidFill>
              </a:rPr>
              <a:t> </a:t>
            </a:r>
            <a:r>
              <a:rPr lang="en-US" sz="2000" dirty="0" err="1">
                <a:solidFill>
                  <a:schemeClr val="tx2"/>
                </a:solidFill>
              </a:rPr>
              <a:t>Wilhemsen</a:t>
            </a:r>
            <a:r>
              <a:rPr lang="en-US" sz="2000" dirty="0">
                <a:solidFill>
                  <a:schemeClr val="tx2"/>
                </a:solidFill>
              </a:rPr>
              <a:t>, Stena Line, Pangaea) and the Scientific Community.</a:t>
            </a:r>
          </a:p>
          <a:p>
            <a:pPr lvl="0"/>
            <a:endParaRPr lang="en-US" sz="2000" dirty="0">
              <a:solidFill>
                <a:schemeClr val="tx2"/>
              </a:solidFill>
            </a:endParaRPr>
          </a:p>
          <a:p>
            <a:r>
              <a:rPr lang="en-US" sz="2000" b="1" dirty="0">
                <a:solidFill>
                  <a:schemeClr val="tx2"/>
                </a:solidFill>
              </a:rPr>
              <a:t>Initial sensor deployments:</a:t>
            </a:r>
            <a:r>
              <a:rPr lang="en-US" sz="2000" dirty="0">
                <a:solidFill>
                  <a:schemeClr val="tx2"/>
                </a:solidFill>
              </a:rPr>
              <a:t> Argo deployments by crew of WW vessel, Deploying Vaisala WXT weather sensors on Pangaea vessel, PCO2 system on WW ship.</a:t>
            </a:r>
          </a:p>
          <a:p>
            <a:endParaRPr lang="en-US" sz="2000" dirty="0">
              <a:solidFill>
                <a:schemeClr val="tx2"/>
              </a:solidFill>
            </a:endParaRPr>
          </a:p>
          <a:p>
            <a:pPr lvl="0"/>
            <a:r>
              <a:rPr lang="en-US" sz="2000" b="1" dirty="0">
                <a:solidFill>
                  <a:schemeClr val="tx2"/>
                </a:solidFill>
              </a:rPr>
              <a:t>Partnering with existing global programs</a:t>
            </a:r>
            <a:r>
              <a:rPr lang="en-US" sz="2000" dirty="0">
                <a:solidFill>
                  <a:schemeClr val="tx2"/>
                </a:solidFill>
              </a:rPr>
              <a:t>: Argo, pCO</a:t>
            </a:r>
            <a:r>
              <a:rPr lang="en-US" sz="2000" baseline="-25000" dirty="0">
                <a:solidFill>
                  <a:schemeClr val="tx2"/>
                </a:solidFill>
              </a:rPr>
              <a:t>2</a:t>
            </a:r>
            <a:r>
              <a:rPr lang="en-US" sz="2000" dirty="0">
                <a:solidFill>
                  <a:schemeClr val="tx2"/>
                </a:solidFill>
              </a:rPr>
              <a:t> to find suitable routes, train crew in deployments, and assist with clearances. Ongoing discussions with NOAA’s Global XBT and Drifter programs.</a:t>
            </a:r>
          </a:p>
          <a:p>
            <a:pPr lvl="0"/>
            <a:endParaRPr lang="en-US" sz="2000" baseline="-25000" dirty="0">
              <a:solidFill>
                <a:schemeClr val="tx2"/>
              </a:solidFill>
            </a:endParaRPr>
          </a:p>
        </p:txBody>
      </p:sp>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83466" y="4682951"/>
            <a:ext cx="3031068" cy="2062611"/>
          </a:xfrm>
          <a:prstGeom prst="rect">
            <a:avLst/>
          </a:prstGeom>
          <a:ln>
            <a:solidFill>
              <a:srgbClr val="8E98E3"/>
            </a:solidFill>
          </a:ln>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0931" y="4682951"/>
            <a:ext cx="2692400" cy="2024685"/>
          </a:xfrm>
          <a:prstGeom prst="rect">
            <a:avLst/>
          </a:prstGeom>
          <a:ln>
            <a:solidFill>
              <a:srgbClr val="8E98E3"/>
            </a:solidFill>
          </a:ln>
        </p:spPr>
      </p:pic>
      <p:sp>
        <p:nvSpPr>
          <p:cNvPr id="5" name="Rectangle 4">
            <a:extLst>
              <a:ext uri="{FF2B5EF4-FFF2-40B4-BE49-F238E27FC236}">
                <a16:creationId xmlns:a16="http://schemas.microsoft.com/office/drawing/2014/main" id="{AE67008F-D09F-D349-B904-4122E1C20A8D}"/>
              </a:ext>
            </a:extLst>
          </p:cNvPr>
          <p:cNvSpPr/>
          <p:nvPr/>
        </p:nvSpPr>
        <p:spPr>
          <a:xfrm>
            <a:off x="3321312" y="6536265"/>
            <a:ext cx="2774689" cy="152400"/>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E36EC33-C193-E947-AFD3-A8AEBFC086D2}"/>
              </a:ext>
            </a:extLst>
          </p:cNvPr>
          <p:cNvSpPr txBox="1"/>
          <p:nvPr/>
        </p:nvSpPr>
        <p:spPr>
          <a:xfrm>
            <a:off x="3259665" y="6461320"/>
            <a:ext cx="3031068" cy="307777"/>
          </a:xfrm>
          <a:prstGeom prst="rect">
            <a:avLst/>
          </a:prstGeom>
          <a:noFill/>
        </p:spPr>
        <p:txBody>
          <a:bodyPr wrap="square" rtlCol="0">
            <a:spAutoFit/>
          </a:bodyPr>
          <a:lstStyle/>
          <a:p>
            <a:r>
              <a:rPr lang="en-US" sz="1400" dirty="0"/>
              <a:t>Argo density (yellow=low, blue – high)</a:t>
            </a:r>
          </a:p>
        </p:txBody>
      </p:sp>
    </p:spTree>
    <p:extLst>
      <p:ext uri="{BB962C8B-B14F-4D97-AF65-F5344CB8AC3E}">
        <p14:creationId xmlns:p14="http://schemas.microsoft.com/office/powerpoint/2010/main" val="9816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2995"/>
            <a:ext cx="9144000" cy="625812"/>
          </a:xfrm>
          <a:prstGeom prst="rect">
            <a:avLst/>
          </a:prstGeom>
        </p:spPr>
        <p:txBody>
          <a:bodyPr wrap="square">
            <a:spAutoFit/>
          </a:bodyPr>
          <a:lstStyle/>
          <a:p>
            <a:pPr algn="ctr">
              <a:lnSpc>
                <a:spcPct val="110000"/>
              </a:lnSpc>
            </a:pPr>
            <a:r>
              <a:rPr lang="en-US" sz="3200" spc="-50" dirty="0">
                <a:solidFill>
                  <a:schemeClr val="tx2"/>
                </a:solidFill>
              </a:rPr>
              <a:t>Ongoing Science </a:t>
            </a:r>
            <a:r>
              <a:rPr lang="en-US" sz="3200" spc="-50" dirty="0" err="1">
                <a:solidFill>
                  <a:schemeClr val="tx2"/>
                </a:solidFill>
              </a:rPr>
              <a:t>RoCS</a:t>
            </a:r>
            <a:r>
              <a:rPr lang="en-US" sz="3200" spc="-50" dirty="0">
                <a:solidFill>
                  <a:schemeClr val="tx2"/>
                </a:solidFill>
              </a:rPr>
              <a:t> efforts….</a:t>
            </a:r>
          </a:p>
        </p:txBody>
      </p:sp>
      <p:cxnSp>
        <p:nvCxnSpPr>
          <p:cNvPr id="7" name="Straight Connector 6"/>
          <p:cNvCxnSpPr/>
          <p:nvPr/>
        </p:nvCxnSpPr>
        <p:spPr>
          <a:xfrm>
            <a:off x="135464" y="898707"/>
            <a:ext cx="8778876" cy="0"/>
          </a:xfrm>
          <a:prstGeom prst="line">
            <a:avLst/>
          </a:prstGeom>
          <a:ln>
            <a:solidFill>
              <a:srgbClr val="8E98E3"/>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98707"/>
            <a:ext cx="9144000" cy="3000927"/>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8514" y="4107171"/>
            <a:ext cx="2888344" cy="2166258"/>
          </a:xfrm>
          <a:prstGeom prst="rect">
            <a:avLst/>
          </a:prstGeom>
        </p:spPr>
      </p:pic>
      <p:sp>
        <p:nvSpPr>
          <p:cNvPr id="9" name="TextBox 8">
            <a:extLst>
              <a:ext uri="{FF2B5EF4-FFF2-40B4-BE49-F238E27FC236}">
                <a16:creationId xmlns:a16="http://schemas.microsoft.com/office/drawing/2014/main" id="{61179185-4593-8C44-A641-71F4B7056261}"/>
              </a:ext>
            </a:extLst>
          </p:cNvPr>
          <p:cNvSpPr txBox="1"/>
          <p:nvPr/>
        </p:nvSpPr>
        <p:spPr>
          <a:xfrm>
            <a:off x="0" y="536372"/>
            <a:ext cx="8780765" cy="369332"/>
          </a:xfrm>
          <a:prstGeom prst="rect">
            <a:avLst/>
          </a:prstGeom>
          <a:noFill/>
        </p:spPr>
        <p:txBody>
          <a:bodyPr wrap="square" rtlCol="0">
            <a:spAutoFit/>
          </a:bodyPr>
          <a:lstStyle/>
          <a:p>
            <a:pPr lvl="0" algn="ctr"/>
            <a:r>
              <a:rPr lang="en-US" dirty="0">
                <a:solidFill>
                  <a:schemeClr val="tx2"/>
                </a:solidFill>
              </a:rPr>
              <a:t>Working with NOAA-PMEL Carbon Group to have a PCO</a:t>
            </a:r>
            <a:r>
              <a:rPr lang="en-US" baseline="-25000" dirty="0">
                <a:solidFill>
                  <a:schemeClr val="tx2"/>
                </a:solidFill>
              </a:rPr>
              <a:t>2</a:t>
            </a:r>
            <a:r>
              <a:rPr lang="en-US" dirty="0">
                <a:solidFill>
                  <a:schemeClr val="tx2"/>
                </a:solidFill>
              </a:rPr>
              <a:t> system installed on a WW ship. </a:t>
            </a:r>
            <a:endParaRPr lang="en-US" baseline="-25000" dirty="0">
              <a:solidFill>
                <a:schemeClr val="tx2"/>
              </a:solidFill>
            </a:endParaRPr>
          </a:p>
        </p:txBody>
      </p:sp>
      <p:sp>
        <p:nvSpPr>
          <p:cNvPr id="10" name="TextBox 9"/>
          <p:cNvSpPr txBox="1"/>
          <p:nvPr/>
        </p:nvSpPr>
        <p:spPr>
          <a:xfrm>
            <a:off x="268514" y="6273429"/>
            <a:ext cx="2471262" cy="246221"/>
          </a:xfrm>
          <a:prstGeom prst="rect">
            <a:avLst/>
          </a:prstGeom>
          <a:noFill/>
        </p:spPr>
        <p:txBody>
          <a:bodyPr wrap="none" rtlCol="0">
            <a:spAutoFit/>
          </a:bodyPr>
          <a:lstStyle/>
          <a:p>
            <a:r>
              <a:rPr lang="en-US" sz="1000" dirty="0"/>
              <a:t>Figures courtesy of J. Herndon, NOAA-PMEL</a:t>
            </a:r>
          </a:p>
        </p:txBody>
      </p:sp>
      <p:pic>
        <p:nvPicPr>
          <p:cNvPr id="3" name="Picture 2" descr="Screen Shot 2021-07-27 at 11.38.42 A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05845" y="3899634"/>
            <a:ext cx="5074920" cy="2763520"/>
          </a:xfrm>
          <a:prstGeom prst="rect">
            <a:avLst/>
          </a:prstGeom>
        </p:spPr>
      </p:pic>
    </p:spTree>
    <p:extLst>
      <p:ext uri="{BB962C8B-B14F-4D97-AF65-F5344CB8AC3E}">
        <p14:creationId xmlns:p14="http://schemas.microsoft.com/office/powerpoint/2010/main" val="1086504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21-07-23 at 11.37.50 AM.png">
            <a:extLst>
              <a:ext uri="{FF2B5EF4-FFF2-40B4-BE49-F238E27FC236}">
                <a16:creationId xmlns:a16="http://schemas.microsoft.com/office/drawing/2014/main" id="{A667CDFB-851C-D844-B1EE-6B21DABC3B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2723" t="9460" r="2037" b="3815"/>
          <a:stretch/>
        </p:blipFill>
        <p:spPr>
          <a:xfrm>
            <a:off x="2795798" y="3758490"/>
            <a:ext cx="6310908" cy="2651760"/>
          </a:xfrm>
          <a:prstGeom prst="rect">
            <a:avLst/>
          </a:prstGeom>
        </p:spPr>
      </p:pic>
      <p:sp>
        <p:nvSpPr>
          <p:cNvPr id="3" name="Content Placeholder 2"/>
          <p:cNvSpPr>
            <a:spLocks noGrp="1"/>
          </p:cNvSpPr>
          <p:nvPr>
            <p:ph idx="1"/>
          </p:nvPr>
        </p:nvSpPr>
        <p:spPr>
          <a:xfrm>
            <a:off x="135464" y="1071034"/>
            <a:ext cx="8602136" cy="2773086"/>
          </a:xfrm>
        </p:spPr>
        <p:txBody>
          <a:bodyPr>
            <a:normAutofit/>
          </a:bodyPr>
          <a:lstStyle/>
          <a:p>
            <a:r>
              <a:rPr lang="en-US" sz="2000" b="1" dirty="0">
                <a:solidFill>
                  <a:srgbClr val="1F497D"/>
                </a:solidFill>
              </a:rPr>
              <a:t>Weather forecasts </a:t>
            </a:r>
            <a:r>
              <a:rPr lang="en-US" sz="2000" dirty="0">
                <a:solidFill>
                  <a:srgbClr val="1F497D"/>
                </a:solidFill>
              </a:rPr>
              <a:t>– e.g., predicting hurricane tracks and intensity.</a:t>
            </a:r>
          </a:p>
          <a:p>
            <a:pPr lvl="1"/>
            <a:r>
              <a:rPr lang="en-US" sz="1600" dirty="0">
                <a:solidFill>
                  <a:srgbClr val="1F497D"/>
                </a:solidFill>
              </a:rPr>
              <a:t>By tracking ocean eddies, upper ocean heat content ahead of a storm</a:t>
            </a:r>
          </a:p>
          <a:p>
            <a:r>
              <a:rPr lang="en-US" sz="2000" b="1" dirty="0">
                <a:solidFill>
                  <a:srgbClr val="1F497D"/>
                </a:solidFill>
              </a:rPr>
              <a:t>Ocean forecasts </a:t>
            </a:r>
            <a:r>
              <a:rPr lang="en-US" sz="2000" dirty="0">
                <a:solidFill>
                  <a:srgbClr val="1F497D"/>
                </a:solidFill>
              </a:rPr>
              <a:t>– e.g., predicting ocean conditions for the Energy Industry</a:t>
            </a:r>
          </a:p>
          <a:p>
            <a:pPr lvl="1"/>
            <a:r>
              <a:rPr lang="en-US" sz="1600" dirty="0">
                <a:solidFill>
                  <a:srgbClr val="1F497D"/>
                </a:solidFill>
              </a:rPr>
              <a:t>Feature locations, vertical structure, eddy shedding events important for offshore energy platform design and operation.</a:t>
            </a:r>
          </a:p>
          <a:p>
            <a:r>
              <a:rPr lang="en-US" sz="2000" b="1" dirty="0">
                <a:solidFill>
                  <a:srgbClr val="1F497D"/>
                </a:solidFill>
              </a:rPr>
              <a:t>Science</a:t>
            </a:r>
            <a:r>
              <a:rPr lang="en-US" sz="2000" dirty="0">
                <a:solidFill>
                  <a:srgbClr val="1F497D"/>
                </a:solidFill>
              </a:rPr>
              <a:t> – e.g., AMOC, carbon cycle, shelf and slope exchange processes, air/sea interactions, bio/physical interactions, model validation and assimilation, satellite ground-truth (SST, SSS, SSH).</a:t>
            </a:r>
          </a:p>
        </p:txBody>
      </p:sp>
      <p:sp>
        <p:nvSpPr>
          <p:cNvPr id="23" name="Rectangle 22">
            <a:extLst>
              <a:ext uri="{FF2B5EF4-FFF2-40B4-BE49-F238E27FC236}">
                <a16:creationId xmlns:a16="http://schemas.microsoft.com/office/drawing/2014/main" id="{BFD88CA2-F3CE-A24F-9518-12A738BF606E}"/>
              </a:ext>
            </a:extLst>
          </p:cNvPr>
          <p:cNvSpPr/>
          <p:nvPr/>
        </p:nvSpPr>
        <p:spPr>
          <a:xfrm>
            <a:off x="3133238" y="6014917"/>
            <a:ext cx="2256366" cy="2461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42995"/>
            <a:ext cx="9144000" cy="478272"/>
          </a:xfrm>
          <a:prstGeom prst="rect">
            <a:avLst/>
          </a:prstGeom>
        </p:spPr>
        <p:txBody>
          <a:bodyPr wrap="square">
            <a:spAutoFit/>
          </a:bodyPr>
          <a:lstStyle/>
          <a:p>
            <a:pPr algn="ctr">
              <a:lnSpc>
                <a:spcPct val="110000"/>
              </a:lnSpc>
            </a:pPr>
            <a:r>
              <a:rPr lang="en-US" sz="2400" spc="-50" dirty="0">
                <a:solidFill>
                  <a:schemeClr val="tx2"/>
                </a:solidFill>
              </a:rPr>
              <a:t>A few potential end-uses of Science </a:t>
            </a:r>
            <a:r>
              <a:rPr lang="en-US" sz="2400" spc="-50" dirty="0" err="1">
                <a:solidFill>
                  <a:schemeClr val="tx2"/>
                </a:solidFill>
              </a:rPr>
              <a:t>RoCS</a:t>
            </a:r>
            <a:r>
              <a:rPr lang="en-US" sz="2400" spc="-50" dirty="0">
                <a:solidFill>
                  <a:schemeClr val="tx2"/>
                </a:solidFill>
              </a:rPr>
              <a:t> data streams </a:t>
            </a:r>
          </a:p>
        </p:txBody>
      </p:sp>
      <p:cxnSp>
        <p:nvCxnSpPr>
          <p:cNvPr id="5" name="Straight Connector 4"/>
          <p:cNvCxnSpPr/>
          <p:nvPr/>
        </p:nvCxnSpPr>
        <p:spPr>
          <a:xfrm>
            <a:off x="135464" y="898707"/>
            <a:ext cx="8778876" cy="0"/>
          </a:xfrm>
          <a:prstGeom prst="line">
            <a:avLst/>
          </a:prstGeom>
          <a:ln>
            <a:solidFill>
              <a:srgbClr val="8E98E3"/>
            </a:solidFill>
          </a:ln>
        </p:spPr>
        <p:style>
          <a:lnRef idx="2">
            <a:schemeClr val="accent1"/>
          </a:lnRef>
          <a:fillRef idx="0">
            <a:schemeClr val="accent1"/>
          </a:fillRef>
          <a:effectRef idx="1">
            <a:schemeClr val="accent1"/>
          </a:effectRef>
          <a:fontRef idx="minor">
            <a:schemeClr val="tx1"/>
          </a:fontRef>
        </p:style>
      </p:cxnSp>
      <p:pic>
        <p:nvPicPr>
          <p:cNvPr id="8" name="Picture 7" descr="Screen Shot 2021-07-23 at 11.37.50 AM.png"/>
          <p:cNvPicPr>
            <a:picLocks noChangeAspect="1"/>
          </p:cNvPicPr>
          <p:nvPr/>
        </p:nvPicPr>
        <p:blipFill rotWithShape="1">
          <a:blip r:embed="rId3" cstate="screen">
            <a:extLst>
              <a:ext uri="{28A0092B-C50C-407E-A947-70E740481C1C}">
                <a14:useLocalDpi xmlns:a14="http://schemas.microsoft.com/office/drawing/2010/main"/>
              </a:ext>
            </a:extLst>
          </a:blip>
          <a:srcRect l="3065" t="7565" r="69532" b="4207"/>
          <a:stretch/>
        </p:blipFill>
        <p:spPr>
          <a:xfrm>
            <a:off x="296334" y="4004731"/>
            <a:ext cx="2536761" cy="2581611"/>
          </a:xfrm>
          <a:prstGeom prst="rect">
            <a:avLst/>
          </a:prstGeom>
        </p:spPr>
      </p:pic>
      <p:sp>
        <p:nvSpPr>
          <p:cNvPr id="10" name="TextBox 9"/>
          <p:cNvSpPr txBox="1"/>
          <p:nvPr/>
        </p:nvSpPr>
        <p:spPr>
          <a:xfrm>
            <a:off x="3183467" y="6477238"/>
            <a:ext cx="2472152" cy="246221"/>
          </a:xfrm>
          <a:prstGeom prst="rect">
            <a:avLst/>
          </a:prstGeom>
          <a:noFill/>
        </p:spPr>
        <p:txBody>
          <a:bodyPr wrap="none" rtlCol="0">
            <a:spAutoFit/>
          </a:bodyPr>
          <a:lstStyle/>
          <a:p>
            <a:r>
              <a:rPr lang="en-US" sz="1000" dirty="0"/>
              <a:t>Image credits: M. Bruce, Woods Hole Group</a:t>
            </a:r>
          </a:p>
        </p:txBody>
      </p:sp>
      <p:sp>
        <p:nvSpPr>
          <p:cNvPr id="9" name="TextBox 8">
            <a:extLst>
              <a:ext uri="{FF2B5EF4-FFF2-40B4-BE49-F238E27FC236}">
                <a16:creationId xmlns:a16="http://schemas.microsoft.com/office/drawing/2014/main" id="{DBBDFA0F-EA00-5649-A3E0-5A9E299F22CD}"/>
              </a:ext>
            </a:extLst>
          </p:cNvPr>
          <p:cNvSpPr txBox="1"/>
          <p:nvPr/>
        </p:nvSpPr>
        <p:spPr>
          <a:xfrm>
            <a:off x="195509" y="3758510"/>
            <a:ext cx="2706190" cy="246221"/>
          </a:xfrm>
          <a:prstGeom prst="rect">
            <a:avLst/>
          </a:prstGeom>
          <a:noFill/>
        </p:spPr>
        <p:txBody>
          <a:bodyPr wrap="none" rtlCol="0">
            <a:spAutoFit/>
          </a:bodyPr>
          <a:lstStyle/>
          <a:p>
            <a:r>
              <a:rPr lang="en-US" sz="1000" dirty="0"/>
              <a:t>Model currents (color) vs. float trajectory (black)</a:t>
            </a:r>
          </a:p>
        </p:txBody>
      </p:sp>
      <p:sp>
        <p:nvSpPr>
          <p:cNvPr id="2" name="Rectangle 1">
            <a:extLst>
              <a:ext uri="{FF2B5EF4-FFF2-40B4-BE49-F238E27FC236}">
                <a16:creationId xmlns:a16="http://schemas.microsoft.com/office/drawing/2014/main" id="{CBE7906C-C444-2C44-AF4E-4C0257A71505}"/>
              </a:ext>
            </a:extLst>
          </p:cNvPr>
          <p:cNvSpPr/>
          <p:nvPr/>
        </p:nvSpPr>
        <p:spPr>
          <a:xfrm>
            <a:off x="249772" y="6261088"/>
            <a:ext cx="2651061" cy="2017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81F640E-BBB2-224C-AF64-D4917A1C110D}"/>
              </a:ext>
            </a:extLst>
          </p:cNvPr>
          <p:cNvSpPr txBox="1"/>
          <p:nvPr/>
        </p:nvSpPr>
        <p:spPr>
          <a:xfrm>
            <a:off x="552621" y="6253703"/>
            <a:ext cx="2172390" cy="261610"/>
          </a:xfrm>
          <a:prstGeom prst="rect">
            <a:avLst/>
          </a:prstGeom>
          <a:noFill/>
        </p:spPr>
        <p:txBody>
          <a:bodyPr wrap="none" rtlCol="0">
            <a:spAutoFit/>
          </a:bodyPr>
          <a:lstStyle/>
          <a:p>
            <a:r>
              <a:rPr lang="en-US" sz="1100" dirty="0"/>
              <a:t>0                          1                  1.5 m/s</a:t>
            </a:r>
          </a:p>
        </p:txBody>
      </p:sp>
      <p:sp>
        <p:nvSpPr>
          <p:cNvPr id="12" name="Rectangle 11">
            <a:extLst>
              <a:ext uri="{FF2B5EF4-FFF2-40B4-BE49-F238E27FC236}">
                <a16:creationId xmlns:a16="http://schemas.microsoft.com/office/drawing/2014/main" id="{BDB81B82-60F7-0E4F-B128-141AB99CE6FC}"/>
              </a:ext>
            </a:extLst>
          </p:cNvPr>
          <p:cNvSpPr/>
          <p:nvPr/>
        </p:nvSpPr>
        <p:spPr>
          <a:xfrm>
            <a:off x="3114887" y="3818467"/>
            <a:ext cx="2256366" cy="143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C7285B0-EDAC-8844-9414-35E22B595422}"/>
              </a:ext>
            </a:extLst>
          </p:cNvPr>
          <p:cNvSpPr txBox="1"/>
          <p:nvPr/>
        </p:nvSpPr>
        <p:spPr>
          <a:xfrm>
            <a:off x="3173623" y="3764999"/>
            <a:ext cx="2175596" cy="246221"/>
          </a:xfrm>
          <a:prstGeom prst="rect">
            <a:avLst/>
          </a:prstGeom>
          <a:noFill/>
        </p:spPr>
        <p:txBody>
          <a:bodyPr wrap="none" rtlCol="0">
            <a:spAutoFit/>
          </a:bodyPr>
          <a:lstStyle/>
          <a:p>
            <a:r>
              <a:rPr lang="en-US" sz="1000" dirty="0"/>
              <a:t>Vessel ADCP (22 July 2006 0259-0954)</a:t>
            </a:r>
          </a:p>
        </p:txBody>
      </p:sp>
      <p:sp>
        <p:nvSpPr>
          <p:cNvPr id="15" name="TextBox 14">
            <a:extLst>
              <a:ext uri="{FF2B5EF4-FFF2-40B4-BE49-F238E27FC236}">
                <a16:creationId xmlns:a16="http://schemas.microsoft.com/office/drawing/2014/main" id="{3D74C415-41D3-A64B-BB52-C967E377E73A}"/>
              </a:ext>
            </a:extLst>
          </p:cNvPr>
          <p:cNvSpPr txBox="1"/>
          <p:nvPr/>
        </p:nvSpPr>
        <p:spPr>
          <a:xfrm>
            <a:off x="3163100" y="6125328"/>
            <a:ext cx="2182008" cy="246221"/>
          </a:xfrm>
          <a:prstGeom prst="rect">
            <a:avLst/>
          </a:prstGeom>
          <a:noFill/>
        </p:spPr>
        <p:txBody>
          <a:bodyPr wrap="none" rtlCol="0">
            <a:spAutoFit/>
          </a:bodyPr>
          <a:lstStyle/>
          <a:p>
            <a:r>
              <a:rPr lang="en-US" sz="1000" dirty="0"/>
              <a:t>Distance from Maximum Velocity (km)</a:t>
            </a:r>
          </a:p>
        </p:txBody>
      </p:sp>
      <p:sp>
        <p:nvSpPr>
          <p:cNvPr id="17" name="TextBox 16">
            <a:extLst>
              <a:ext uri="{FF2B5EF4-FFF2-40B4-BE49-F238E27FC236}">
                <a16:creationId xmlns:a16="http://schemas.microsoft.com/office/drawing/2014/main" id="{EE1A0B80-2632-5D4E-A9EA-6B5CB174DC6F}"/>
              </a:ext>
            </a:extLst>
          </p:cNvPr>
          <p:cNvSpPr txBox="1"/>
          <p:nvPr/>
        </p:nvSpPr>
        <p:spPr>
          <a:xfrm rot="16200000">
            <a:off x="2545630" y="4888370"/>
            <a:ext cx="873957" cy="246221"/>
          </a:xfrm>
          <a:prstGeom prst="rect">
            <a:avLst/>
          </a:prstGeom>
          <a:noFill/>
        </p:spPr>
        <p:txBody>
          <a:bodyPr wrap="none" rtlCol="0">
            <a:spAutoFit/>
          </a:bodyPr>
          <a:lstStyle/>
          <a:p>
            <a:r>
              <a:rPr lang="en-US" sz="1000" dirty="0"/>
              <a:t>Elevation (m)</a:t>
            </a:r>
          </a:p>
        </p:txBody>
      </p:sp>
      <p:sp>
        <p:nvSpPr>
          <p:cNvPr id="18" name="TextBox 17">
            <a:extLst>
              <a:ext uri="{FF2B5EF4-FFF2-40B4-BE49-F238E27FC236}">
                <a16:creationId xmlns:a16="http://schemas.microsoft.com/office/drawing/2014/main" id="{E7482902-0ADD-BE4C-8428-1E59914C1A3A}"/>
              </a:ext>
            </a:extLst>
          </p:cNvPr>
          <p:cNvSpPr txBox="1"/>
          <p:nvPr/>
        </p:nvSpPr>
        <p:spPr>
          <a:xfrm>
            <a:off x="6831048" y="6345135"/>
            <a:ext cx="1745991" cy="246221"/>
          </a:xfrm>
          <a:prstGeom prst="rect">
            <a:avLst/>
          </a:prstGeom>
          <a:noFill/>
        </p:spPr>
        <p:txBody>
          <a:bodyPr wrap="none" rtlCol="0">
            <a:spAutoFit/>
          </a:bodyPr>
          <a:lstStyle/>
          <a:p>
            <a:r>
              <a:rPr lang="en-US" sz="1000" dirty="0"/>
              <a:t>Surface Current Speed (knots)</a:t>
            </a:r>
          </a:p>
        </p:txBody>
      </p:sp>
      <p:sp>
        <p:nvSpPr>
          <p:cNvPr id="19" name="Rectangle 18">
            <a:extLst>
              <a:ext uri="{FF2B5EF4-FFF2-40B4-BE49-F238E27FC236}">
                <a16:creationId xmlns:a16="http://schemas.microsoft.com/office/drawing/2014/main" id="{ADB89CBA-4BF2-0244-AA5B-701DE68D6321}"/>
              </a:ext>
            </a:extLst>
          </p:cNvPr>
          <p:cNvSpPr/>
          <p:nvPr/>
        </p:nvSpPr>
        <p:spPr>
          <a:xfrm>
            <a:off x="6268720" y="3781665"/>
            <a:ext cx="2806700" cy="143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CD81DA0-1EE6-DE43-B3F5-B27231513947}"/>
              </a:ext>
            </a:extLst>
          </p:cNvPr>
          <p:cNvSpPr/>
          <p:nvPr/>
        </p:nvSpPr>
        <p:spPr>
          <a:xfrm>
            <a:off x="6988386" y="6240128"/>
            <a:ext cx="1473201" cy="143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1EC17A5-576D-AF43-9301-7A45D02581BD}"/>
              </a:ext>
            </a:extLst>
          </p:cNvPr>
          <p:cNvSpPr txBox="1"/>
          <p:nvPr/>
        </p:nvSpPr>
        <p:spPr>
          <a:xfrm>
            <a:off x="7013791" y="6214067"/>
            <a:ext cx="1261884" cy="230832"/>
          </a:xfrm>
          <a:prstGeom prst="rect">
            <a:avLst/>
          </a:prstGeom>
          <a:noFill/>
        </p:spPr>
        <p:txBody>
          <a:bodyPr wrap="none" rtlCol="0">
            <a:spAutoFit/>
          </a:bodyPr>
          <a:lstStyle/>
          <a:p>
            <a:r>
              <a:rPr lang="en-US" sz="900" dirty="0"/>
              <a:t>0           1          2           3</a:t>
            </a:r>
          </a:p>
        </p:txBody>
      </p:sp>
      <p:sp>
        <p:nvSpPr>
          <p:cNvPr id="14" name="TextBox 13">
            <a:extLst>
              <a:ext uri="{FF2B5EF4-FFF2-40B4-BE49-F238E27FC236}">
                <a16:creationId xmlns:a16="http://schemas.microsoft.com/office/drawing/2014/main" id="{5FB8DE96-54DD-E941-AAF7-7360E316F387}"/>
              </a:ext>
            </a:extLst>
          </p:cNvPr>
          <p:cNvSpPr txBox="1"/>
          <p:nvPr/>
        </p:nvSpPr>
        <p:spPr>
          <a:xfrm>
            <a:off x="6490552" y="3694617"/>
            <a:ext cx="2348720" cy="246221"/>
          </a:xfrm>
          <a:prstGeom prst="rect">
            <a:avLst/>
          </a:prstGeom>
          <a:noFill/>
        </p:spPr>
        <p:txBody>
          <a:bodyPr wrap="none" rtlCol="0">
            <a:spAutoFit/>
          </a:bodyPr>
          <a:lstStyle/>
          <a:p>
            <a:r>
              <a:rPr lang="en-US" sz="1000" dirty="0"/>
              <a:t>Surface Drifter Trajectories: 25 April 2016</a:t>
            </a:r>
          </a:p>
        </p:txBody>
      </p:sp>
      <p:sp>
        <p:nvSpPr>
          <p:cNvPr id="22" name="TextBox 21">
            <a:extLst>
              <a:ext uri="{FF2B5EF4-FFF2-40B4-BE49-F238E27FC236}">
                <a16:creationId xmlns:a16="http://schemas.microsoft.com/office/drawing/2014/main" id="{810A5AFF-6FC6-4E42-8AF2-5D6B386B1C18}"/>
              </a:ext>
            </a:extLst>
          </p:cNvPr>
          <p:cNvSpPr txBox="1"/>
          <p:nvPr/>
        </p:nvSpPr>
        <p:spPr>
          <a:xfrm>
            <a:off x="3145645" y="5983243"/>
            <a:ext cx="2133918" cy="230832"/>
          </a:xfrm>
          <a:prstGeom prst="rect">
            <a:avLst/>
          </a:prstGeom>
          <a:noFill/>
        </p:spPr>
        <p:txBody>
          <a:bodyPr wrap="none" rtlCol="0">
            <a:spAutoFit/>
          </a:bodyPr>
          <a:lstStyle/>
          <a:p>
            <a:r>
              <a:rPr lang="en-US" sz="900" dirty="0"/>
              <a:t>-10         -5           0            5          10         15</a:t>
            </a:r>
          </a:p>
        </p:txBody>
      </p:sp>
      <p:sp>
        <p:nvSpPr>
          <p:cNvPr id="25" name="Rectangle 24">
            <a:extLst>
              <a:ext uri="{FF2B5EF4-FFF2-40B4-BE49-F238E27FC236}">
                <a16:creationId xmlns:a16="http://schemas.microsoft.com/office/drawing/2014/main" id="{B437FD90-8413-A345-AA23-D647C9C9E23D}"/>
              </a:ext>
            </a:extLst>
          </p:cNvPr>
          <p:cNvSpPr/>
          <p:nvPr/>
        </p:nvSpPr>
        <p:spPr>
          <a:xfrm>
            <a:off x="2808650" y="4079633"/>
            <a:ext cx="362546" cy="20208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5A656C9-60B0-3241-858A-1A20F0982DBA}"/>
              </a:ext>
            </a:extLst>
          </p:cNvPr>
          <p:cNvSpPr txBox="1"/>
          <p:nvPr/>
        </p:nvSpPr>
        <p:spPr>
          <a:xfrm>
            <a:off x="2828514" y="4049784"/>
            <a:ext cx="393056" cy="1892826"/>
          </a:xfrm>
          <a:prstGeom prst="rect">
            <a:avLst/>
          </a:prstGeom>
          <a:noFill/>
        </p:spPr>
        <p:txBody>
          <a:bodyPr wrap="none" rtlCol="0">
            <a:spAutoFit/>
          </a:bodyPr>
          <a:lstStyle/>
          <a:p>
            <a:pPr algn="r"/>
            <a:r>
              <a:rPr lang="en-US" sz="900" dirty="0"/>
              <a:t>-50</a:t>
            </a:r>
          </a:p>
          <a:p>
            <a:pPr algn="r"/>
            <a:endParaRPr lang="en-US" sz="900" dirty="0"/>
          </a:p>
          <a:p>
            <a:pPr algn="r"/>
            <a:endParaRPr lang="en-US" sz="900" dirty="0"/>
          </a:p>
          <a:p>
            <a:pPr algn="r"/>
            <a:r>
              <a:rPr lang="en-US" sz="900" dirty="0"/>
              <a:t>-150</a:t>
            </a:r>
          </a:p>
          <a:p>
            <a:pPr algn="r"/>
            <a:endParaRPr lang="en-US" sz="900" dirty="0"/>
          </a:p>
          <a:p>
            <a:pPr algn="r"/>
            <a:endParaRPr lang="en-US" sz="900" dirty="0"/>
          </a:p>
          <a:p>
            <a:pPr algn="r"/>
            <a:r>
              <a:rPr lang="en-US" sz="900" dirty="0"/>
              <a:t>-250</a:t>
            </a:r>
          </a:p>
          <a:p>
            <a:pPr algn="r"/>
            <a:endParaRPr lang="en-US" sz="900" dirty="0"/>
          </a:p>
          <a:p>
            <a:pPr algn="r"/>
            <a:endParaRPr lang="en-US" sz="900" dirty="0"/>
          </a:p>
          <a:p>
            <a:pPr algn="r"/>
            <a:r>
              <a:rPr lang="en-US" sz="900" dirty="0"/>
              <a:t>-350</a:t>
            </a:r>
          </a:p>
          <a:p>
            <a:pPr algn="r"/>
            <a:endParaRPr lang="en-US" sz="900" dirty="0"/>
          </a:p>
          <a:p>
            <a:pPr algn="r"/>
            <a:endParaRPr lang="en-US" sz="900" dirty="0"/>
          </a:p>
          <a:p>
            <a:pPr algn="r"/>
            <a:r>
              <a:rPr lang="en-US" sz="900" dirty="0"/>
              <a:t>-450</a:t>
            </a:r>
          </a:p>
        </p:txBody>
      </p:sp>
      <p:sp>
        <p:nvSpPr>
          <p:cNvPr id="27" name="Rectangle 26">
            <a:extLst>
              <a:ext uri="{FF2B5EF4-FFF2-40B4-BE49-F238E27FC236}">
                <a16:creationId xmlns:a16="http://schemas.microsoft.com/office/drawing/2014/main" id="{3313B825-C4DC-054C-B091-F489394FD187}"/>
              </a:ext>
            </a:extLst>
          </p:cNvPr>
          <p:cNvSpPr/>
          <p:nvPr/>
        </p:nvSpPr>
        <p:spPr>
          <a:xfrm>
            <a:off x="5645583" y="4088396"/>
            <a:ext cx="305669" cy="19499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D52B3CB-4D98-9042-95E4-4358E7EEDCF3}"/>
              </a:ext>
            </a:extLst>
          </p:cNvPr>
          <p:cNvSpPr txBox="1"/>
          <p:nvPr/>
        </p:nvSpPr>
        <p:spPr>
          <a:xfrm>
            <a:off x="5548049" y="4148687"/>
            <a:ext cx="329001" cy="1892826"/>
          </a:xfrm>
          <a:prstGeom prst="rect">
            <a:avLst/>
          </a:prstGeom>
          <a:noFill/>
        </p:spPr>
        <p:txBody>
          <a:bodyPr wrap="none" rtlCol="0">
            <a:spAutoFit/>
          </a:bodyPr>
          <a:lstStyle/>
          <a:p>
            <a:pPr algn="r"/>
            <a:r>
              <a:rPr lang="en-US" sz="900" dirty="0"/>
              <a:t>1.4</a:t>
            </a:r>
          </a:p>
          <a:p>
            <a:pPr algn="r"/>
            <a:endParaRPr lang="en-US" sz="900" dirty="0"/>
          </a:p>
          <a:p>
            <a:pPr algn="r"/>
            <a:r>
              <a:rPr lang="en-US" sz="900" dirty="0"/>
              <a:t>1.2</a:t>
            </a:r>
          </a:p>
          <a:p>
            <a:pPr algn="r"/>
            <a:endParaRPr lang="en-US" sz="900" dirty="0"/>
          </a:p>
          <a:p>
            <a:pPr algn="r"/>
            <a:r>
              <a:rPr lang="en-US" sz="900" dirty="0"/>
              <a:t>1.0</a:t>
            </a:r>
          </a:p>
          <a:p>
            <a:pPr algn="r"/>
            <a:endParaRPr lang="en-US" sz="900" dirty="0"/>
          </a:p>
          <a:p>
            <a:pPr algn="r"/>
            <a:r>
              <a:rPr lang="en-US" sz="900" dirty="0"/>
              <a:t>0.8</a:t>
            </a:r>
          </a:p>
          <a:p>
            <a:pPr algn="r"/>
            <a:endParaRPr lang="en-US" sz="900" dirty="0"/>
          </a:p>
          <a:p>
            <a:pPr algn="r"/>
            <a:r>
              <a:rPr lang="en-US" sz="900" dirty="0"/>
              <a:t>0.6</a:t>
            </a:r>
          </a:p>
          <a:p>
            <a:pPr algn="r"/>
            <a:endParaRPr lang="en-US" sz="900" dirty="0"/>
          </a:p>
          <a:p>
            <a:pPr algn="r"/>
            <a:r>
              <a:rPr lang="en-US" sz="900" dirty="0"/>
              <a:t>0.4</a:t>
            </a:r>
          </a:p>
          <a:p>
            <a:pPr algn="r"/>
            <a:endParaRPr lang="en-US" sz="900" dirty="0"/>
          </a:p>
          <a:p>
            <a:pPr algn="r"/>
            <a:r>
              <a:rPr lang="en-US" sz="900" dirty="0"/>
              <a:t>0.2</a:t>
            </a:r>
          </a:p>
        </p:txBody>
      </p:sp>
      <p:sp>
        <p:nvSpPr>
          <p:cNvPr id="16" name="TextBox 15">
            <a:extLst>
              <a:ext uri="{FF2B5EF4-FFF2-40B4-BE49-F238E27FC236}">
                <a16:creationId xmlns:a16="http://schemas.microsoft.com/office/drawing/2014/main" id="{D3AFF47F-99ED-7345-80F0-1C010BDFD93C}"/>
              </a:ext>
            </a:extLst>
          </p:cNvPr>
          <p:cNvSpPr txBox="1"/>
          <p:nvPr/>
        </p:nvSpPr>
        <p:spPr>
          <a:xfrm rot="16200000">
            <a:off x="5342432" y="4961259"/>
            <a:ext cx="1244251" cy="246221"/>
          </a:xfrm>
          <a:prstGeom prst="rect">
            <a:avLst/>
          </a:prstGeom>
          <a:noFill/>
        </p:spPr>
        <p:txBody>
          <a:bodyPr wrap="none" rtlCol="0">
            <a:spAutoFit/>
          </a:bodyPr>
          <a:lstStyle/>
          <a:p>
            <a:r>
              <a:rPr lang="en-US" sz="1000" dirty="0"/>
              <a:t>Current Speed (m/s)</a:t>
            </a:r>
          </a:p>
        </p:txBody>
      </p:sp>
    </p:spTree>
    <p:extLst>
      <p:ext uri="{BB962C8B-B14F-4D97-AF65-F5344CB8AC3E}">
        <p14:creationId xmlns:p14="http://schemas.microsoft.com/office/powerpoint/2010/main" val="4122143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3273</TotalTime>
  <Words>1512</Words>
  <Application>Microsoft Macintosh PowerPoint</Application>
  <PresentationFormat>On-screen Show (4:3)</PresentationFormat>
  <Paragraphs>146</Paragraphs>
  <Slides>12</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WHOI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Magdalena Andres</dc:creator>
  <cp:lastModifiedBy>Sarah North</cp:lastModifiedBy>
  <cp:revision>72</cp:revision>
  <dcterms:created xsi:type="dcterms:W3CDTF">2021-07-26T20:33:22Z</dcterms:created>
  <dcterms:modified xsi:type="dcterms:W3CDTF">2021-09-07T20:54:12Z</dcterms:modified>
</cp:coreProperties>
</file>