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5" r:id="rId3"/>
    <p:sldId id="257" r:id="rId4"/>
    <p:sldId id="270" r:id="rId5"/>
    <p:sldId id="277" r:id="rId6"/>
    <p:sldId id="259" r:id="rId7"/>
    <p:sldId id="272" r:id="rId8"/>
    <p:sldId id="265" r:id="rId9"/>
    <p:sldId id="278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807B-2238-4AF6-B6B7-03021C73E8B1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C49F8-6EDC-4CE5-9BEE-9B75AF3794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466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49F8-6EDC-4CE5-9BEE-9B75AF37942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29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510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41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1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1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44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148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22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9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676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1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386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6D04-9D66-4B0B-AAB7-65EC959C4620}" type="datetimeFigureOut">
              <a:rPr lang="es-CL" smtClean="0"/>
              <a:t>07-09-2021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8811-E16C-4A1E-9504-E5044E0D51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81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eteoarmada.directemar.cl/prontus_meteo/site/artic/20080917/pags/20080917124850.htm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pps-int.org/index.php/grasp-inicio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5" Type="http://schemas.openxmlformats.org/officeDocument/2006/relationships/image" Target="../media/image2.png"/><Relationship Id="rId10" Type="http://schemas.openxmlformats.org/officeDocument/2006/relationships/image" Target="../media/image15.gif"/><Relationship Id="rId19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microsoft.com/office/2007/relationships/hdphoto" Target="../media/hdphoto1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eteoarmada.directemar.c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pps-int.org/index.php/grasp-inicio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eteoarmada.directemar.cl/prontus_meteo/site/artic/20080917/pags/20080917124850.htm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pps-int.org/index.php/grasp-inicio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AutoShape 2" descr="Resultado de imagen para escudo armada chi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8734827" y="400081"/>
            <a:ext cx="354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CHILE NAVY WEATHER SERVICE</a:t>
            </a:r>
            <a:endParaRPr lang="es-C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23999" y="6226659"/>
            <a:ext cx="1061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PATRIOTISMO</a:t>
            </a:r>
          </a:p>
          <a:p>
            <a:pPr algn="ctr"/>
            <a:endParaRPr lang="es-C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		LEALTAD 		VALENTÍA 		INTEGRIDAD 	       	DEBER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937487" y="149001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s-CL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Cdr</a:t>
            </a:r>
            <a:r>
              <a:rPr 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CL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Alejandro de la Maza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80547" y="337006"/>
            <a:ext cx="499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S.O.T. – V.O.S. National Report</a:t>
            </a: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5 Imagen" descr="ESCUDO SERVIMET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416" y="707858"/>
            <a:ext cx="3095871" cy="32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LOGO_CHIC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4548768"/>
            <a:ext cx="2557671" cy="230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221786" y="1957498"/>
            <a:ext cx="5913972" cy="2813283"/>
            <a:chOff x="314550" y="1956935"/>
            <a:chExt cx="3586153" cy="1823413"/>
          </a:xfrm>
        </p:grpSpPr>
        <p:pic>
          <p:nvPicPr>
            <p:cNvPr id="12" name="Imagen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68" y="2278459"/>
              <a:ext cx="1167035" cy="117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OceanOP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50" y="1956935"/>
              <a:ext cx="2679699" cy="182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7 Imagen" descr="images (1)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3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73" y="2020002"/>
              <a:ext cx="1104864" cy="106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300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407E"/>
              </a:clrFrom>
              <a:clrTo>
                <a:srgbClr val="00407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AutoShape 2" descr="https://www.jcomm.info/templates/jcomm/images/jcommlog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10 Imagen" descr="unesco (1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94162" y="-20651"/>
            <a:ext cx="1588788" cy="1222848"/>
          </a:xfrm>
          <a:prstGeom prst="rect">
            <a:avLst/>
          </a:prstGeom>
        </p:spPr>
      </p:pic>
      <p:pic>
        <p:nvPicPr>
          <p:cNvPr id="15" name="14 Imagen" descr="jcomm-vos-50pc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4" y="4748552"/>
            <a:ext cx="2481089" cy="954265"/>
          </a:xfrm>
          <a:prstGeom prst="rect">
            <a:avLst/>
          </a:prstGeom>
        </p:spPr>
      </p:pic>
      <p:pic>
        <p:nvPicPr>
          <p:cNvPr id="16" name="15 Imagen" descr="IICWG-logo-250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6581" y="5072499"/>
            <a:ext cx="1667022" cy="1667022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151579" y="775251"/>
            <a:ext cx="11888841" cy="1733317"/>
            <a:chOff x="145604" y="841029"/>
            <a:chExt cx="11888841" cy="173331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6" name="5 Imagen" descr="IHO_crest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017840" y="1137538"/>
              <a:ext cx="1436808" cy="143680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8" name="7 Imagen" descr="image006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0000" contrast="10000"/>
            </a:blip>
            <a:stretch>
              <a:fillRect/>
            </a:stretch>
          </p:blipFill>
          <p:spPr>
            <a:xfrm>
              <a:off x="145604" y="1057052"/>
              <a:ext cx="2088232" cy="11694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9" name="8 Imagen" descr="instituteLogo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363041" y="1123588"/>
              <a:ext cx="1497993" cy="143286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0" name="9 Imagen" descr="omm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85532" y="841029"/>
              <a:ext cx="1674225" cy="156989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8" name="8 Imagen" descr="imo-logo-basic.gif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482" y="1174708"/>
              <a:ext cx="1435963" cy="116573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20" name="7 Imagen" descr="images (1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359" y="2290903"/>
            <a:ext cx="1415677" cy="136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510096" y="1567826"/>
            <a:ext cx="3059310" cy="2381874"/>
            <a:chOff x="3926224" y="1618626"/>
            <a:chExt cx="2669660" cy="1663672"/>
          </a:xfrm>
        </p:grpSpPr>
        <p:pic>
          <p:nvPicPr>
            <p:cNvPr id="14" name="13 Imagen" descr="JCOMM-logo-transparent.pn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622800" y="2704869"/>
              <a:ext cx="1973084" cy="57742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6224" y="1618626"/>
              <a:ext cx="2010119" cy="1348321"/>
            </a:xfrm>
            <a:prstGeom prst="rect">
              <a:avLst/>
            </a:prstGeom>
          </p:spPr>
        </p:pic>
      </p:grpSp>
      <p:pic>
        <p:nvPicPr>
          <p:cNvPr id="21" name="Picture 11" descr="LOGO_CHIC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3438" y="3723766"/>
            <a:ext cx="1600816" cy="1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5 Imagen" descr="ESCUDO SERVIME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551" y="4309640"/>
            <a:ext cx="2400519" cy="268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ctor recto de flecha 23"/>
          <p:cNvCxnSpPr/>
          <p:nvPr/>
        </p:nvCxnSpPr>
        <p:spPr>
          <a:xfrm>
            <a:off x="3367385" y="2440927"/>
            <a:ext cx="2059207" cy="24358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7652193" y="3653460"/>
            <a:ext cx="1168262" cy="1233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/>
          <p:cNvGrpSpPr/>
          <p:nvPr/>
        </p:nvGrpSpPr>
        <p:grpSpPr>
          <a:xfrm>
            <a:off x="676479" y="2381339"/>
            <a:ext cx="11296307" cy="2550229"/>
            <a:chOff x="676479" y="2381339"/>
            <a:chExt cx="11296307" cy="2550229"/>
          </a:xfrm>
        </p:grpSpPr>
        <p:pic>
          <p:nvPicPr>
            <p:cNvPr id="7" name="6 Imagen" descr="cropped-logos_DGAC_DMC.png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76479" y="2974738"/>
              <a:ext cx="3139345" cy="1829193"/>
            </a:xfrm>
            <a:prstGeom prst="rect">
              <a:avLst/>
            </a:prstGeom>
          </p:spPr>
        </p:pic>
        <p:grpSp>
          <p:nvGrpSpPr>
            <p:cNvPr id="39" name="Grupo 38"/>
            <p:cNvGrpSpPr/>
            <p:nvPr/>
          </p:nvGrpSpPr>
          <p:grpSpPr>
            <a:xfrm>
              <a:off x="6586813" y="2751404"/>
              <a:ext cx="1817049" cy="1809078"/>
              <a:chOff x="6586813" y="2751404"/>
              <a:chExt cx="1817049" cy="1809078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6586813" y="2751404"/>
                <a:ext cx="1817049" cy="17764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2" name="11 Imagen" descr="descarga.jpg"/>
              <p:cNvPicPr>
                <a:picLocks noChangeAspect="1"/>
              </p:cNvPicPr>
              <p:nvPr/>
            </p:nvPicPr>
            <p:blipFill>
              <a:blip r:embed="rId1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1927" y="2774876"/>
                <a:ext cx="1785606" cy="178560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65340" y="2381339"/>
              <a:ext cx="1907446" cy="2550229"/>
            </a:xfrm>
            <a:prstGeom prst="rect">
              <a:avLst/>
            </a:prstGeom>
          </p:spPr>
        </p:pic>
      </p:grpSp>
      <p:grpSp>
        <p:nvGrpSpPr>
          <p:cNvPr id="37" name="Grupo 36"/>
          <p:cNvGrpSpPr/>
          <p:nvPr/>
        </p:nvGrpSpPr>
        <p:grpSpPr>
          <a:xfrm>
            <a:off x="8831942" y="416475"/>
            <a:ext cx="1755347" cy="1717805"/>
            <a:chOff x="8864600" y="841029"/>
            <a:chExt cx="1755347" cy="1717805"/>
          </a:xfrm>
        </p:grpSpPr>
        <p:sp>
          <p:nvSpPr>
            <p:cNvPr id="36" name="Elipse 35"/>
            <p:cNvSpPr/>
            <p:nvPr/>
          </p:nvSpPr>
          <p:spPr>
            <a:xfrm>
              <a:off x="9118667" y="1088089"/>
              <a:ext cx="1233645" cy="12029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9" name="4 Imagen" descr="images.jpg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600" y="841029"/>
              <a:ext cx="1755347" cy="17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851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>
            <a:off x="4188313" y="3822350"/>
            <a:ext cx="4022106" cy="2998964"/>
            <a:chOff x="7306203" y="4563490"/>
            <a:chExt cx="4598504" cy="211041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203" y="4568014"/>
              <a:ext cx="4598504" cy="2105892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7427693" y="4563490"/>
              <a:ext cx="1924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SGT.ALDEA (CCAL) </a:t>
              </a:r>
              <a:endParaRPr lang="es-CL" dirty="0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CFBF9"/>
                </a:clrFrom>
                <a:clrTo>
                  <a:srgbClr val="FCFB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854" y="4594400"/>
              <a:ext cx="651764" cy="535909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8287018" y="684674"/>
            <a:ext cx="3850028" cy="2994099"/>
            <a:chOff x="8198956" y="55338"/>
            <a:chExt cx="3887304" cy="214012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8956" y="96986"/>
              <a:ext cx="3887304" cy="2098480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9200746" y="55338"/>
              <a:ext cx="1772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AQUILES (CCAQ) </a:t>
              </a:r>
              <a:endParaRPr lang="es-CL" dirty="0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2337" y="55338"/>
              <a:ext cx="823923" cy="729226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-43707" y="3775736"/>
            <a:ext cx="4178889" cy="3082264"/>
            <a:chOff x="8627692" y="2252785"/>
            <a:chExt cx="3458568" cy="2133684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7692" y="2280578"/>
              <a:ext cx="3458568" cy="2105891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8915182" y="2266722"/>
              <a:ext cx="2731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MRO.FUENTEALBA (CCMF) </a:t>
              </a:r>
              <a:endParaRPr lang="es-CL" dirty="0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9FF"/>
                </a:clrFrom>
                <a:clrTo>
                  <a:srgbClr val="FFF9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7450" y="2252785"/>
              <a:ext cx="526294" cy="591280"/>
            </a:xfrm>
            <a:prstGeom prst="rect">
              <a:avLst/>
            </a:prstGeom>
          </p:spPr>
        </p:pic>
      </p:grpSp>
      <p:grpSp>
        <p:nvGrpSpPr>
          <p:cNvPr id="37" name="Grupo 36"/>
          <p:cNvGrpSpPr/>
          <p:nvPr/>
        </p:nvGrpSpPr>
        <p:grpSpPr>
          <a:xfrm>
            <a:off x="-6150" y="707054"/>
            <a:ext cx="4120950" cy="2989117"/>
            <a:chOff x="85259" y="76334"/>
            <a:chExt cx="5029606" cy="216328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66" y="102415"/>
              <a:ext cx="5022099" cy="2137202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1893" y="76334"/>
              <a:ext cx="817616" cy="680273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85259" y="124165"/>
              <a:ext cx="2498948" cy="292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ESMERALDA (CCES) </a:t>
              </a:r>
              <a:endParaRPr lang="es-CL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8316681" y="3763616"/>
            <a:ext cx="3820365" cy="3094383"/>
            <a:chOff x="352544" y="4309645"/>
            <a:chExt cx="4802715" cy="244068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88" r="5573"/>
            <a:stretch/>
          </p:blipFill>
          <p:spPr>
            <a:xfrm>
              <a:off x="352544" y="4349690"/>
              <a:ext cx="4802715" cy="240063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2655" y="4431057"/>
              <a:ext cx="821730" cy="678898"/>
            </a:xfrm>
            <a:prstGeom prst="rect">
              <a:avLst/>
            </a:prstGeom>
          </p:spPr>
        </p:pic>
        <p:sp>
          <p:nvSpPr>
            <p:cNvPr id="39" name="Rectángulo 38"/>
            <p:cNvSpPr/>
            <p:nvPr/>
          </p:nvSpPr>
          <p:spPr>
            <a:xfrm>
              <a:off x="960454" y="4309645"/>
              <a:ext cx="2738335" cy="274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OSCAR VIEL (CCOV) </a:t>
              </a:r>
              <a:endParaRPr lang="es-CL" dirty="0"/>
            </a:p>
          </p:txBody>
        </p:sp>
      </p:grpSp>
      <p:sp>
        <p:nvSpPr>
          <p:cNvPr id="41" name="Rectángulo 40"/>
          <p:cNvSpPr/>
          <p:nvPr/>
        </p:nvSpPr>
        <p:spPr>
          <a:xfrm>
            <a:off x="-43707" y="35692"/>
            <a:ext cx="12180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CHILE NAVY </a:t>
            </a:r>
            <a:r>
              <a:rPr lang="en-US" dirty="0" smtClean="0"/>
              <a:t>WEATHER SERVICE RECRUITED V.O.S. WORLDWIDE TRAINING SHIP, EASTERN SOUTH PACIFIC OCEAN SCIENTIFIC VESSEL, TRANSPORT, PATROL AND LOGISTICS FOR ANTARCTIC CAMPAIGNS, NEXT ICEBREAKER UNDER CONSTRUCTION </a:t>
            </a:r>
            <a:endParaRPr lang="es-CL" dirty="0"/>
          </a:p>
        </p:txBody>
      </p:sp>
      <p:grpSp>
        <p:nvGrpSpPr>
          <p:cNvPr id="45" name="Grupo 44"/>
          <p:cNvGrpSpPr/>
          <p:nvPr/>
        </p:nvGrpSpPr>
        <p:grpSpPr>
          <a:xfrm>
            <a:off x="4035958" y="715618"/>
            <a:ext cx="4174463" cy="2981738"/>
            <a:chOff x="4035958" y="801715"/>
            <a:chExt cx="4174463" cy="2724014"/>
          </a:xfrm>
        </p:grpSpPr>
        <p:grpSp>
          <p:nvGrpSpPr>
            <p:cNvPr id="44" name="Grupo 43"/>
            <p:cNvGrpSpPr/>
            <p:nvPr/>
          </p:nvGrpSpPr>
          <p:grpSpPr>
            <a:xfrm>
              <a:off x="4035958" y="809450"/>
              <a:ext cx="4174461" cy="2716279"/>
              <a:chOff x="4035958" y="809450"/>
              <a:chExt cx="4174461" cy="2716279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5412"/>
              <a:stretch/>
            </p:blipFill>
            <p:spPr>
              <a:xfrm>
                <a:off x="4157171" y="809450"/>
                <a:ext cx="4053248" cy="2716279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476" t="10077" r="53637" b="72177"/>
              <a:stretch/>
            </p:blipFill>
            <p:spPr>
              <a:xfrm>
                <a:off x="4035958" y="867159"/>
                <a:ext cx="1244216" cy="76113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2271" y="809450"/>
              <a:ext cx="748150" cy="972500"/>
            </a:xfrm>
            <a:prstGeom prst="rect">
              <a:avLst/>
            </a:prstGeom>
          </p:spPr>
        </p:pic>
        <p:sp>
          <p:nvSpPr>
            <p:cNvPr id="30" name="Rectángulo 29"/>
            <p:cNvSpPr/>
            <p:nvPr/>
          </p:nvSpPr>
          <p:spPr>
            <a:xfrm>
              <a:off x="4613713" y="801715"/>
              <a:ext cx="2669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CABO DE HORNOS </a:t>
              </a:r>
              <a:r>
                <a:rPr lang="en-US" dirty="0" smtClean="0"/>
                <a:t>(</a:t>
              </a:r>
              <a:r>
                <a:rPr lang="en-US" dirty="0" smtClean="0"/>
                <a:t>CCCH) </a:t>
              </a: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382817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recto de flecha 2"/>
          <p:cNvCxnSpPr/>
          <p:nvPr/>
        </p:nvCxnSpPr>
        <p:spPr>
          <a:xfrm flipV="1">
            <a:off x="5594350" y="825500"/>
            <a:ext cx="3943350" cy="1485900"/>
          </a:xfrm>
          <a:prstGeom prst="straightConnector1">
            <a:avLst/>
          </a:prstGeom>
          <a:ln w="38100"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 flipV="1">
            <a:off x="5461000" y="2057400"/>
            <a:ext cx="4076700" cy="1003301"/>
          </a:xfrm>
          <a:prstGeom prst="straightConnector1">
            <a:avLst/>
          </a:prstGeom>
          <a:ln w="38100"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5295900" y="3352800"/>
            <a:ext cx="4241800" cy="25400"/>
          </a:xfrm>
          <a:prstGeom prst="straightConnector1">
            <a:avLst/>
          </a:prstGeom>
          <a:ln w="38100"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295900" y="3721100"/>
            <a:ext cx="4241800" cy="1066800"/>
          </a:xfrm>
          <a:prstGeom prst="straightConnector1">
            <a:avLst/>
          </a:prstGeom>
          <a:ln w="38100"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518150" y="4622800"/>
            <a:ext cx="4019550" cy="1498600"/>
          </a:xfrm>
          <a:prstGeom prst="straightConnector1">
            <a:avLst/>
          </a:prstGeom>
          <a:ln w="38100"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5" descr="E:\Documents and Settings\mfernandezd.DGTM\Mis documentos\Mis imágenes\ESCUDO-METEO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0" y="468313"/>
            <a:ext cx="10287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23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rak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AutoShape 2" descr="Resultado de imagen para escudo armada chi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10 CuadroTexto"/>
          <p:cNvSpPr txBox="1"/>
          <p:nvPr/>
        </p:nvSpPr>
        <p:spPr>
          <a:xfrm>
            <a:off x="0" y="557768"/>
            <a:ext cx="725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of Interest as Recipients in the V.O.S. Donation Program </a:t>
            </a:r>
            <a:endParaRPr lang="es-C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LOGO_CHI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4548768"/>
            <a:ext cx="2557671" cy="230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221786" y="1957498"/>
            <a:ext cx="5913972" cy="2813283"/>
            <a:chOff x="314550" y="1956935"/>
            <a:chExt cx="3586153" cy="1823413"/>
          </a:xfrm>
        </p:grpSpPr>
        <p:pic>
          <p:nvPicPr>
            <p:cNvPr id="18" name="Imagen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68" y="2278459"/>
              <a:ext cx="1167035" cy="117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 descr="OceanOP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50" y="1956935"/>
              <a:ext cx="2679699" cy="182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7 Imagen" descr="images (1).jpg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3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73" y="2020002"/>
              <a:ext cx="1104864" cy="106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45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71"/>
          <a:stretch/>
        </p:blipFill>
        <p:spPr>
          <a:xfrm>
            <a:off x="7705529" y="3722710"/>
            <a:ext cx="4393706" cy="31352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472" y="3722711"/>
            <a:ext cx="3877276" cy="3013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48"/>
          <a:stretch/>
        </p:blipFill>
        <p:spPr>
          <a:xfrm>
            <a:off x="159026" y="3722710"/>
            <a:ext cx="3471665" cy="30134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60" y="3722710"/>
            <a:ext cx="1442424" cy="7004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06" r="6306" b="23063"/>
          <a:stretch/>
        </p:blipFill>
        <p:spPr>
          <a:xfrm>
            <a:off x="10707756" y="3578087"/>
            <a:ext cx="1404730" cy="1285147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0" y="6626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POSSIBLE CANDIDATES FOR RECIPIENT THE </a:t>
            </a:r>
            <a:r>
              <a:rPr lang="en-US" dirty="0"/>
              <a:t>V.O.S</a:t>
            </a:r>
            <a:r>
              <a:rPr lang="en-US" dirty="0" smtClean="0"/>
              <a:t>. DONATION PROGRAM AMONG TECHNICAL COOPERATION AGREEMENTS 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10"/>
          <a:stretch/>
        </p:blipFill>
        <p:spPr>
          <a:xfrm>
            <a:off x="8581853" y="495733"/>
            <a:ext cx="3530633" cy="26859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7" t="43542" r="6666" b="2757"/>
          <a:stretch/>
        </p:blipFill>
        <p:spPr>
          <a:xfrm>
            <a:off x="4828818" y="495733"/>
            <a:ext cx="3655733" cy="26876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3"/>
          <a:stretch/>
        </p:blipFill>
        <p:spPr>
          <a:xfrm>
            <a:off x="172278" y="488600"/>
            <a:ext cx="4559238" cy="2694799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8693426" y="647655"/>
            <a:ext cx="887895" cy="9332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000" y="607573"/>
            <a:ext cx="1014581" cy="10460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7" t="50142" r="7450" b="8971"/>
          <a:stretch/>
        </p:blipFill>
        <p:spPr>
          <a:xfrm>
            <a:off x="172277" y="495733"/>
            <a:ext cx="1417983" cy="83317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47" y="616642"/>
            <a:ext cx="769318" cy="103694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59026" y="3143356"/>
            <a:ext cx="255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RV ABATE MOLINA (IFOP)</a:t>
            </a:r>
            <a:endParaRPr lang="es-CL" dirty="0"/>
          </a:p>
        </p:txBody>
      </p:sp>
      <p:sp>
        <p:nvSpPr>
          <p:cNvPr id="27" name="Rectángulo 26"/>
          <p:cNvSpPr/>
          <p:nvPr/>
        </p:nvSpPr>
        <p:spPr>
          <a:xfrm>
            <a:off x="4744768" y="3137524"/>
            <a:ext cx="207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RV KAYKAY II (UDEC)</a:t>
            </a:r>
            <a:endParaRPr lang="es-CL" dirty="0"/>
          </a:p>
        </p:txBody>
      </p:sp>
      <p:sp>
        <p:nvSpPr>
          <p:cNvPr id="28" name="Rectángulo 27"/>
          <p:cNvSpPr/>
          <p:nvPr/>
        </p:nvSpPr>
        <p:spPr>
          <a:xfrm>
            <a:off x="8539564" y="3137524"/>
            <a:ext cx="200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RV KARPUJ (INACH)</a:t>
            </a:r>
            <a:endParaRPr lang="es-CL" dirty="0"/>
          </a:p>
        </p:txBody>
      </p:sp>
      <p:sp>
        <p:nvSpPr>
          <p:cNvPr id="29" name="Rectángulo 28"/>
          <p:cNvSpPr/>
          <p:nvPr/>
        </p:nvSpPr>
        <p:spPr>
          <a:xfrm>
            <a:off x="2612592" y="340660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BF UNZEN</a:t>
            </a:r>
            <a:endParaRPr lang="es-CL" dirty="0"/>
          </a:p>
        </p:txBody>
      </p:sp>
      <p:sp>
        <p:nvSpPr>
          <p:cNvPr id="30" name="Rectángulo 29"/>
          <p:cNvSpPr/>
          <p:nvPr/>
        </p:nvSpPr>
        <p:spPr>
          <a:xfrm>
            <a:off x="6137044" y="3407393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BF UNION SUR</a:t>
            </a:r>
            <a:endParaRPr lang="es-CL" dirty="0"/>
          </a:p>
        </p:txBody>
      </p:sp>
      <p:sp>
        <p:nvSpPr>
          <p:cNvPr id="31" name="Rectángulo 30"/>
          <p:cNvSpPr/>
          <p:nvPr/>
        </p:nvSpPr>
        <p:spPr>
          <a:xfrm>
            <a:off x="10455259" y="3370483"/>
            <a:ext cx="1745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BETANZOS (DAP)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583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892" y="515929"/>
            <a:ext cx="2624976" cy="22020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165" y="516837"/>
            <a:ext cx="2851939" cy="22011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165" y="2985283"/>
            <a:ext cx="2905636" cy="18874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78"/>
          <a:stretch/>
        </p:blipFill>
        <p:spPr>
          <a:xfrm>
            <a:off x="9500890" y="3010044"/>
            <a:ext cx="2624978" cy="1862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1128"/>
            <a:ext cx="3432313" cy="20316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836"/>
            <a:ext cx="3432313" cy="205288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111" y="516836"/>
            <a:ext cx="2883927" cy="205288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111" y="2841128"/>
            <a:ext cx="2883928" cy="20342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94850"/>
            <a:ext cx="2241277" cy="16308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670" y="5198008"/>
            <a:ext cx="1864074" cy="164308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621" y="5214544"/>
            <a:ext cx="1862631" cy="162654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009" y="5194850"/>
            <a:ext cx="1909533" cy="163083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797" y="5198007"/>
            <a:ext cx="2246166" cy="164308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299" y="5215707"/>
            <a:ext cx="1727740" cy="1631056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22128" y="2549442"/>
            <a:ext cx="2818400" cy="503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LST: CHACABUCO &amp; RANCAGUA</a:t>
            </a:r>
            <a:endParaRPr lang="es-CL" sz="1600" dirty="0"/>
          </a:p>
        </p:txBody>
      </p:sp>
      <p:sp>
        <p:nvSpPr>
          <p:cNvPr id="24" name="Rectángulo 23"/>
          <p:cNvSpPr/>
          <p:nvPr/>
        </p:nvSpPr>
        <p:spPr>
          <a:xfrm>
            <a:off x="3615875" y="2506081"/>
            <a:ext cx="2708755" cy="503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ATF: GALVARINO &amp; JANEQUEO</a:t>
            </a:r>
            <a:endParaRPr lang="es-CL" sz="1600" dirty="0"/>
          </a:p>
        </p:txBody>
      </p:sp>
      <p:sp>
        <p:nvSpPr>
          <p:cNvPr id="25" name="Rectángulo 24"/>
          <p:cNvSpPr/>
          <p:nvPr/>
        </p:nvSpPr>
        <p:spPr>
          <a:xfrm>
            <a:off x="6566686" y="2695859"/>
            <a:ext cx="3925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OPV: PILOTO </a:t>
            </a:r>
            <a:r>
              <a:rPr lang="en-US" sz="1600" dirty="0" smtClean="0"/>
              <a:t>PARDO, CMTE.TORO, CB.ODGER</a:t>
            </a:r>
            <a:endParaRPr lang="es-CL" sz="1600" dirty="0"/>
          </a:p>
        </p:txBody>
      </p:sp>
      <p:sp>
        <p:nvSpPr>
          <p:cNvPr id="26" name="Rectángulo 25"/>
          <p:cNvSpPr/>
          <p:nvPr/>
        </p:nvSpPr>
        <p:spPr>
          <a:xfrm>
            <a:off x="11054637" y="2644975"/>
            <a:ext cx="1137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BRS </a:t>
            </a:r>
            <a:r>
              <a:rPr lang="en-US" sz="1600" dirty="0" smtClean="0"/>
              <a:t>SLIGHT</a:t>
            </a:r>
            <a:endParaRPr lang="es-CL" sz="1600" dirty="0"/>
          </a:p>
        </p:txBody>
      </p:sp>
      <p:sp>
        <p:nvSpPr>
          <p:cNvPr id="35" name="Rectángulo 34"/>
          <p:cNvSpPr/>
          <p:nvPr/>
        </p:nvSpPr>
        <p:spPr>
          <a:xfrm>
            <a:off x="3694142" y="4904976"/>
            <a:ext cx="5039265" cy="503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PSG: MICALVI, ORTIZ, ISAZA, VIDELA, CABRALES, SIBBALD</a:t>
            </a:r>
            <a:endParaRPr lang="es-CL" sz="1600" dirty="0"/>
          </a:p>
        </p:txBody>
      </p:sp>
      <p:sp>
        <p:nvSpPr>
          <p:cNvPr id="36" name="Rectángulo 35"/>
          <p:cNvSpPr/>
          <p:nvPr/>
        </p:nvSpPr>
        <p:spPr>
          <a:xfrm>
            <a:off x="406825" y="80915"/>
            <a:ext cx="1140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FUTURE TARGETS FOR EXPAND THE V.O.S. RECRUITMENT PROGRAM ON BOARD CHILE NAVY TRANSPORTS AND PATROLS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323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858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PATAGONIAN CHANNELS AND MAGELLAN STRAIT NAVIGATIONS: PAX &amp; CARGO V.O.S.-D.P. CANDIDATES</a:t>
            </a:r>
            <a:endParaRPr lang="es-CL" sz="2000" dirty="0" smtClean="0"/>
          </a:p>
          <a:p>
            <a:pPr algn="ctr"/>
            <a:endParaRPr lang="es-CL" sz="20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3"/>
          <a:stretch/>
        </p:blipFill>
        <p:spPr>
          <a:xfrm>
            <a:off x="4022988" y="525041"/>
            <a:ext cx="4017518" cy="14404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8" y="505918"/>
            <a:ext cx="3902720" cy="146278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971874" y="495834"/>
            <a:ext cx="168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Skorpios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II-III </a:t>
            </a:r>
            <a:endParaRPr lang="es-CL" dirty="0"/>
          </a:p>
        </p:txBody>
      </p:sp>
      <p:sp>
        <p:nvSpPr>
          <p:cNvPr id="18" name="Rectángulo 17"/>
          <p:cNvSpPr/>
          <p:nvPr/>
        </p:nvSpPr>
        <p:spPr>
          <a:xfrm>
            <a:off x="0" y="1929484"/>
            <a:ext cx="1290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2827617" y="1912284"/>
            <a:ext cx="137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Esperanza </a:t>
            </a:r>
            <a:endParaRPr lang="es-CL" dirty="0"/>
          </a:p>
        </p:txBody>
      </p:sp>
      <p:sp>
        <p:nvSpPr>
          <p:cNvPr id="20" name="Rectángulo 19"/>
          <p:cNvSpPr/>
          <p:nvPr/>
        </p:nvSpPr>
        <p:spPr>
          <a:xfrm>
            <a:off x="5333720" y="1929484"/>
            <a:ext cx="119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Trinidad </a:t>
            </a:r>
            <a:endParaRPr lang="es-CL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08" t="47041" r="64995" b="32084"/>
          <a:stretch/>
        </p:blipFill>
        <p:spPr>
          <a:xfrm>
            <a:off x="79648" y="5126183"/>
            <a:ext cx="1845368" cy="165774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10" t="72375" r="64894" b="7275"/>
          <a:stretch/>
        </p:blipFill>
        <p:spPr>
          <a:xfrm>
            <a:off x="1936346" y="5164751"/>
            <a:ext cx="1666489" cy="158975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75" t="20289" r="28125" b="59039"/>
          <a:stretch/>
        </p:blipFill>
        <p:spPr>
          <a:xfrm>
            <a:off x="3563884" y="5164751"/>
            <a:ext cx="1743404" cy="161917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38" t="20695" r="45956" b="59646"/>
          <a:stretch/>
        </p:blipFill>
        <p:spPr>
          <a:xfrm>
            <a:off x="5217181" y="5214812"/>
            <a:ext cx="1858777" cy="153968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37" t="71969" r="47165" b="7275"/>
          <a:stretch/>
        </p:blipFill>
        <p:spPr>
          <a:xfrm>
            <a:off x="10368217" y="5164750"/>
            <a:ext cx="1717766" cy="169205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37" t="46433" r="47165" b="32287"/>
          <a:stretch/>
        </p:blipFill>
        <p:spPr>
          <a:xfrm>
            <a:off x="7065960" y="5118886"/>
            <a:ext cx="1717766" cy="166504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85" t="47041" r="28630" b="31824"/>
          <a:stretch/>
        </p:blipFill>
        <p:spPr>
          <a:xfrm>
            <a:off x="8690303" y="5164750"/>
            <a:ext cx="1677915" cy="1642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10" t="20087" r="63686" b="59849"/>
          <a:stretch/>
        </p:blipFill>
        <p:spPr>
          <a:xfrm>
            <a:off x="5864079" y="3648011"/>
            <a:ext cx="2160119" cy="15377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7" r="55893"/>
          <a:stretch/>
        </p:blipFill>
        <p:spPr>
          <a:xfrm>
            <a:off x="52576" y="3633160"/>
            <a:ext cx="1920694" cy="155592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74" t="72172" r="28428" b="7275"/>
          <a:stretch/>
        </p:blipFill>
        <p:spPr>
          <a:xfrm>
            <a:off x="1913016" y="3651081"/>
            <a:ext cx="2038423" cy="153465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83" r="1118"/>
          <a:stretch/>
        </p:blipFill>
        <p:spPr>
          <a:xfrm>
            <a:off x="3914283" y="3648012"/>
            <a:ext cx="1949796" cy="15559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13" r="34822"/>
          <a:stretch/>
        </p:blipFill>
        <p:spPr>
          <a:xfrm>
            <a:off x="79648" y="2241587"/>
            <a:ext cx="2806972" cy="13783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08" t="12426"/>
          <a:stretch/>
        </p:blipFill>
        <p:spPr>
          <a:xfrm>
            <a:off x="5405129" y="2241586"/>
            <a:ext cx="2619069" cy="137832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480"/>
          <a:stretch/>
        </p:blipFill>
        <p:spPr>
          <a:xfrm>
            <a:off x="2923761" y="2241587"/>
            <a:ext cx="2443149" cy="13783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859" y="532716"/>
            <a:ext cx="3977124" cy="463203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87" y="1823748"/>
            <a:ext cx="1978169" cy="83567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587" t="40382" r="35435" b="35645"/>
          <a:stretch/>
        </p:blipFill>
        <p:spPr>
          <a:xfrm>
            <a:off x="8073038" y="3790122"/>
            <a:ext cx="2515449" cy="130539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31" y="355946"/>
            <a:ext cx="2324955" cy="16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AutoShape 2" descr="Resultado de imagen para escudo armada chi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8734827" y="400081"/>
            <a:ext cx="354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CHILE NAVY WEATHER SERVICE</a:t>
            </a:r>
            <a:endParaRPr lang="es-C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23999" y="6226659"/>
            <a:ext cx="1061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PATRIOTISMO</a:t>
            </a:r>
          </a:p>
          <a:p>
            <a:pPr algn="ctr"/>
            <a:endParaRPr lang="es-C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		LEALTAD 		VALENTÍA 		INTEGRIDAD 	       	DEBER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937487" y="149001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s-CL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Cdr</a:t>
            </a:r>
            <a:r>
              <a:rPr 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CL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Alejandro de la Maza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80547" y="337006"/>
            <a:ext cx="499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S.O.T. – V.O.S. National Report</a:t>
            </a: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5 Imagen" descr="ESCUDO SERVIMET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416" y="707858"/>
            <a:ext cx="3095871" cy="32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LOGO_CHIC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4548768"/>
            <a:ext cx="2557671" cy="230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221786" y="1957498"/>
            <a:ext cx="5913972" cy="2813283"/>
            <a:chOff x="314550" y="1956935"/>
            <a:chExt cx="3586153" cy="1823413"/>
          </a:xfrm>
        </p:grpSpPr>
        <p:pic>
          <p:nvPicPr>
            <p:cNvPr id="12" name="Imagen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68" y="2278459"/>
              <a:ext cx="1167035" cy="117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OceanOP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50" y="1956935"/>
              <a:ext cx="2679699" cy="182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7 Imagen" descr="images (1)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3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73" y="2020002"/>
              <a:ext cx="1104864" cy="106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63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223</Words>
  <Application>Microsoft Office PowerPoint</Application>
  <PresentationFormat>Panorámica</PresentationFormat>
  <Paragraphs>39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de la Maza Dorión</dc:creator>
  <cp:lastModifiedBy>Alejandro de la Maza Dorión</cp:lastModifiedBy>
  <cp:revision>62</cp:revision>
  <dcterms:created xsi:type="dcterms:W3CDTF">2021-09-01T12:37:31Z</dcterms:created>
  <dcterms:modified xsi:type="dcterms:W3CDTF">2021-09-07T19:57:11Z</dcterms:modified>
</cp:coreProperties>
</file>