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2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6: BUFR Status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Martin KRAMP</a:t>
            </a:r>
          </a:p>
          <a:p>
            <a:r>
              <a:rPr lang="en-US" sz="2000" dirty="0"/>
              <a:t>SOT Technical Coordinator</a:t>
            </a:r>
          </a:p>
          <a:p>
            <a:r>
              <a:rPr lang="en-US" sz="2000" dirty="0"/>
              <a:t>mkramp@ocean-ops.org</a:t>
            </a:r>
          </a:p>
        </p:txBody>
      </p:sp>
      <p:pic>
        <p:nvPicPr>
          <p:cNvPr id="1026" name="Picture 2" descr="OceanOPS">
            <a:extLst>
              <a:ext uri="{FF2B5EF4-FFF2-40B4-BE49-F238E27FC236}">
                <a16:creationId xmlns:a16="http://schemas.microsoft.com/office/drawing/2014/main" id="{CFA1BEB4-28A9-4A19-8BFD-1C788F79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16" y="2924944"/>
            <a:ext cx="314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VOS: Migration Status 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58C86-94DE-47C6-8676-A50D6FAEF9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9108504" cy="622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VOS: Migration Status 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2635C1-BA31-43AA-BBBF-68C59B4DC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6469"/>
              </p:ext>
            </p:extLst>
          </p:nvPr>
        </p:nvGraphicFramePr>
        <p:xfrm>
          <a:off x="187566" y="1588638"/>
          <a:ext cx="8784974" cy="5012942"/>
        </p:xfrm>
        <a:graphic>
          <a:graphicData uri="http://schemas.openxmlformats.org/drawingml/2006/table">
            <a:tbl>
              <a:tblPr/>
              <a:tblGrid>
                <a:gridCol w="620500">
                  <a:extLst>
                    <a:ext uri="{9D8B030D-6E8A-4147-A177-3AD203B41FA5}">
                      <a16:colId xmlns:a16="http://schemas.microsoft.com/office/drawing/2014/main" val="1046796474"/>
                    </a:ext>
                  </a:extLst>
                </a:gridCol>
                <a:gridCol w="1436947">
                  <a:extLst>
                    <a:ext uri="{9D8B030D-6E8A-4147-A177-3AD203B41FA5}">
                      <a16:colId xmlns:a16="http://schemas.microsoft.com/office/drawing/2014/main" val="26730501"/>
                    </a:ext>
                  </a:extLst>
                </a:gridCol>
                <a:gridCol w="609614">
                  <a:extLst>
                    <a:ext uri="{9D8B030D-6E8A-4147-A177-3AD203B41FA5}">
                      <a16:colId xmlns:a16="http://schemas.microsoft.com/office/drawing/2014/main" val="772907202"/>
                    </a:ext>
                  </a:extLst>
                </a:gridCol>
                <a:gridCol w="391895">
                  <a:extLst>
                    <a:ext uri="{9D8B030D-6E8A-4147-A177-3AD203B41FA5}">
                      <a16:colId xmlns:a16="http://schemas.microsoft.com/office/drawing/2014/main" val="163983932"/>
                    </a:ext>
                  </a:extLst>
                </a:gridCol>
                <a:gridCol w="664043">
                  <a:extLst>
                    <a:ext uri="{9D8B030D-6E8A-4147-A177-3AD203B41FA5}">
                      <a16:colId xmlns:a16="http://schemas.microsoft.com/office/drawing/2014/main" val="532535250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841676338"/>
                    </a:ext>
                  </a:extLst>
                </a:gridCol>
                <a:gridCol w="631386">
                  <a:extLst>
                    <a:ext uri="{9D8B030D-6E8A-4147-A177-3AD203B41FA5}">
                      <a16:colId xmlns:a16="http://schemas.microsoft.com/office/drawing/2014/main" val="528398052"/>
                    </a:ext>
                  </a:extLst>
                </a:gridCol>
                <a:gridCol w="598728">
                  <a:extLst>
                    <a:ext uri="{9D8B030D-6E8A-4147-A177-3AD203B41FA5}">
                      <a16:colId xmlns:a16="http://schemas.microsoft.com/office/drawing/2014/main" val="1907235348"/>
                    </a:ext>
                  </a:extLst>
                </a:gridCol>
                <a:gridCol w="653158">
                  <a:extLst>
                    <a:ext uri="{9D8B030D-6E8A-4147-A177-3AD203B41FA5}">
                      <a16:colId xmlns:a16="http://schemas.microsoft.com/office/drawing/2014/main" val="1658212516"/>
                    </a:ext>
                  </a:extLst>
                </a:gridCol>
                <a:gridCol w="1132141">
                  <a:extLst>
                    <a:ext uri="{9D8B030D-6E8A-4147-A177-3AD203B41FA5}">
                      <a16:colId xmlns:a16="http://schemas.microsoft.com/office/drawing/2014/main" val="1507348346"/>
                    </a:ext>
                  </a:extLst>
                </a:gridCol>
                <a:gridCol w="533412">
                  <a:extLst>
                    <a:ext uri="{9D8B030D-6E8A-4147-A177-3AD203B41FA5}">
                      <a16:colId xmlns:a16="http://schemas.microsoft.com/office/drawing/2014/main" val="3535132480"/>
                    </a:ext>
                  </a:extLst>
                </a:gridCol>
              </a:tblGrid>
              <a:tr h="2278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BUFR not 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 not 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 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1306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82601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269615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EDZW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151277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95031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CWAO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836807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540926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KWBC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KWBC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53457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09458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LFPW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602089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KWBC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23630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LFPW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BUFR 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622335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62189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RKSL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 (Republic Of)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LLBD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15508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VHHH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 (China)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NZKL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24647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058575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26464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RKSL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 (Republic Of)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72296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RUHB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Russian Federation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7913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Russian Federation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44450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VHHH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 (China)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491344"/>
                  </a:ext>
                </a:extLst>
              </a:tr>
              <a:tr h="227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55748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4ED155-6451-4CF7-9072-DF4070CB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692696"/>
            <a:ext cx="8784974" cy="543346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Number of TDC producing centers: 14 (15); TAC-only: 9</a:t>
            </a:r>
          </a:p>
          <a:p>
            <a:pPr marL="0" indent="0" algn="ctr">
              <a:buNone/>
            </a:pPr>
            <a:r>
              <a:rPr lang="en-US" sz="2000" dirty="0"/>
              <a:t>Percentage of GTS duplicates (VOS): &gt; 50%;  TAC-only messages: &lt; 5%</a:t>
            </a:r>
          </a:p>
        </p:txBody>
      </p:sp>
    </p:spTree>
    <p:extLst>
      <p:ext uri="{BB962C8B-B14F-4D97-AF65-F5344CB8AC3E}">
        <p14:creationId xmlns:p14="http://schemas.microsoft.com/office/powerpoint/2010/main" val="427825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BUFR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22666"/>
          </a:xfrm>
        </p:spPr>
        <p:txBody>
          <a:bodyPr/>
          <a:lstStyle/>
          <a:p>
            <a:r>
              <a:rPr lang="en-US" dirty="0"/>
              <a:t>Resubmission in BUFR of native TAC and/or even TDC data by other CCCCs, with partially enriched area indicator, make duplicate detection very challenging. What to do? </a:t>
            </a:r>
            <a:r>
              <a:rPr lang="en-US" dirty="0" err="1"/>
              <a:t>uIDs</a:t>
            </a:r>
            <a:r>
              <a:rPr lang="en-US" dirty="0"/>
              <a:t>?</a:t>
            </a:r>
          </a:p>
          <a:p>
            <a:r>
              <a:rPr lang="en-US" dirty="0"/>
              <a:t>ASAP and XBT data from reference lines are fully available in TDC</a:t>
            </a:r>
          </a:p>
          <a:p>
            <a:r>
              <a:rPr lang="en-US" dirty="0"/>
              <a:t>Should we set a formal TAC end date? Are data users ready for “BUFR only”, and ready for latest BUFR templates like 308014 ?</a:t>
            </a:r>
          </a:p>
          <a:p>
            <a:r>
              <a:rPr lang="en-US" dirty="0"/>
              <a:t>Use full set of metadata fields in BUFR!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3598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1447</TotalTime>
  <Words>329</Words>
  <Application>Microsoft Office PowerPoint</Application>
  <PresentationFormat>On-screen Show (4:3)</PresentationFormat>
  <Paragraphs>169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SOT-10-Template</vt:lpstr>
      <vt:lpstr>PowerPoint Presentation</vt:lpstr>
      <vt:lpstr>VOS: Migration Status 2/2020</vt:lpstr>
      <vt:lpstr>VOS: Migration Status 8/2021</vt:lpstr>
      <vt:lpstr>Issues with BUFR migration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Kramp Martin (OceanOPS)</cp:lastModifiedBy>
  <cp:revision>35</cp:revision>
  <dcterms:created xsi:type="dcterms:W3CDTF">2015-04-15T06:27:16Z</dcterms:created>
  <dcterms:modified xsi:type="dcterms:W3CDTF">2021-09-08T12:45:00Z</dcterms:modified>
</cp:coreProperties>
</file>