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59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40635-6EC3-1041-927A-4B272CA7F887}" type="datetimeFigureOut">
              <a:rPr lang="en-US" smtClean="0"/>
              <a:t>9/8/21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EEDCF-F169-8246-97D9-A58140AD7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8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c.north@virgin.net" TargetMode="External"/><Relationship Id="rId4" Type="http://schemas.openxmlformats.org/officeDocument/2006/relationships/image" Target="file:///C:/var/folders/mt/g8vft2rd6z3_22bj1053x6j00000gn/T/com.microsoft.Word/WebArchiveCopyPasteTempFiles/sot-md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file:///C:/var/folders/mt/g8vft2rd6z3_22bj1053x6j00000gn/T/com.microsoft.Word/WebArchiveCopyPasteTempFiles/sot-md.png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file:///C:/var/folders/mt/g8vft2rd6z3_22bj1053x6j00000gn/T/com.microsoft.Word/WebArchiveCopyPasteTempFiles/sot-md.png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/var/folders/mt/g8vft2rd6z3_22bj1053x6j00000gn/T/com.microsoft.Word/WebArchiveCopyPasteTempFiles/sot-md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moomm-my.sharepoint.com/:f:/g/personal/mkramp_wmo_int/Etoub2qAsa1PmKTPZYC6mKgBIpsOcSaXrgNxMIIa74nm4Q?e=oAXXD0" TargetMode="External"/><Relationship Id="rId4" Type="http://schemas.openxmlformats.org/officeDocument/2006/relationships/hyperlink" Target="SOT-11/Doc.%20Inf.%20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socean.org/SOT-11" TargetMode="External"/><Relationship Id="rId7" Type="http://schemas.openxmlformats.org/officeDocument/2006/relationships/hyperlink" Target="mailto:event@jcommops.org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kramp@ocean-ops.org" TargetMode="External"/><Relationship Id="rId5" Type="http://schemas.openxmlformats.org/officeDocument/2006/relationships/hyperlink" Target="mailto:sc.north@virgin.net" TargetMode="External"/><Relationship Id="rId4" Type="http://schemas.openxmlformats.org/officeDocument/2006/relationships/hyperlink" Target="https://oceanexpert.org/event/306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90" y="40844"/>
            <a:ext cx="9180000" cy="688712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75200" y="593295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</a:rPr>
              <a:t>11</a:t>
            </a:r>
            <a:r>
              <a:rPr lang="en-US" sz="4800" baseline="30000" dirty="0">
                <a:solidFill>
                  <a:schemeClr val="bg1"/>
                </a:solidFill>
              </a:rPr>
              <a:t>th</a:t>
            </a:r>
            <a:r>
              <a:rPr lang="en-US" sz="4800" dirty="0">
                <a:solidFill>
                  <a:schemeClr val="bg1"/>
                </a:solidFill>
              </a:rPr>
              <a:t> Session (</a:t>
            </a:r>
            <a:r>
              <a:rPr lang="en-US" sz="3500" dirty="0">
                <a:solidFill>
                  <a:schemeClr val="bg1"/>
                </a:solidFill>
              </a:rPr>
              <a:t>Virtual</a:t>
            </a:r>
            <a:r>
              <a:rPr lang="en-US" sz="4800" dirty="0">
                <a:solidFill>
                  <a:schemeClr val="bg1"/>
                </a:solidFill>
              </a:rPr>
              <a:t>)</a:t>
            </a:r>
          </a:p>
          <a:p>
            <a:r>
              <a:rPr lang="en-US" sz="4800" dirty="0">
                <a:solidFill>
                  <a:schemeClr val="bg1"/>
                </a:solidFill>
              </a:rPr>
              <a:t>Ship Observation Team </a:t>
            </a:r>
            <a:r>
              <a:rPr lang="en-US" sz="3000" dirty="0">
                <a:solidFill>
                  <a:schemeClr val="bg1"/>
                </a:solidFill>
              </a:rPr>
              <a:t>(SOT-11)</a:t>
            </a:r>
          </a:p>
          <a:p>
            <a:r>
              <a:rPr lang="en-US" sz="3000" dirty="0">
                <a:solidFill>
                  <a:schemeClr val="bg1"/>
                </a:solidFill>
              </a:rPr>
              <a:t>13-16 September 2021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86D8C18-46D1-214D-BBA7-EA573487B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912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SOT logo">
            <a:extLst>
              <a:ext uri="{FF2B5EF4-FFF2-40B4-BE49-F238E27FC236}">
                <a16:creationId xmlns:a16="http://schemas.microsoft.com/office/drawing/2014/main" id="{3B4F8A4B-40DD-4548-B086-9346FF574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250" y="40844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48B7CA-6230-1D40-8A71-C63E2BAE124B}"/>
              </a:ext>
            </a:extLst>
          </p:cNvPr>
          <p:cNvSpPr txBox="1"/>
          <p:nvPr/>
        </p:nvSpPr>
        <p:spPr>
          <a:xfrm>
            <a:off x="2617075" y="3296042"/>
            <a:ext cx="3699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Sarah North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WMO Contractor</a:t>
            </a:r>
          </a:p>
          <a:p>
            <a:pPr algn="ctr"/>
            <a:r>
              <a:rPr lang="en-US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sc.north@virgin.net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154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 Meeting Tools</a:t>
            </a:r>
            <a:b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 Teams</a:t>
            </a:r>
            <a:endParaRPr lang="en-US" sz="27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02B75A9-DBD7-4BFF-8831-5395DC09C291}"/>
              </a:ext>
            </a:extLst>
          </p:cNvPr>
          <p:cNvGrpSpPr/>
          <p:nvPr/>
        </p:nvGrpSpPr>
        <p:grpSpPr>
          <a:xfrm>
            <a:off x="614027" y="915262"/>
            <a:ext cx="8529973" cy="5387009"/>
            <a:chOff x="685800" y="1263806"/>
            <a:chExt cx="7649744" cy="496617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AF55281-D97F-41F0-A49B-7DD93FA8CA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800" y="1263806"/>
              <a:ext cx="6523212" cy="4966170"/>
            </a:xfrm>
            <a:prstGeom prst="rect">
              <a:avLst/>
            </a:prstGeom>
          </p:spPr>
        </p:pic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34BF26C0-B5C2-47E6-A94E-9563690BBDFE}"/>
                </a:ext>
              </a:extLst>
            </p:cNvPr>
            <p:cNvSpPr/>
            <p:nvPr/>
          </p:nvSpPr>
          <p:spPr>
            <a:xfrm>
              <a:off x="2693302" y="2746100"/>
              <a:ext cx="1414371" cy="401288"/>
            </a:xfrm>
            <a:prstGeom prst="wedgeRoundRectCallout">
              <a:avLst>
                <a:gd name="adj1" fmla="val 39764"/>
                <a:gd name="adj2" fmla="val -236408"/>
                <a:gd name="adj3" fmla="val 16667"/>
              </a:avLst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Raise Hand </a:t>
              </a:r>
              <a:endParaRPr lang="en-CH" dirty="0">
                <a:solidFill>
                  <a:schemeClr val="tx1"/>
                </a:solidFill>
              </a:endParaRPr>
            </a:p>
          </p:txBody>
        </p:sp>
        <p:sp>
          <p:nvSpPr>
            <p:cNvPr id="11" name="Speech Bubble: Rectangle with Corners Rounded 10">
              <a:extLst>
                <a:ext uri="{FF2B5EF4-FFF2-40B4-BE49-F238E27FC236}">
                  <a16:creationId xmlns:a16="http://schemas.microsoft.com/office/drawing/2014/main" id="{FE7B8D46-D1A6-4256-8631-1EFBC585DFC0}"/>
                </a:ext>
              </a:extLst>
            </p:cNvPr>
            <p:cNvSpPr/>
            <p:nvPr/>
          </p:nvSpPr>
          <p:spPr>
            <a:xfrm>
              <a:off x="730782" y="2086428"/>
              <a:ext cx="1765873" cy="1143000"/>
            </a:xfrm>
            <a:prstGeom prst="wedgeRoundRectCallout">
              <a:avLst>
                <a:gd name="adj1" fmla="val 104444"/>
                <a:gd name="adj2" fmla="val -65273"/>
                <a:gd name="adj3" fmla="val 1666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Chat box</a:t>
              </a:r>
            </a:p>
            <a:p>
              <a:pPr algn="ctr"/>
              <a:r>
                <a:rPr lang="en-US" sz="1600" dirty="0"/>
                <a:t>(Type your comments questions here)</a:t>
              </a:r>
              <a:endParaRPr lang="en-CH" sz="1600" dirty="0"/>
            </a:p>
          </p:txBody>
        </p:sp>
        <p:sp>
          <p:nvSpPr>
            <p:cNvPr id="12" name="Speech Bubble: Rectangle with Corners Rounded 11">
              <a:extLst>
                <a:ext uri="{FF2B5EF4-FFF2-40B4-BE49-F238E27FC236}">
                  <a16:creationId xmlns:a16="http://schemas.microsoft.com/office/drawing/2014/main" id="{7E080E17-7F9A-4610-BA44-2987E616A608}"/>
                </a:ext>
              </a:extLst>
            </p:cNvPr>
            <p:cNvSpPr/>
            <p:nvPr/>
          </p:nvSpPr>
          <p:spPr>
            <a:xfrm>
              <a:off x="4026064" y="3759820"/>
              <a:ext cx="1970385" cy="626738"/>
            </a:xfrm>
            <a:prstGeom prst="wedgeRoundRectCallout">
              <a:avLst>
                <a:gd name="adj1" fmla="val -6668"/>
                <a:gd name="adj2" fmla="val -327628"/>
                <a:gd name="adj3" fmla="val 16667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Turn on/off your camera</a:t>
              </a:r>
              <a:endParaRPr lang="en-CH" dirty="0"/>
            </a:p>
          </p:txBody>
        </p:sp>
        <p:sp>
          <p:nvSpPr>
            <p:cNvPr id="13" name="Speech Bubble: Rectangle with Corners Rounded 12">
              <a:extLst>
                <a:ext uri="{FF2B5EF4-FFF2-40B4-BE49-F238E27FC236}">
                  <a16:creationId xmlns:a16="http://schemas.microsoft.com/office/drawing/2014/main" id="{53AED044-51C1-4936-9983-17EAF7E794DF}"/>
                </a:ext>
              </a:extLst>
            </p:cNvPr>
            <p:cNvSpPr/>
            <p:nvPr/>
          </p:nvSpPr>
          <p:spPr>
            <a:xfrm>
              <a:off x="5334739" y="3035757"/>
              <a:ext cx="1970385" cy="626738"/>
            </a:xfrm>
            <a:prstGeom prst="wedgeRoundRectCallout">
              <a:avLst>
                <a:gd name="adj1" fmla="val -49183"/>
                <a:gd name="adj2" fmla="val -226912"/>
                <a:gd name="adj3" fmla="val 16667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Turn on/off your</a:t>
              </a:r>
            </a:p>
            <a:p>
              <a:pPr algn="ctr"/>
              <a:r>
                <a:rPr lang="en-US" dirty="0"/>
                <a:t>Microphone </a:t>
              </a:r>
              <a:endParaRPr lang="en-CH" dirty="0"/>
            </a:p>
          </p:txBody>
        </p:sp>
        <p:sp>
          <p:nvSpPr>
            <p:cNvPr id="14" name="Speech Bubble: Rectangle with Corners Rounded 13">
              <a:extLst>
                <a:ext uri="{FF2B5EF4-FFF2-40B4-BE49-F238E27FC236}">
                  <a16:creationId xmlns:a16="http://schemas.microsoft.com/office/drawing/2014/main" id="{126B7B4D-B098-4E2D-B473-3B962A078FC4}"/>
                </a:ext>
              </a:extLst>
            </p:cNvPr>
            <p:cNvSpPr/>
            <p:nvPr/>
          </p:nvSpPr>
          <p:spPr>
            <a:xfrm>
              <a:off x="6365159" y="2247478"/>
              <a:ext cx="1970385" cy="626738"/>
            </a:xfrm>
            <a:prstGeom prst="wedgeRoundRectCallout">
              <a:avLst>
                <a:gd name="adj1" fmla="val -75229"/>
                <a:gd name="adj2" fmla="val -112076"/>
                <a:gd name="adj3" fmla="val 1666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Share your screen</a:t>
              </a:r>
              <a:endParaRPr lang="en-CH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E5EF135-54A6-48EB-991F-3DBBEB590776}"/>
                </a:ext>
              </a:extLst>
            </p:cNvPr>
            <p:cNvSpPr/>
            <p:nvPr/>
          </p:nvSpPr>
          <p:spPr>
            <a:xfrm>
              <a:off x="5527696" y="1663619"/>
              <a:ext cx="353962" cy="289068"/>
            </a:xfrm>
            <a:prstGeom prst="ellipse">
              <a:avLst/>
            </a:prstGeom>
            <a:noFill/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E554BCA-18DA-40FC-B5DE-83898AB184E0}"/>
                </a:ext>
              </a:extLst>
            </p:cNvPr>
            <p:cNvSpPr/>
            <p:nvPr/>
          </p:nvSpPr>
          <p:spPr>
            <a:xfrm>
              <a:off x="5133176" y="1671485"/>
              <a:ext cx="353962" cy="289068"/>
            </a:xfrm>
            <a:prstGeom prst="ellipse">
              <a:avLst/>
            </a:prstGeom>
            <a:noFill/>
            <a:ln w="158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E848FD6-28A3-434A-9377-DDCC626CA900}"/>
                </a:ext>
              </a:extLst>
            </p:cNvPr>
            <p:cNvSpPr/>
            <p:nvPr/>
          </p:nvSpPr>
          <p:spPr>
            <a:xfrm>
              <a:off x="4743818" y="1681290"/>
              <a:ext cx="353962" cy="289068"/>
            </a:xfrm>
            <a:prstGeom prst="ellipse">
              <a:avLst/>
            </a:prstGeom>
            <a:noFill/>
            <a:ln w="15875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148536D-2206-4E9B-8A04-EE1D88D31F65}"/>
                </a:ext>
              </a:extLst>
            </p:cNvPr>
            <p:cNvSpPr/>
            <p:nvPr/>
          </p:nvSpPr>
          <p:spPr>
            <a:xfrm>
              <a:off x="3812950" y="1668509"/>
              <a:ext cx="353962" cy="289068"/>
            </a:xfrm>
            <a:prstGeom prst="ellipse">
              <a:avLst/>
            </a:prstGeom>
            <a:noFill/>
            <a:ln w="158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7E4D0BC-9699-4066-B8CD-CD205529CFB4}"/>
                </a:ext>
              </a:extLst>
            </p:cNvPr>
            <p:cNvSpPr/>
            <p:nvPr/>
          </p:nvSpPr>
          <p:spPr>
            <a:xfrm>
              <a:off x="3418430" y="1669492"/>
              <a:ext cx="353962" cy="289068"/>
            </a:xfrm>
            <a:prstGeom prst="ellipse">
              <a:avLst/>
            </a:prstGeom>
            <a:noFill/>
            <a:ln w="158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</p:grpSp>
      <p:pic>
        <p:nvPicPr>
          <p:cNvPr id="21" name="Picture 1" descr="SOT logo">
            <a:extLst>
              <a:ext uri="{FF2B5EF4-FFF2-40B4-BE49-F238E27FC236}">
                <a16:creationId xmlns:a16="http://schemas.microsoft.com/office/drawing/2014/main" id="{075E5CB9-5156-D94E-BDB2-E63CF61BD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842" y="35119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595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C24FC-71FC-45D5-BF6D-68B45681E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5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 Meeting Etiquette</a:t>
            </a:r>
            <a:endParaRPr lang="en-CH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EA87C9-511A-46EB-AF8F-6C09346D3A48}"/>
              </a:ext>
            </a:extLst>
          </p:cNvPr>
          <p:cNvSpPr/>
          <p:nvPr/>
        </p:nvSpPr>
        <p:spPr>
          <a:xfrm>
            <a:off x="457200" y="1150821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By default, please </a:t>
            </a:r>
            <a:r>
              <a:rPr lang="en-US" sz="2600" b="1" dirty="0"/>
              <a:t>keep your microphone muted unless you are speaking</a:t>
            </a:r>
            <a:r>
              <a:rPr lang="en-US" sz="2400" dirty="0"/>
              <a:t>. [We will try to use video, unless it presents a problem for bandwidth, so join with your camera on]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you have a question or comment, please either use the </a:t>
            </a:r>
            <a:r>
              <a:rPr lang="en-US" sz="2600" dirty="0"/>
              <a:t>“</a:t>
            </a:r>
            <a:r>
              <a:rPr lang="en-US" sz="2600" b="1" dirty="0"/>
              <a:t>chat box”  </a:t>
            </a:r>
            <a:r>
              <a:rPr lang="en-US" sz="2600" dirty="0"/>
              <a:t>      </a:t>
            </a:r>
            <a:r>
              <a:rPr lang="en-US" sz="2400" dirty="0"/>
              <a:t>in Teams Meeting to type your question/comment, or indicate by </a:t>
            </a:r>
            <a:r>
              <a:rPr lang="en-US" sz="2600" dirty="0"/>
              <a:t>“</a:t>
            </a:r>
            <a:r>
              <a:rPr lang="en-US" sz="2600" b="1" dirty="0"/>
              <a:t>raise hand</a:t>
            </a:r>
            <a:r>
              <a:rPr lang="en-US" sz="2600" dirty="0"/>
              <a:t>”         </a:t>
            </a:r>
            <a:r>
              <a:rPr lang="en-US" sz="2400" dirty="0"/>
              <a:t>in order to be called upon by the moderator.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Please be </a:t>
            </a:r>
            <a:r>
              <a:rPr lang="en-US" sz="2600" b="1" dirty="0"/>
              <a:t>succinct</a:t>
            </a:r>
            <a:r>
              <a:rPr lang="en-US" sz="2400" dirty="0"/>
              <a:t> in both your questions and answers.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</a:t>
            </a:r>
            <a:r>
              <a:rPr lang="en-US" sz="2600" b="1" dirty="0"/>
              <a:t>sessions will be recorded </a:t>
            </a:r>
            <a:r>
              <a:rPr lang="en-US" sz="2400" dirty="0"/>
              <a:t>for the purpose of writing the Final Report, and the recordings deleted afterwards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5FFB1E-EC1E-4C4F-95E0-08FB11B7F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7994" y="3482490"/>
            <a:ext cx="487722" cy="4023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8DD72F-4FAF-401A-B3FF-61C12039115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346007" y="3129465"/>
            <a:ext cx="456828" cy="353025"/>
          </a:xfrm>
          <a:prstGeom prst="rect">
            <a:avLst/>
          </a:prstGeom>
        </p:spPr>
      </p:pic>
      <p:pic>
        <p:nvPicPr>
          <p:cNvPr id="7" name="Picture 1" descr="SOT logo">
            <a:extLst>
              <a:ext uri="{FF2B5EF4-FFF2-40B4-BE49-F238E27FC236}">
                <a16:creationId xmlns:a16="http://schemas.microsoft.com/office/drawing/2014/main" id="{1AFD06D9-20BB-D842-9CBD-7017EB827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865" y="69451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8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83062-8B6B-6147-AA25-5D7EB4DB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22" y="41413"/>
            <a:ext cx="8229600" cy="1143000"/>
          </a:xfrm>
        </p:spPr>
        <p:txBody>
          <a:bodyPr/>
          <a:lstStyle/>
          <a:p>
            <a:r>
              <a:rPr lang="en-US" dirty="0"/>
              <a:t>Rapporteurs &amp; Moderators</a:t>
            </a:r>
          </a:p>
        </p:txBody>
      </p:sp>
      <p:pic>
        <p:nvPicPr>
          <p:cNvPr id="3" name="Picture 1" descr="SOT logo">
            <a:extLst>
              <a:ext uri="{FF2B5EF4-FFF2-40B4-BE49-F238E27FC236}">
                <a16:creationId xmlns:a16="http://schemas.microsoft.com/office/drawing/2014/main" id="{E9658A94-D59C-C347-A239-FB5503914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135" y="79513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F0F33FF-CDBD-B148-9844-C6D49B855771}"/>
              </a:ext>
            </a:extLst>
          </p:cNvPr>
          <p:cNvSpPr/>
          <p:nvPr/>
        </p:nvSpPr>
        <p:spPr>
          <a:xfrm>
            <a:off x="3092951" y="1088650"/>
            <a:ext cx="20280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Names are listed in 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BC2FC1-17DC-A441-8081-601A3F29B242}"/>
              </a:ext>
            </a:extLst>
          </p:cNvPr>
          <p:cNvSpPr/>
          <p:nvPr/>
        </p:nvSpPr>
        <p:spPr>
          <a:xfrm>
            <a:off x="2837353" y="1479820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b="1" dirty="0">
                <a:solidFill>
                  <a:srgbClr val="365F9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hlinkClick r:id="rId4"/>
              </a:rPr>
              <a:t>SOT-11/Doc. Inf. 5</a:t>
            </a:r>
            <a:r>
              <a:rPr lang="en-GB" dirty="0">
                <a:hlinkClick r:id="rId4"/>
              </a:rPr>
              <a:t>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621751-2194-9542-9775-B9AABD1D5018}"/>
              </a:ext>
            </a:extLst>
          </p:cNvPr>
          <p:cNvSpPr txBox="1"/>
          <p:nvPr/>
        </p:nvSpPr>
        <p:spPr>
          <a:xfrm>
            <a:off x="325822" y="1914325"/>
            <a:ext cx="8360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/>
              <a:t>Rapporteurs</a:t>
            </a:r>
            <a:r>
              <a:rPr lang="en-US" dirty="0"/>
              <a:t> should aim to record a very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short coherent summary of discussions and to capture the main conclusions/decisions/actions/recommendations. Basic guidance is posted on the SharePoint directory at  </a:t>
            </a:r>
            <a:endParaRPr lang="en-GB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49ACC1-6F6A-B343-8076-D68E11038FF2}"/>
              </a:ext>
            </a:extLst>
          </p:cNvPr>
          <p:cNvSpPr/>
          <p:nvPr/>
        </p:nvSpPr>
        <p:spPr>
          <a:xfrm>
            <a:off x="325822" y="2575027"/>
            <a:ext cx="82296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endParaRPr lang="en-GB" sz="14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n-GB" sz="1600" u="sng" dirty="0">
                <a:solidFill>
                  <a:srgbClr val="0563C1"/>
                </a:solidFill>
                <a:latin typeface="Calibri" panose="020F0502020204030204" pitchFamily="34" charset="0"/>
                <a:hlinkClick r:id="rId5"/>
              </a:rPr>
              <a:t>https://wmoomm-my.sharepoint.com/:f:/g/personal/mkramp_wmo_int/Etoub2qAsa1PmKTPZYC6mKgBIpsOcSaXrgNxMIIa74nm4Q?e=oAXXD0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fontAlgn="base"/>
            <a:endParaRPr lang="en-GB" sz="14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just" fontAlgn="base"/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Rapporteur records should</a:t>
            </a:r>
            <a:r>
              <a:rPr lang="en-US" dirty="0"/>
              <a:t>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ideally be posted on this directory </a:t>
            </a:r>
            <a:r>
              <a:rPr lang="en-GB" u="sng" dirty="0">
                <a:solidFill>
                  <a:srgbClr val="000000"/>
                </a:solidFill>
                <a:latin typeface="Calibri" panose="020F0502020204030204" pitchFamily="34" charset="0"/>
              </a:rPr>
              <a:t>within 24 hours of the end of the SOT-11 Session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i="0" u="none" strike="noStrike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7D782C-9FBE-274E-8545-A51536736DAE}"/>
              </a:ext>
            </a:extLst>
          </p:cNvPr>
          <p:cNvSpPr txBox="1"/>
          <p:nvPr/>
        </p:nvSpPr>
        <p:spPr>
          <a:xfrm>
            <a:off x="325822" y="4483242"/>
            <a:ext cx="8135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+mj-lt"/>
              </a:rPr>
              <a:t>Moderators</a:t>
            </a:r>
            <a:r>
              <a:rPr lang="en-US" dirty="0">
                <a:latin typeface="+mj-lt"/>
              </a:rPr>
              <a:t> should 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introduce the presenters (unless already introduced by the Chair) and make sure that presentations/discussions keep to time.  They should keep an eye on questions  raised in the chat and on delegates who raise hands.</a:t>
            </a:r>
            <a:endParaRPr lang="en-US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833CFB-1D7A-7F4A-B567-6148D75A752F}"/>
              </a:ext>
            </a:extLst>
          </p:cNvPr>
          <p:cNvSpPr txBox="1"/>
          <p:nvPr/>
        </p:nvSpPr>
        <p:spPr>
          <a:xfrm>
            <a:off x="325822" y="5528664"/>
            <a:ext cx="8050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may not be time for all questions to be addressed – if so they will be captured and replied to after the meeting</a:t>
            </a:r>
          </a:p>
        </p:txBody>
      </p:sp>
    </p:spTree>
    <p:extLst>
      <p:ext uri="{BB962C8B-B14F-4D97-AF65-F5344CB8AC3E}">
        <p14:creationId xmlns:p14="http://schemas.microsoft.com/office/powerpoint/2010/main" val="559740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_dark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0"/>
            <a:ext cx="9180000" cy="709782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AE71B9-7C01-4E49-8D38-6A54C0113EF6}"/>
              </a:ext>
            </a:extLst>
          </p:cNvPr>
          <p:cNvSpPr/>
          <p:nvPr/>
        </p:nvSpPr>
        <p:spPr>
          <a:xfrm>
            <a:off x="548038" y="42855"/>
            <a:ext cx="82296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Reminders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Meeting agenda, documents and Teams Links are available at</a:t>
            </a:r>
          </a:p>
          <a:p>
            <a:pPr marL="801688"/>
            <a:endParaRPr lang="en-US" dirty="0"/>
          </a:p>
          <a:p>
            <a:pPr marL="801688" lvl="2"/>
            <a:r>
              <a:rPr lang="en-US" sz="2000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https://www.goosocean.org/SOT-11</a:t>
            </a:r>
            <a:endParaRPr lang="en-US" sz="2000" dirty="0">
              <a:solidFill>
                <a:srgbClr val="FFFF00"/>
              </a:solidFill>
            </a:endParaRPr>
          </a:p>
          <a:p>
            <a:pPr marL="801688" lvl="2"/>
            <a:r>
              <a:rPr lang="en-US" sz="2000" dirty="0">
                <a:solidFill>
                  <a:schemeClr val="bg1"/>
                </a:solidFill>
              </a:rPr>
              <a:t>or</a:t>
            </a:r>
            <a:endParaRPr lang="en-US" sz="2000" dirty="0">
              <a:solidFill>
                <a:srgbClr val="FFFF00"/>
              </a:solidFill>
            </a:endParaRPr>
          </a:p>
          <a:p>
            <a:pPr marL="801688" lvl="2"/>
            <a:r>
              <a:rPr lang="en-US" sz="2000" dirty="0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https://oceanexpert.org/event/3065</a:t>
            </a:r>
            <a:endParaRPr lang="en-US" sz="2000" dirty="0">
              <a:solidFill>
                <a:srgbClr val="FFFF00"/>
              </a:solidFill>
            </a:endParaRPr>
          </a:p>
          <a:p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If you haven’t done so already, please send your presentations to </a:t>
            </a:r>
            <a:r>
              <a:rPr lang="en-GB" sz="2000" u="sng" dirty="0">
                <a:solidFill>
                  <a:srgbClr val="FFFF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sc.north@virgin.net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>
                <a:solidFill>
                  <a:schemeClr val="bg1"/>
                </a:solidFill>
              </a:rPr>
              <a:t>and </a:t>
            </a:r>
            <a:r>
              <a:rPr lang="en-GB" sz="2000" u="sng" dirty="0">
                <a:solidFill>
                  <a:srgbClr val="FFFF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mkramp@ocean-ops.org</a:t>
            </a:r>
            <a:r>
              <a:rPr lang="en-US" sz="2000" dirty="0">
                <a:solidFill>
                  <a:srgbClr val="FFFF00"/>
                </a:solidFill>
              </a:rPr>
              <a:t>  </a:t>
            </a:r>
            <a:r>
              <a:rPr lang="en-US" sz="2000" dirty="0">
                <a:solidFill>
                  <a:schemeClr val="bg1"/>
                </a:solidFill>
              </a:rPr>
              <a:t>ASAP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Messages related to the SOT-11 session can be sent to </a:t>
            </a:r>
            <a:r>
              <a:rPr lang="en-GB" sz="2000" u="sng" dirty="0">
                <a:solidFill>
                  <a:srgbClr val="FFFF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event@jcommops.org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96E6D61-DE55-7940-8F51-32650EDDC0F2}"/>
              </a:ext>
            </a:extLst>
          </p:cNvPr>
          <p:cNvSpPr txBox="1">
            <a:spLocks/>
          </p:cNvSpPr>
          <p:nvPr/>
        </p:nvSpPr>
        <p:spPr>
          <a:xfrm>
            <a:off x="2727435" y="4804367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Thank you</a:t>
            </a:r>
          </a:p>
          <a:p>
            <a:r>
              <a:rPr lang="en-US" sz="4800" dirty="0">
                <a:solidFill>
                  <a:schemeClr val="bg1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theme/theme1.xml><?xml version="1.0" encoding="utf-8"?>
<a:theme xmlns:a="http://schemas.openxmlformats.org/drawingml/2006/main" name="WMO_Powerpoint_en_fr_altern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FC635875425349B3265EFAC3D0A1F0" ma:contentTypeVersion="14" ma:contentTypeDescription="Create a new document." ma:contentTypeScope="" ma:versionID="4f080db7e8ab4fd22f8eedfbe0b16c4c">
  <xsd:schema xmlns:xsd="http://www.w3.org/2001/XMLSchema" xmlns:xs="http://www.w3.org/2001/XMLSchema" xmlns:p="http://schemas.microsoft.com/office/2006/metadata/properties" xmlns:ns3="8ec0b821-9e03-4938-aec6-1dcf2ecf3e10" xmlns:ns4="5e341866-7c71-43e7-8f34-3402d2b4f504" targetNamespace="http://schemas.microsoft.com/office/2006/metadata/properties" ma:root="true" ma:fieldsID="31e092bf8d639834b5cf3e821ceba9c7" ns3:_="" ns4:_="">
    <xsd:import namespace="8ec0b821-9e03-4938-aec6-1dcf2ecf3e10"/>
    <xsd:import namespace="5e341866-7c71-43e7-8f34-3402d2b4f5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0b821-9e03-4938-aec6-1dcf2ecf3e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41866-7c71-43e7-8f34-3402d2b4f50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6316A2-3B84-4A36-AF17-57C51FA8582F}">
  <ds:schemaRefs>
    <ds:schemaRef ds:uri="8ec0b821-9e03-4938-aec6-1dcf2ecf3e10"/>
    <ds:schemaRef ds:uri="http://purl.org/dc/terms/"/>
    <ds:schemaRef ds:uri="http://schemas.microsoft.com/office/2006/metadata/properties"/>
    <ds:schemaRef ds:uri="5e341866-7c71-43e7-8f34-3402d2b4f504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DA8ED42-9082-441E-A2B8-F5E336696D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c0b821-9e03-4938-aec6-1dcf2ecf3e10"/>
    <ds:schemaRef ds:uri="5e341866-7c71-43e7-8f34-3402d2b4f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6C6D5E-E6C2-4E8A-B245-E6624140FB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WMO_BLUE_Powerpoint_en_fr</Template>
  <TotalTime>3525</TotalTime>
  <Words>400</Words>
  <Application>Microsoft Macintosh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Apple Chancery</vt:lpstr>
      <vt:lpstr>Arial</vt:lpstr>
      <vt:lpstr>Calibri</vt:lpstr>
      <vt:lpstr>Segoe UI</vt:lpstr>
      <vt:lpstr>Verdana</vt:lpstr>
      <vt:lpstr>WMO_Powerpoint_en_fr_alternate</vt:lpstr>
      <vt:lpstr>PowerPoint Presentation</vt:lpstr>
      <vt:lpstr>Virtual Meeting Tools Microsoft Teams</vt:lpstr>
      <vt:lpstr>Virtual Meeting Etiquette</vt:lpstr>
      <vt:lpstr>Rapporteurs &amp; Moderators</vt:lpstr>
      <vt:lpstr>PowerPoint Presentation</vt:lpstr>
    </vt:vector>
  </TitlesOfParts>
  <Company>WMO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Champika Gallage</dc:creator>
  <cp:lastModifiedBy>Sarah North</cp:lastModifiedBy>
  <cp:revision>20</cp:revision>
  <dcterms:created xsi:type="dcterms:W3CDTF">2020-09-21T11:53:49Z</dcterms:created>
  <dcterms:modified xsi:type="dcterms:W3CDTF">2021-09-08T12:07:26Z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0x0101009CFC635875425349B3265EFAC3D0A1F0</vt:lpwstr>
  </property>
</Properties>
</file>