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63" r:id="rId4"/>
    <p:sldId id="260" r:id="rId5"/>
    <p:sldId id="264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084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41C66A-7EE4-4248-93B5-DA75E3C1C070}" type="datetimeFigureOut">
              <a:rPr lang="en-GB" smtClean="0"/>
              <a:pPr/>
              <a:t>09/09/2021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4DDAB-8D54-4665-8494-983F6C0AC75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461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886B5-5F00-4EB7-BDC7-1DC793D5CB0F}" type="datetimeFigureOut">
              <a:rPr lang="en-GB" smtClean="0"/>
              <a:pPr/>
              <a:t>09/09/2021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1DF2E-ABFB-4E81-8A8E-EBBB292FF09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948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11DF2E-ABFB-4E81-8A8E-EBBB292FF09D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634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996952"/>
            <a:ext cx="7772400" cy="12241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Country/Agency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7584" y="4509120"/>
            <a:ext cx="7630616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Name of Presenter with e-Mail, Role, Agency, and other Contributors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3F41C9-C6C0-4ED0-97B8-D0500C149A18}"/>
              </a:ext>
            </a:extLst>
          </p:cNvPr>
          <p:cNvSpPr txBox="1"/>
          <p:nvPr userDrawn="1"/>
        </p:nvSpPr>
        <p:spPr>
          <a:xfrm>
            <a:off x="1547664" y="151904"/>
            <a:ext cx="633670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Eleventh Session of the </a:t>
            </a:r>
            <a:br>
              <a:rPr lang="en-US" sz="3600" dirty="0"/>
            </a:br>
            <a:r>
              <a:rPr lang="en-US" sz="4000" b="1" dirty="0"/>
              <a:t>Ship Observations Team</a:t>
            </a:r>
          </a:p>
          <a:p>
            <a:pPr algn="ctr"/>
            <a:r>
              <a:rPr lang="en-US" sz="2800" dirty="0"/>
              <a:t>Online-Meeting, 13-16 September 2021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6E754F-0B81-49DB-87D1-D1570B54F521}"/>
              </a:ext>
            </a:extLst>
          </p:cNvPr>
          <p:cNvSpPr txBox="1"/>
          <p:nvPr userDrawn="1"/>
        </p:nvSpPr>
        <p:spPr>
          <a:xfrm>
            <a:off x="1835696" y="2124145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Agenda Item 2: National Reports</a:t>
            </a:r>
          </a:p>
        </p:txBody>
      </p:sp>
    </p:spTree>
    <p:extLst>
      <p:ext uri="{BB962C8B-B14F-4D97-AF65-F5344CB8AC3E}">
        <p14:creationId xmlns:p14="http://schemas.microsoft.com/office/powerpoint/2010/main" val="296829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15616" y="12779"/>
            <a:ext cx="7128792" cy="895942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r>
              <a:rPr lang="en-US" dirty="0"/>
              <a:t>Click to add Slide </a:t>
            </a:r>
            <a:r>
              <a:rPr lang="en-US" dirty="0" err="1"/>
              <a:t>Titel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196752"/>
            <a:ext cx="8229600" cy="492941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EDFFFA-F72F-4083-8FD0-01BC0514C4F4}"/>
              </a:ext>
            </a:extLst>
          </p:cNvPr>
          <p:cNvSpPr txBox="1"/>
          <p:nvPr userDrawn="1"/>
        </p:nvSpPr>
        <p:spPr>
          <a:xfrm>
            <a:off x="2771800" y="6639253"/>
            <a:ext cx="4464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SOT-11, online Conference, 13 - 16 September 2021</a:t>
            </a:r>
            <a:endParaRPr lang="en-US" dirty="0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4573B8B-F5AF-41B2-AC51-24FA3B5C4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6600" y="6619418"/>
            <a:ext cx="2057400" cy="225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373E91-1937-46D8-B393-D77320A7F82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10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690D5425-7279-4107-BB9F-66E8D3A8B76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5808" y="13252"/>
            <a:ext cx="692696" cy="692696"/>
          </a:xfrm>
          <a:prstGeom prst="rect">
            <a:avLst/>
          </a:prstGeom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9D0A0311-B6C7-495B-B24F-26B81CB1295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4" y="44624"/>
            <a:ext cx="1441184" cy="52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6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dparks@ucsd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epository.oceanbestpractices.org/bitstream/handle/11329/1266/mg-84_e3.pdf?sequence=4&amp;isAllowed=y" TargetMode="External"/><Relationship Id="rId2" Type="http://schemas.openxmlformats.org/officeDocument/2006/relationships/hyperlink" Target="https://repository.oceanbestpractices.org/handle/11329/142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orkshop5.oceanbestpractices.org/registration" TargetMode="External"/><Relationship Id="rId4" Type="http://schemas.openxmlformats.org/officeDocument/2006/relationships/hyperlink" Target="https://repository.oceanbestpractices.org/bitstream/handle/11329/1243/Sensors%20Best%20Practices%20Document%20Template_Version_2021804.pdf?sequence=6&amp;isAllowed=y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BED76-4968-40DB-A6E4-E680C8F4AA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584" y="2204864"/>
            <a:ext cx="7772400" cy="1224136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Agenda Item 9.2.1.2</a:t>
            </a:r>
            <a:br>
              <a:rPr lang="en-US" dirty="0"/>
            </a:br>
            <a:r>
              <a:rPr lang="en-US" dirty="0"/>
              <a:t>SOOPIP Breakout: XBT Best Practices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8EC455-955C-4295-9D76-11F52C69EC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Justine Parks </a:t>
            </a:r>
            <a:r>
              <a:rPr lang="en-US" dirty="0">
                <a:hlinkClick r:id="rId2"/>
              </a:rPr>
              <a:t>jdparks@ucsd.edu</a:t>
            </a:r>
            <a:r>
              <a:rPr lang="en-US" dirty="0"/>
              <a:t> </a:t>
            </a:r>
          </a:p>
          <a:p>
            <a:r>
              <a:rPr lang="en-US" dirty="0"/>
              <a:t>Vice-Chair SOOPIP, Manager HRXBT</a:t>
            </a:r>
          </a:p>
          <a:p>
            <a:r>
              <a:rPr lang="en-US" dirty="0"/>
              <a:t>Scripps Institution of Oceanography</a:t>
            </a:r>
          </a:p>
        </p:txBody>
      </p:sp>
    </p:spTree>
    <p:extLst>
      <p:ext uri="{BB962C8B-B14F-4D97-AF65-F5344CB8AC3E}">
        <p14:creationId xmlns:p14="http://schemas.microsoft.com/office/powerpoint/2010/main" val="3571728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C0E22-FF76-44D6-A26F-E6B46DDDA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508" y="1705731"/>
            <a:ext cx="7128792" cy="895942"/>
          </a:xfrm>
        </p:spPr>
        <p:txBody>
          <a:bodyPr/>
          <a:lstStyle/>
          <a:p>
            <a:r>
              <a:rPr lang="en-US" dirty="0"/>
              <a:t>Goals of this Best Practices Segment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83C83-0396-49E5-933E-735FFF2E1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66143"/>
            <a:ext cx="8352928" cy="3528392"/>
          </a:xfrm>
        </p:spPr>
        <p:txBody>
          <a:bodyPr/>
          <a:lstStyle/>
          <a:p>
            <a:r>
              <a:rPr lang="en-US" dirty="0"/>
              <a:t>Overview of existing SOOP S&amp;BP.</a:t>
            </a:r>
          </a:p>
          <a:p>
            <a:r>
              <a:rPr lang="en-US" dirty="0"/>
              <a:t>Establish if there is consensus support for creating companion documents as envisioned</a:t>
            </a:r>
          </a:p>
          <a:p>
            <a:r>
              <a:rPr lang="en-US" dirty="0"/>
              <a:t>Discussion of where/how to link best practices.</a:t>
            </a:r>
          </a:p>
          <a:p>
            <a:r>
              <a:rPr lang="en-US" dirty="0"/>
              <a:t>Highlight OBPS resources</a:t>
            </a:r>
          </a:p>
          <a:p>
            <a:r>
              <a:rPr lang="en-US" dirty="0"/>
              <a:t>Recruitment/Nominations for additional work for any SOOP parameter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9EB226-D0A5-4742-AEC4-9483122756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F373E91-1937-46D8-B393-D77320A7F82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Oval Callout 4"/>
          <p:cNvSpPr/>
          <p:nvPr/>
        </p:nvSpPr>
        <p:spPr>
          <a:xfrm>
            <a:off x="1835696" y="188640"/>
            <a:ext cx="2620552" cy="1224136"/>
          </a:xfrm>
          <a:prstGeom prst="wedgeEllipseCallout">
            <a:avLst>
              <a:gd name="adj1" fmla="val -26269"/>
              <a:gd name="adj2" fmla="val 81211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Discussion focused</a:t>
            </a:r>
          </a:p>
        </p:txBody>
      </p:sp>
    </p:spTree>
    <p:extLst>
      <p:ext uri="{BB962C8B-B14F-4D97-AF65-F5344CB8AC3E}">
        <p14:creationId xmlns:p14="http://schemas.microsoft.com/office/powerpoint/2010/main" val="122999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56EEB-0AB4-4439-AE57-3A4E8C26F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188640"/>
            <a:ext cx="7128792" cy="895942"/>
          </a:xfrm>
        </p:spPr>
        <p:txBody>
          <a:bodyPr/>
          <a:lstStyle/>
          <a:p>
            <a:r>
              <a:rPr lang="en-US" dirty="0"/>
              <a:t>Best Practices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0009D-B187-40C5-9CA3-716BA138F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71069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SOT Implementation Strategy Annex IV, SOOPIP Terms of Reference: (c) </a:t>
            </a:r>
            <a:r>
              <a:rPr lang="en-US" sz="2000" i="1" dirty="0"/>
              <a:t>Coordinate the exchange of recommended practices, and technical and developmental information about oceanographic instrumentation relevant to the SOOPIP</a:t>
            </a:r>
            <a:r>
              <a:rPr lang="en-US" sz="2000" dirty="0"/>
              <a:t>. </a:t>
            </a:r>
          </a:p>
          <a:p>
            <a:r>
              <a:rPr lang="en-US" sz="2400" i="1" dirty="0"/>
              <a:t>XBT Deployment Best Practices for Quality Assurance</a:t>
            </a:r>
            <a:r>
              <a:rPr lang="en-US" sz="2400" dirty="0"/>
              <a:t> Parks 2021. In review, others planned.</a:t>
            </a:r>
          </a:p>
          <a:p>
            <a:r>
              <a:rPr lang="en-US" sz="2400" dirty="0"/>
              <a:t>pCO2: </a:t>
            </a:r>
            <a:r>
              <a:rPr lang="en-US" sz="2400" i="1" dirty="0"/>
              <a:t>Installation of Autonomous Underway pCO2 Instruments onboard Ships of Opportunity</a:t>
            </a:r>
            <a:r>
              <a:rPr lang="en-US" sz="2400" dirty="0"/>
              <a:t>. NOAA Technical Report. </a:t>
            </a:r>
            <a:r>
              <a:rPr lang="en-US" sz="2400" dirty="0" err="1"/>
              <a:t>Pierrot</a:t>
            </a:r>
            <a:r>
              <a:rPr lang="en-US" sz="2400" dirty="0"/>
              <a:t> and Steinhoff, 2019. In OBP Repository</a:t>
            </a:r>
          </a:p>
          <a:p>
            <a:r>
              <a:rPr lang="en-US" sz="2400" dirty="0"/>
              <a:t>TSG: </a:t>
            </a:r>
            <a:r>
              <a:rPr lang="en-US" sz="2400" i="1" dirty="0"/>
              <a:t>Procedures to adjust underway </a:t>
            </a:r>
            <a:r>
              <a:rPr lang="en-US" sz="2400" i="1" dirty="0" err="1"/>
              <a:t>thermosalinograph</a:t>
            </a:r>
            <a:r>
              <a:rPr lang="en-US" sz="2400" i="1" dirty="0"/>
              <a:t> and oxygen measurements to surface CTD/O2 values for GO-SHIP cruises. </a:t>
            </a:r>
            <a:r>
              <a:rPr lang="en-US" sz="2400" dirty="0"/>
              <a:t>Rik Wanninkhof, NOAA AOML. Old draft</a:t>
            </a:r>
          </a:p>
          <a:p>
            <a:r>
              <a:rPr lang="en-US" sz="2400" dirty="0"/>
              <a:t>CPR: David Johns creating a draft</a:t>
            </a:r>
          </a:p>
          <a:p>
            <a:r>
              <a:rPr lang="en-US" sz="2400" dirty="0"/>
              <a:t>Other Groups: 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4ABD9-98E0-4009-845F-99F24FC08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F373E91-1937-46D8-B393-D77320A7F82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622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C0E22-FF76-44D6-A26F-E6B46DDDA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XBT Best Practices</a:t>
            </a:r>
            <a:br>
              <a:rPr lang="en-US" dirty="0"/>
            </a:br>
            <a:r>
              <a:rPr lang="en-US" dirty="0"/>
              <a:t>Work Completed and Suggested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83C83-0396-49E5-933E-735FFF2E1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03685"/>
            <a:ext cx="8507288" cy="5184576"/>
          </a:xfrm>
        </p:spPr>
        <p:txBody>
          <a:bodyPr/>
          <a:lstStyle/>
          <a:p>
            <a:r>
              <a:rPr lang="en-US" sz="2800" dirty="0"/>
              <a:t>“XBT Operational Best Practices for Quality Assurance”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prstClr val="black"/>
                </a:solidFill>
              </a:rPr>
              <a:t>In review </a:t>
            </a:r>
            <a:r>
              <a:rPr lang="en-US" sz="1200" dirty="0">
                <a:solidFill>
                  <a:prstClr val="black"/>
                </a:solidFill>
              </a:rPr>
              <a:t>by: Justine Parks, Francis Bringas, Craig Hanstein, Lisa Krummel, Rebecca Cowley, Janet Sprintall, Lijing Cheng, Mauro Cirano, Samantha Cruz, Marlos Goes, </a:t>
            </a:r>
            <a:r>
              <a:rPr lang="en-US" sz="1200" dirty="0" err="1">
                <a:solidFill>
                  <a:prstClr val="black"/>
                </a:solidFill>
              </a:rPr>
              <a:t>Shoichi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Kizu</a:t>
            </a:r>
            <a:r>
              <a:rPr lang="en-US" sz="1200" dirty="0">
                <a:solidFill>
                  <a:prstClr val="black"/>
                </a:solidFill>
              </a:rPr>
              <a:t>, Franco Reseghetti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Question for the community if this should be SOOP-specific?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SOOPIP Nominate for endorsement as a GOOS Best Practice </a:t>
            </a:r>
          </a:p>
          <a:p>
            <a:pPr lvl="0"/>
            <a:r>
              <a:rPr lang="en-US" sz="2800" dirty="0"/>
              <a:t>“SOT Vessel Recruitment and On-board Conduct”</a:t>
            </a:r>
          </a:p>
          <a:p>
            <a:pPr marL="457200" lvl="1" indent="0">
              <a:buNone/>
            </a:pPr>
            <a:r>
              <a:rPr lang="en-US" sz="2000" dirty="0"/>
              <a:t>Generalized for any research using Volunteer or Ships of Opportunity</a:t>
            </a:r>
          </a:p>
          <a:p>
            <a:pPr lvl="0"/>
            <a:r>
              <a:rPr lang="en-US" sz="2800" dirty="0"/>
              <a:t>“Delayed Mode XBT Quality Control”</a:t>
            </a:r>
          </a:p>
          <a:p>
            <a:pPr marL="457200" lvl="1" indent="0">
              <a:buNone/>
            </a:pPr>
            <a:r>
              <a:rPr lang="en-US" sz="2000" dirty="0"/>
              <a:t>Update to CSIRO cookbook and institutional specific manuals</a:t>
            </a:r>
          </a:p>
          <a:p>
            <a:pPr lvl="0"/>
            <a:r>
              <a:rPr lang="en-US" sz="2800" dirty="0"/>
              <a:t>“XBT Metadata Content and Format</a:t>
            </a:r>
            <a:r>
              <a:rPr lang="en-US" sz="2400" dirty="0"/>
              <a:t>”</a:t>
            </a:r>
          </a:p>
          <a:p>
            <a:pPr marL="457200" lvl="1" indent="0">
              <a:buNone/>
            </a:pPr>
            <a:r>
              <a:rPr lang="en-US" sz="2000" dirty="0"/>
              <a:t>Specific Instructions for XBTs on how to update </a:t>
            </a:r>
            <a:r>
              <a:rPr lang="en-US" sz="2000" dirty="0" err="1"/>
              <a:t>OceanOps</a:t>
            </a:r>
            <a:r>
              <a:rPr lang="en-US" sz="2000" dirty="0"/>
              <a:t> on ship and platform Metadata as well as reporting profile metadata. 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9EB226-D0A5-4742-AEC4-9483122756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F373E91-1937-46D8-B393-D77320A7F82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475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C0E22-FF76-44D6-A26F-E6B46DDDA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83C83-0396-49E5-933E-735FFF2E1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251" y="736600"/>
            <a:ext cx="5472608" cy="123949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Web search engines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Partner group websites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Start from </a:t>
            </a:r>
            <a:r>
              <a:rPr lang="en-US" sz="2800" i="1" dirty="0"/>
              <a:t>GOOSOcean.org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9EB226-D0A5-4742-AEC4-9483122756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F373E91-1937-46D8-B393-D77320A7F82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13683" y="1999789"/>
            <a:ext cx="8630317" cy="3375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768"/>
              </a:spcAft>
            </a:pPr>
            <a:r>
              <a:rPr lang="en-US" sz="2400" dirty="0" err="1">
                <a:solidFill>
                  <a:prstClr val="black"/>
                </a:solidFill>
                <a:latin typeface="Wingdings 3" panose="05040102010807070707" pitchFamily="18" charset="2"/>
              </a:rPr>
              <a:t>g</a:t>
            </a:r>
            <a:r>
              <a:rPr lang="en-US" sz="2400" dirty="0" err="1">
                <a:solidFill>
                  <a:prstClr val="black"/>
                </a:solidFill>
              </a:rPr>
              <a:t>Who</a:t>
            </a:r>
            <a:r>
              <a:rPr lang="en-US" sz="2400" dirty="0">
                <a:solidFill>
                  <a:prstClr val="black"/>
                </a:solidFill>
              </a:rPr>
              <a:t> We Are </a:t>
            </a:r>
            <a:r>
              <a:rPr lang="en-US" sz="2400" dirty="0" err="1">
                <a:solidFill>
                  <a:prstClr val="black"/>
                </a:solidFill>
                <a:latin typeface="Wingdings 3" panose="05040102010807070707" pitchFamily="18" charset="2"/>
              </a:rPr>
              <a:t>g</a:t>
            </a:r>
            <a:r>
              <a:rPr lang="en-US" sz="2400" dirty="0" err="1">
                <a:solidFill>
                  <a:prstClr val="black"/>
                </a:solidFill>
              </a:rPr>
              <a:t>OCG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Wingdings 3" panose="05040102010807070707" pitchFamily="18" charset="2"/>
              </a:rPr>
              <a:t>g</a:t>
            </a:r>
            <a:r>
              <a:rPr lang="en-US" sz="2400" dirty="0" err="1">
                <a:solidFill>
                  <a:prstClr val="black"/>
                </a:solidFill>
              </a:rPr>
              <a:t>OCG</a:t>
            </a:r>
            <a:r>
              <a:rPr lang="en-US" sz="2400" dirty="0">
                <a:solidFill>
                  <a:prstClr val="black"/>
                </a:solidFill>
              </a:rPr>
              <a:t> Networks </a:t>
            </a:r>
            <a:r>
              <a:rPr lang="en-US" sz="2400" dirty="0" err="1">
                <a:solidFill>
                  <a:prstClr val="black"/>
                </a:solidFill>
                <a:latin typeface="Wingdings 3" panose="05040102010807070707" pitchFamily="18" charset="2"/>
              </a:rPr>
              <a:t>g</a:t>
            </a:r>
            <a:r>
              <a:rPr lang="en-US" sz="2400" dirty="0" err="1">
                <a:solidFill>
                  <a:prstClr val="black"/>
                </a:solidFill>
              </a:rPr>
              <a:t>SOT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Wingdings 3" panose="05040102010807070707" pitchFamily="18" charset="2"/>
              </a:rPr>
              <a:t>g</a:t>
            </a:r>
            <a:r>
              <a:rPr lang="en-US" sz="2400" dirty="0" err="1">
                <a:solidFill>
                  <a:prstClr val="black"/>
                </a:solidFill>
              </a:rPr>
              <a:t>Related</a:t>
            </a:r>
            <a:r>
              <a:rPr lang="en-US" sz="2400" dirty="0">
                <a:solidFill>
                  <a:prstClr val="black"/>
                </a:solidFill>
              </a:rPr>
              <a:t> Links:</a:t>
            </a:r>
          </a:p>
          <a:p>
            <a:r>
              <a:rPr lang="en-US" dirty="0">
                <a:latin typeface="Wingdings 3" panose="05040102010807070707" pitchFamily="18" charset="2"/>
              </a:rPr>
              <a:t> </a:t>
            </a:r>
            <a:r>
              <a:rPr lang="en-US" dirty="0" err="1">
                <a:latin typeface="Wingdings 3" panose="05040102010807070707" pitchFamily="18" charset="2"/>
              </a:rPr>
              <a:t>g</a:t>
            </a:r>
            <a:r>
              <a:rPr lang="en-US" dirty="0" err="1"/>
              <a:t>SOT</a:t>
            </a:r>
            <a:r>
              <a:rPr lang="en-US" dirty="0"/>
              <a:t> Website </a:t>
            </a:r>
            <a:r>
              <a:rPr lang="en-US" dirty="0">
                <a:latin typeface="Wingdings 3" panose="05040102010807070707" pitchFamily="18" charset="2"/>
              </a:rPr>
              <a:t>g</a:t>
            </a:r>
            <a:r>
              <a:rPr lang="en-US" b="1" i="1" dirty="0"/>
              <a:t>OceanOps.org/SOT</a:t>
            </a:r>
            <a:r>
              <a:rPr lang="en-US" dirty="0"/>
              <a:t> </a:t>
            </a:r>
            <a:r>
              <a:rPr lang="en-US" dirty="0" err="1">
                <a:latin typeface="Wingdings 3" panose="05040102010807070707" pitchFamily="18" charset="2"/>
              </a:rPr>
              <a:t>g</a:t>
            </a:r>
            <a:r>
              <a:rPr lang="en-US" dirty="0" err="1">
                <a:latin typeface="+mj-lt"/>
              </a:rPr>
              <a:t>SOOPIP</a:t>
            </a:r>
            <a:r>
              <a:rPr lang="en-US" dirty="0">
                <a:latin typeface="+mj-lt"/>
              </a:rPr>
              <a:t> </a:t>
            </a:r>
            <a:r>
              <a:rPr lang="en-US" dirty="0"/>
              <a:t> </a:t>
            </a:r>
            <a:r>
              <a:rPr lang="en-US" dirty="0" err="1">
                <a:latin typeface="Wingdings 3" panose="05040102010807070707" pitchFamily="18" charset="2"/>
              </a:rPr>
              <a:t>g</a:t>
            </a:r>
            <a:r>
              <a:rPr lang="en-US" dirty="0" err="1"/>
              <a:t>SOOP</a:t>
            </a:r>
            <a:r>
              <a:rPr lang="en-US" dirty="0"/>
              <a:t> Page </a:t>
            </a:r>
            <a:r>
              <a:rPr lang="en-US" dirty="0" err="1">
                <a:latin typeface="Wingdings 3" panose="05040102010807070707" pitchFamily="18" charset="2"/>
              </a:rPr>
              <a:t>g</a:t>
            </a:r>
            <a:r>
              <a:rPr lang="en-US" b="1" i="1" dirty="0" err="1"/>
              <a:t>GOOSOcean</a:t>
            </a:r>
            <a:r>
              <a:rPr lang="en-US" dirty="0"/>
              <a:t> SOOP </a:t>
            </a:r>
            <a:r>
              <a:rPr lang="en-US" dirty="0" err="1"/>
              <a:t>ToRs</a:t>
            </a:r>
            <a:endParaRPr lang="en-US" dirty="0"/>
          </a:p>
          <a:p>
            <a:r>
              <a:rPr lang="en-US" dirty="0">
                <a:latin typeface="Wingdings 3" panose="05040102010807070707" pitchFamily="18" charset="2"/>
              </a:rPr>
              <a:t> </a:t>
            </a:r>
            <a:r>
              <a:rPr lang="en-US" dirty="0" err="1">
                <a:latin typeface="Wingdings 3" panose="05040102010807070707" pitchFamily="18" charset="2"/>
              </a:rPr>
              <a:t>g</a:t>
            </a:r>
            <a:r>
              <a:rPr lang="en-US" dirty="0" err="1"/>
              <a:t>Observational</a:t>
            </a:r>
            <a:r>
              <a:rPr lang="en-US" dirty="0"/>
              <a:t> Network Specification Sheet </a:t>
            </a:r>
            <a:r>
              <a:rPr lang="en-US" dirty="0" err="1"/>
              <a:t>document</a:t>
            </a:r>
            <a:r>
              <a:rPr lang="en-US" dirty="0" err="1">
                <a:latin typeface="Wingdings 3" panose="05040102010807070707" pitchFamily="18" charset="2"/>
              </a:rPr>
              <a:t>g</a:t>
            </a:r>
            <a:r>
              <a:rPr lang="en-US" dirty="0" err="1"/>
              <a:t>S&amp;BPs</a:t>
            </a:r>
            <a:r>
              <a:rPr lang="en-US" dirty="0"/>
              <a:t> section:</a:t>
            </a:r>
          </a:p>
          <a:p>
            <a:r>
              <a:rPr lang="en-US" dirty="0">
                <a:latin typeface="Wingdings 3" panose="05040102010807070707" pitchFamily="18" charset="2"/>
              </a:rPr>
              <a:t>	g</a:t>
            </a:r>
            <a:r>
              <a:rPr lang="en-US" dirty="0"/>
              <a:t>CO2 </a:t>
            </a:r>
            <a:r>
              <a:rPr lang="en-US" dirty="0" err="1">
                <a:latin typeface="Wingdings 3" panose="05040102010807070707" pitchFamily="18" charset="2"/>
              </a:rPr>
              <a:t>g</a:t>
            </a:r>
            <a:r>
              <a:rPr lang="en-US" dirty="0" err="1"/>
              <a:t>Pierrot</a:t>
            </a:r>
            <a:r>
              <a:rPr lang="en-US" dirty="0"/>
              <a:t>, et al., 2009</a:t>
            </a:r>
          </a:p>
          <a:p>
            <a:pPr lvl="1"/>
            <a:r>
              <a:rPr lang="en-US" dirty="0">
                <a:latin typeface="Wingdings 3" panose="05040102010807070707" pitchFamily="18" charset="2"/>
              </a:rPr>
              <a:t>	</a:t>
            </a:r>
            <a:r>
              <a:rPr lang="en-US" dirty="0" err="1">
                <a:latin typeface="Wingdings 3" panose="05040102010807070707" pitchFamily="18" charset="2"/>
              </a:rPr>
              <a:t>g</a:t>
            </a:r>
            <a:r>
              <a:rPr lang="en-US" dirty="0" err="1"/>
              <a:t>AOML</a:t>
            </a:r>
            <a:r>
              <a:rPr lang="en-US" dirty="0"/>
              <a:t> XBT QC </a:t>
            </a:r>
            <a:r>
              <a:rPr lang="en-US" dirty="0" err="1">
                <a:latin typeface="Wingdings 3" panose="05040102010807070707" pitchFamily="18" charset="2"/>
              </a:rPr>
              <a:t>g</a:t>
            </a:r>
            <a:r>
              <a:rPr lang="en-US" b="1" i="1" dirty="0" err="1"/>
              <a:t>NCEI</a:t>
            </a:r>
            <a:r>
              <a:rPr lang="en-US" dirty="0"/>
              <a:t> WOCE Global Data Resource search page</a:t>
            </a:r>
          </a:p>
          <a:p>
            <a:pPr lvl="1"/>
            <a:r>
              <a:rPr lang="en-US" dirty="0">
                <a:latin typeface="Wingdings 3" panose="05040102010807070707" pitchFamily="18" charset="2"/>
              </a:rPr>
              <a:t>	</a:t>
            </a:r>
            <a:r>
              <a:rPr lang="en-US" dirty="0" err="1">
                <a:latin typeface="Wingdings 3" panose="05040102010807070707" pitchFamily="18" charset="2"/>
              </a:rPr>
              <a:t>g</a:t>
            </a:r>
            <a:r>
              <a:rPr lang="en-US" dirty="0" err="1"/>
              <a:t>CSIRO</a:t>
            </a:r>
            <a:r>
              <a:rPr lang="en-US" dirty="0"/>
              <a:t> XBT </a:t>
            </a:r>
            <a:r>
              <a:rPr lang="en-US" dirty="0" err="1"/>
              <a:t>QC</a:t>
            </a:r>
            <a:r>
              <a:rPr lang="en-US" dirty="0" err="1">
                <a:latin typeface="Wingdings 3" panose="05040102010807070707" pitchFamily="18" charset="2"/>
              </a:rPr>
              <a:t>g</a:t>
            </a:r>
            <a:r>
              <a:rPr lang="en-US" b="1" i="1" dirty="0" err="1"/>
              <a:t>NCEI</a:t>
            </a:r>
            <a:r>
              <a:rPr lang="en-US" b="1" i="1" dirty="0"/>
              <a:t> </a:t>
            </a:r>
            <a:r>
              <a:rPr lang="en-US" dirty="0"/>
              <a:t>WOCE Global Data Resource search page</a:t>
            </a:r>
          </a:p>
          <a:p>
            <a:pPr lvl="1"/>
            <a:endParaRPr lang="en-US" sz="800" dirty="0"/>
          </a:p>
          <a:p>
            <a:pPr>
              <a:spcAft>
                <a:spcPts val="768"/>
              </a:spcAft>
            </a:pPr>
            <a:r>
              <a:rPr lang="en-US" sz="2400" dirty="0" err="1">
                <a:latin typeface="Wingdings 3" panose="05040102010807070707" pitchFamily="18" charset="2"/>
              </a:rPr>
              <a:t>g</a:t>
            </a:r>
            <a:r>
              <a:rPr lang="en-US" sz="2400" dirty="0" err="1"/>
              <a:t>Other</a:t>
            </a:r>
            <a:r>
              <a:rPr lang="en-US" sz="2400" dirty="0"/>
              <a:t> </a:t>
            </a:r>
            <a:r>
              <a:rPr lang="en-US" sz="2400" dirty="0" err="1"/>
              <a:t>Work</a:t>
            </a:r>
            <a:r>
              <a:rPr lang="en-US" sz="2400" dirty="0" err="1">
                <a:latin typeface="Wingdings 3" panose="05040102010807070707" pitchFamily="18" charset="2"/>
              </a:rPr>
              <a:t>g</a:t>
            </a:r>
            <a:r>
              <a:rPr lang="en-US" sz="2400" dirty="0" err="1"/>
              <a:t>Ocean</a:t>
            </a:r>
            <a:r>
              <a:rPr lang="en-US" sz="2400" dirty="0"/>
              <a:t> Best Practices </a:t>
            </a:r>
            <a:r>
              <a:rPr lang="en-US" sz="2400" dirty="0" err="1">
                <a:latin typeface="Wingdings 3" panose="05040102010807070707" pitchFamily="18" charset="2"/>
              </a:rPr>
              <a:t>g</a:t>
            </a:r>
            <a:r>
              <a:rPr lang="en-US" sz="2400" dirty="0" err="1"/>
              <a:t>Related</a:t>
            </a:r>
            <a:r>
              <a:rPr lang="en-US" sz="2400" dirty="0"/>
              <a:t> Links: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Wingdings 3" panose="05040102010807070707" pitchFamily="18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Wingdings 3" panose="05040102010807070707" pitchFamily="18" charset="2"/>
              </a:rPr>
              <a:t>g</a:t>
            </a:r>
            <a:r>
              <a:rPr lang="en-US" dirty="0" err="1">
                <a:solidFill>
                  <a:prstClr val="black"/>
                </a:solidFill>
              </a:rPr>
              <a:t>Endorsed</a:t>
            </a:r>
            <a:r>
              <a:rPr lang="en-US" dirty="0">
                <a:solidFill>
                  <a:prstClr val="black"/>
                </a:solidFill>
              </a:rPr>
              <a:t> Ocean Best Practices (coming soon)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Wingdings 3" panose="05040102010807070707" pitchFamily="18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Wingdings 3" panose="05040102010807070707" pitchFamily="18" charset="2"/>
              </a:rPr>
              <a:t>g</a:t>
            </a:r>
            <a:r>
              <a:rPr lang="en-US" dirty="0" err="1">
                <a:solidFill>
                  <a:prstClr val="black"/>
                </a:solidFill>
              </a:rPr>
              <a:t>Website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b="1" i="1" dirty="0">
                <a:solidFill>
                  <a:prstClr val="black"/>
                </a:solidFill>
              </a:rPr>
              <a:t>OceanBestPractices.org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Wingdings 3" panose="05040102010807070707" pitchFamily="18" charset="2"/>
              </a:rPr>
              <a:t>g</a:t>
            </a:r>
            <a:r>
              <a:rPr lang="en-US" dirty="0" err="1">
                <a:solidFill>
                  <a:prstClr val="black"/>
                </a:solidFill>
              </a:rPr>
              <a:t>Search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7D83C83-0396-49E5-933E-735FFF2E18C4}"/>
              </a:ext>
            </a:extLst>
          </p:cNvPr>
          <p:cNvSpPr txBox="1">
            <a:spLocks/>
          </p:cNvSpPr>
          <p:nvPr/>
        </p:nvSpPr>
        <p:spPr>
          <a:xfrm>
            <a:off x="267259" y="5074727"/>
            <a:ext cx="8640960" cy="6480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Obvious advantage to using the OBPS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Need a plan for linking directly to S&amp;BP from website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Should SOOP/SOT have a Centralized S&amp;BPs document </a:t>
            </a:r>
            <a:r>
              <a:rPr lang="en-US" sz="2400" b="1" dirty="0" err="1"/>
              <a:t>ToC</a:t>
            </a:r>
            <a:r>
              <a:rPr lang="en-US" sz="2400" b="1" dirty="0"/>
              <a:t> with DOIs linking to the papers for each parameter (</a:t>
            </a:r>
            <a:r>
              <a:rPr lang="en-US" sz="2400" b="1" dirty="0" err="1"/>
              <a:t>eg</a:t>
            </a:r>
            <a:r>
              <a:rPr lang="en-US" sz="2400" b="1" dirty="0"/>
              <a:t> GO-SHIP)? </a:t>
            </a:r>
          </a:p>
        </p:txBody>
      </p:sp>
    </p:spTree>
    <p:extLst>
      <p:ext uri="{BB962C8B-B14F-4D97-AF65-F5344CB8AC3E}">
        <p14:creationId xmlns:p14="http://schemas.microsoft.com/office/powerpoint/2010/main" val="2816946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C0E22-FF76-44D6-A26F-E6B46DDDA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S&amp;BPs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83C83-0396-49E5-933E-735FFF2E1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692696"/>
            <a:ext cx="8712968" cy="576064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2400" dirty="0">
                <a:hlinkClick r:id="rId2"/>
              </a:rPr>
              <a:t>repository.oceanbestpractices.org</a:t>
            </a:r>
            <a:endParaRPr lang="en-US" sz="2400" dirty="0"/>
          </a:p>
          <a:p>
            <a:pPr>
              <a:spcBef>
                <a:spcPts val="0"/>
              </a:spcBef>
              <a:spcAft>
                <a:spcPts val="200"/>
              </a:spcAft>
            </a:pPr>
            <a:endParaRPr lang="en-US" sz="1000" dirty="0"/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2400" dirty="0"/>
              <a:t>GOOS Best Practices Endorsement Process, (</a:t>
            </a:r>
            <a:r>
              <a:rPr lang="en-US" sz="2400" dirty="0">
                <a:hlinkClick r:id="rId2"/>
              </a:rPr>
              <a:t>Hermes 2020</a:t>
            </a:r>
            <a:r>
              <a:rPr lang="en-US" sz="2400" dirty="0"/>
              <a:t>)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2400" dirty="0"/>
              <a:t>Manual Towards a Best Practice for Developing Best Practices in Ocean Observation (BP4BP): Supporting Methodological Evolution through Actionable Documentation – (</a:t>
            </a:r>
            <a:r>
              <a:rPr lang="en-US" sz="2400" dirty="0">
                <a:hlinkClick r:id="rId3"/>
              </a:rPr>
              <a:t>IOC-UNESCO 2020</a:t>
            </a:r>
            <a:r>
              <a:rPr lang="en-US" sz="2400" dirty="0"/>
              <a:t>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2400" dirty="0"/>
              <a:t>Best Practices Document Template: Sensors (2021)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2400" dirty="0"/>
              <a:t>     </a:t>
            </a:r>
            <a:r>
              <a:rPr lang="en-US" sz="2400" dirty="0">
                <a:hlinkClick r:id="rId4"/>
              </a:rPr>
              <a:t>Word version for editing</a:t>
            </a:r>
            <a:endParaRPr lang="en-US" sz="2400" dirty="0"/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endParaRPr lang="en-US" sz="1000" dirty="0"/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2400" dirty="0"/>
              <a:t>Fifth Community Workshop of the  IOC-UNESCO Ocean Best Practices System (20-24 Sep, 2021) at: </a:t>
            </a:r>
            <a:r>
              <a:rPr lang="en-US" sz="2400" dirty="0">
                <a:hlinkClick r:id="rId5"/>
              </a:rPr>
              <a:t>https://workshop5.oceanbestpractices.org/registration</a:t>
            </a:r>
            <a:r>
              <a:rPr lang="en-US" sz="2400" dirty="0"/>
              <a:t> 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endParaRPr lang="en-US" sz="1000" dirty="0"/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2400" dirty="0"/>
              <a:t>Prof. Juliet Hermes </a:t>
            </a:r>
            <a:r>
              <a:rPr lang="en-US" sz="2800" dirty="0"/>
              <a:t>– </a:t>
            </a:r>
            <a:r>
              <a:rPr lang="en-US" sz="2400" dirty="0"/>
              <a:t>GOOS Observation Coordination Group vice-chair spearheading for S&amp;BPs for all Essential Ocean, Climate, Biodiversity Variables.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9EB226-D0A5-4742-AEC4-9483122756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F373E91-1937-46D8-B393-D77320A7F82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024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C0E22-FF76-44D6-A26F-E6B46DDDA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Period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9EB226-D0A5-4742-AEC4-9483122756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F373E91-1937-46D8-B393-D77320A7F82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4929411"/>
          </a:xfrm>
        </p:spPr>
        <p:txBody>
          <a:bodyPr/>
          <a:lstStyle/>
          <a:p>
            <a:r>
              <a:rPr lang="en-US" dirty="0"/>
              <a:t>Overview of existing SOOP S&amp;BP.</a:t>
            </a:r>
          </a:p>
          <a:p>
            <a:r>
              <a:rPr lang="en-US" dirty="0"/>
              <a:t>Establish if there is consensus support for creating companion documents as envisioned</a:t>
            </a:r>
          </a:p>
          <a:p>
            <a:r>
              <a:rPr lang="en-US" dirty="0"/>
              <a:t>Discussion of where/how to link best practices.</a:t>
            </a:r>
          </a:p>
          <a:p>
            <a:r>
              <a:rPr lang="en-US" dirty="0"/>
              <a:t>Recruitment/Nominations for additional work for any SOOP parameter</a:t>
            </a:r>
          </a:p>
        </p:txBody>
      </p:sp>
    </p:spTree>
    <p:extLst>
      <p:ext uri="{BB962C8B-B14F-4D97-AF65-F5344CB8AC3E}">
        <p14:creationId xmlns:p14="http://schemas.microsoft.com/office/powerpoint/2010/main" val="2118227256"/>
      </p:ext>
    </p:extLst>
  </p:cSld>
  <p:clrMapOvr>
    <a:masterClrMapping/>
  </p:clrMapOvr>
</p:sld>
</file>

<file path=ppt/theme/theme1.xml><?xml version="1.0" encoding="utf-8"?>
<a:theme xmlns:a="http://schemas.openxmlformats.org/drawingml/2006/main" name="SOT-10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SOT-8-Template</Template>
  <TotalTime>2818</TotalTime>
  <Words>633</Words>
  <Application>Microsoft Macintosh PowerPoint</Application>
  <PresentationFormat>On-screen Show (4:3)</PresentationFormat>
  <Paragraphs>72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Wingdings</vt:lpstr>
      <vt:lpstr>Wingdings 3</vt:lpstr>
      <vt:lpstr>SOT-10-Template</vt:lpstr>
      <vt:lpstr>Agenda Item 9.2.1.2 SOOPIP Breakout: XBT Best Practices</vt:lpstr>
      <vt:lpstr>Goals of this Best Practices Segment</vt:lpstr>
      <vt:lpstr>Best Practices Activities</vt:lpstr>
      <vt:lpstr>XBT Best Practices Work Completed and Suggested</vt:lpstr>
      <vt:lpstr>Finding Best Practices</vt:lpstr>
      <vt:lpstr>S&amp;BPs Resources</vt:lpstr>
      <vt:lpstr>Discussion Period</vt:lpstr>
    </vt:vector>
  </TitlesOfParts>
  <Company>WMO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Item 5.2 WMO Rolling Review of Requirements (RRR)</dc:title>
  <dc:creator>Etienne Charpentier</dc:creator>
  <cp:lastModifiedBy>Sarah North</cp:lastModifiedBy>
  <cp:revision>88</cp:revision>
  <dcterms:created xsi:type="dcterms:W3CDTF">2015-04-15T06:27:16Z</dcterms:created>
  <dcterms:modified xsi:type="dcterms:W3CDTF">2021-09-09T17:10:11Z</dcterms:modified>
</cp:coreProperties>
</file>