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cMECtr8xl7WTH/0sd+M1q64N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" name="Google Shape;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1115616" y="12779"/>
            <a:ext cx="7128792" cy="89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/>
          <p:nvPr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SOT-11, online Conference, 13 - 16 September 2021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/>
          <p:nvPr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Eleventh Session of the 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 Observations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Online-Meeting, 13-16 September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 txBox="1"/>
          <p:nvPr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Item 2: National Reports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5808" y="13252"/>
            <a:ext cx="692696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4" y="44624"/>
            <a:ext cx="1441184" cy="5272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101" y="918576"/>
            <a:ext cx="9160101" cy="5606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9" name="Google Shape;29;p1"/>
          <p:cNvSpPr/>
          <p:nvPr/>
        </p:nvSpPr>
        <p:spPr>
          <a:xfrm>
            <a:off x="251520" y="4851157"/>
            <a:ext cx="7992888" cy="1446550"/>
          </a:xfrm>
          <a:prstGeom prst="rect">
            <a:avLst/>
          </a:prstGeom>
          <a:solidFill>
            <a:srgbClr val="DAE5F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Ship Of Opportunity Program Implementation Panel Report, SOT-11,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Francis Bringas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 behalf of the SOOPIP community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229816" y="5960079"/>
            <a:ext cx="6661053" cy="42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107504" y="1416833"/>
            <a:ext cx="8856984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restrictions in travel, ship and facilities access since 2020 require a high level of adaptability in order to maintain operations.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funding for ocean-spanning routes, and high scientific value in sustained boundary current observations, lead to challenges in adapting the design of existing networks to meet the new constraints and requirements.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GTS delivery in BUFR format not complete for all agencies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Delivery of metadata to OceanOps continues to be problematic for some agencies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Adoption of the SOT-ID scheme still to be completed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in support for some transects and for the XBT program overall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and Difficulties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107504" y="764704"/>
            <a:ext cx="8928900" cy="60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the application/development of new technologies for data acquisition and transmission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the development and maintenance of a flexible XBT data management system that meets all the community requirements for data dissemination and applications.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 in projects to facilitate data distribution, such as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OpenGTS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the importance of the SOOP network for science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other ocean observing platforms and end users to enhance SOOP data usage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network regularly to meet needs of the community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 partnerships with other programs like Argo, drifting buoys, VOS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 feedback from end users on the importance of SOOP data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model assimilations)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the work with the TSG, pCO2 and CPR community in operational and data management efforts within those groups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7" name="Google Shape;37;p2"/>
          <p:cNvSpPr txBox="1"/>
          <p:nvPr/>
        </p:nvSpPr>
        <p:spPr>
          <a:xfrm>
            <a:off x="107505" y="980728"/>
            <a:ext cx="4752528" cy="540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7475" marR="0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SOOP is an international program mainly involved in the implementation, maintenance, enhancement, and data management of upper ocean measurements from SOO: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6538" marR="0" lvl="0" indent="-1333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Expendable BathyThermographs (XBTs) but not limited to SOO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6538" marR="0" lvl="0" indent="-1333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ThermoSalinoGraphs (TSGs)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6538" marR="0" lvl="0" indent="-1333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pCO2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6538" marR="0" lvl="0" indent="-1333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CPR systems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7475" marR="0" lvl="0" indent="-11747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Additionally, SOOP supports other observational platforms, including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deployment of drifters and profiling floats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many others (IQuOD, GTSPP, VOS, GOSUD,  etc)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38;p2"/>
          <p:cNvGrpSpPr/>
          <p:nvPr/>
        </p:nvGrpSpPr>
        <p:grpSpPr>
          <a:xfrm>
            <a:off x="5004048" y="1183165"/>
            <a:ext cx="4008369" cy="4982139"/>
            <a:chOff x="4908958" y="1119263"/>
            <a:chExt cx="4008369" cy="4982139"/>
          </a:xfrm>
        </p:grpSpPr>
        <p:pic>
          <p:nvPicPr>
            <p:cNvPr id="39" name="Google Shape;39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8958" y="1119263"/>
              <a:ext cx="4008369" cy="2530283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0" name="Google Shape;40;p2"/>
            <p:cNvPicPr preferRelativeResize="0"/>
            <p:nvPr/>
          </p:nvPicPr>
          <p:blipFill rotWithShape="1">
            <a:blip r:embed="rId4">
              <a:alphaModFix/>
            </a:blip>
            <a:srcRect b="18219"/>
            <a:stretch/>
          </p:blipFill>
          <p:spPr>
            <a:xfrm>
              <a:off x="4908958" y="3645024"/>
              <a:ext cx="4008369" cy="2456378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1" name="Google Shape;41;p2"/>
            <p:cNvSpPr txBox="1"/>
            <p:nvPr/>
          </p:nvSpPr>
          <p:spPr>
            <a:xfrm>
              <a:off x="5017384" y="3409950"/>
              <a:ext cx="3132436" cy="430887"/>
            </a:xfrm>
            <a:prstGeom prst="rect">
              <a:avLst/>
            </a:prstGeom>
            <a:solidFill>
              <a:srgbClr val="8CB3E3">
                <a:alpha val="8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Hapag-Lloyd </a:t>
              </a:r>
              <a:r>
                <a:rPr lang="en-US" sz="11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Chicago Express</a:t>
              </a:r>
              <a:r>
                <a:rPr lang="en-US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en-US" sz="11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Bremen Express</a:t>
              </a:r>
              <a:r>
                <a:rPr lang="en-US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participate in repeated XBT cruises</a:t>
              </a:r>
              <a:endParaRPr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2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Ship Of Opportunity Program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8" name="Google Shape;48;p3"/>
          <p:cNvSpPr txBox="1"/>
          <p:nvPr/>
        </p:nvSpPr>
        <p:spPr>
          <a:xfrm>
            <a:off x="242405" y="1066800"/>
            <a:ext cx="867299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SOOP supports (scientific and operational) efforts to help improve our knowledge of the ocean environment, through data analysis and contribution to modeling efforts.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questions are we trying to answer with data obtained from the XBT network? (OceanObs99, OceanObs09).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457200" y="3696825"/>
            <a:ext cx="7814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Meridional Heat Transport and MOC studies, assessments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Studies and monitoring of surface current variability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Contribution to upper ocean heat content studies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Contribution to initialize and validate modeling efforts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XBT Network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4"/>
          <p:cNvGrpSpPr/>
          <p:nvPr/>
        </p:nvGrpSpPr>
        <p:grpSpPr>
          <a:xfrm>
            <a:off x="107504" y="425537"/>
            <a:ext cx="8778664" cy="4548311"/>
            <a:chOff x="107504" y="764704"/>
            <a:chExt cx="8778664" cy="4548311"/>
          </a:xfrm>
        </p:grpSpPr>
        <p:pic>
          <p:nvPicPr>
            <p:cNvPr id="56" name="Google Shape;5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504" y="908720"/>
              <a:ext cx="8778664" cy="4404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4"/>
            <p:cNvSpPr/>
            <p:nvPr/>
          </p:nvSpPr>
          <p:spPr>
            <a:xfrm>
              <a:off x="2627784" y="764704"/>
              <a:ext cx="4176464" cy="4320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XBT Network - Recommendations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1562675" y="5261150"/>
            <a:ext cx="3625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Frequently Repeated: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6 - 8 deployments per 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deployment every 100 – 150 km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12 - 18 transects per 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5436096" y="5261150"/>
            <a:ext cx="3124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Density: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18 - 35 deployments per day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deployment every 25 - 50 km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transects per year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5"/>
          <p:cNvGrpSpPr/>
          <p:nvPr/>
        </p:nvGrpSpPr>
        <p:grpSpPr>
          <a:xfrm>
            <a:off x="107504" y="425537"/>
            <a:ext cx="8778664" cy="4548311"/>
            <a:chOff x="107504" y="476672"/>
            <a:chExt cx="8778664" cy="4548311"/>
          </a:xfrm>
        </p:grpSpPr>
        <p:pic>
          <p:nvPicPr>
            <p:cNvPr id="67" name="Google Shape;67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504" y="620688"/>
              <a:ext cx="8778664" cy="4404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5"/>
            <p:cNvSpPr/>
            <p:nvPr/>
          </p:nvSpPr>
          <p:spPr>
            <a:xfrm>
              <a:off x="2627784" y="476672"/>
              <a:ext cx="4176464" cy="4320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0" name="Google Shape;70;p5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XBT Network – Status 2019-2021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539552" y="5013176"/>
            <a:ext cx="8352928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SOOPIP participating countries (operations):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Argentina, Australia, Brazil, Canada, China, France, Germany, India, Italy, Japan, New Zealand, South Africa, United States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Contributions from each country may be in the form of probes/equipment, ship recruitment, ship riders or data QC and distribution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28063" y="1362621"/>
            <a:ext cx="3967874" cy="487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to some of the data through: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0C8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50C8"/>
                </a:solidFill>
                <a:latin typeface="Calibri"/>
                <a:ea typeface="Calibri"/>
                <a:cs typeface="Calibri"/>
                <a:sym typeface="Calibri"/>
              </a:rPr>
              <a:t>http://www.aoml.noaa.gov/phod/goos/xbtscience/data.php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0C8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50C8"/>
                </a:solidFill>
                <a:latin typeface="Calibri"/>
                <a:ea typeface="Calibri"/>
                <a:cs typeface="Calibri"/>
                <a:sym typeface="Calibri"/>
              </a:rPr>
              <a:t>https://www.aoml.noaa.gov/phod/hdenxbt/</a:t>
            </a:r>
            <a:endParaRPr sz="1800" b="0" i="1" u="none" strike="noStrike" cap="none">
              <a:solidFill>
                <a:srgbClr val="0050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Scripps: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0C8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50C8"/>
                </a:solidFill>
                <a:latin typeface="Calibri"/>
                <a:ea typeface="Calibri"/>
                <a:cs typeface="Calibri"/>
                <a:sym typeface="Calibri"/>
              </a:rPr>
              <a:t>http://www-hrx.ucsd.edu/index.html</a:t>
            </a:r>
            <a:endParaRPr sz="1800" b="0" i="1" u="none" strike="noStrike" cap="none">
              <a:solidFill>
                <a:srgbClr val="0050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IMOS/AODN: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0C8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50C8"/>
                </a:solidFill>
                <a:latin typeface="Calibri"/>
                <a:ea typeface="Calibri"/>
                <a:cs typeface="Calibri"/>
                <a:sym typeface="Calibri"/>
              </a:rPr>
              <a:t>https://portal.aodn.org.au/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datasets: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0C8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50C8"/>
                </a:solidFill>
                <a:latin typeface="Calibri"/>
                <a:ea typeface="Calibri"/>
                <a:cs typeface="Calibri"/>
                <a:sym typeface="Calibri"/>
              </a:rPr>
              <a:t>World Ocean Database (NCEI)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50C8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50C8"/>
                </a:solidFill>
                <a:latin typeface="Calibri"/>
                <a:ea typeface="Calibri"/>
                <a:cs typeface="Calibri"/>
                <a:sym typeface="Calibri"/>
              </a:rPr>
              <a:t>GTSPP (NCEI)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6" descr="Screen Shot 2017-03-20 at 4.01.0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5345" y="3570605"/>
            <a:ext cx="3194691" cy="323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6" descr="Screen Shot 2017-03-20 at 4.00.13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3276" y="4351355"/>
            <a:ext cx="3395228" cy="2245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6"/>
          <p:cNvGrpSpPr/>
          <p:nvPr/>
        </p:nvGrpSpPr>
        <p:grpSpPr>
          <a:xfrm>
            <a:off x="4456412" y="1007675"/>
            <a:ext cx="4687588" cy="2529952"/>
            <a:chOff x="4428351" y="995160"/>
            <a:chExt cx="4687588" cy="2529952"/>
          </a:xfrm>
        </p:grpSpPr>
        <p:pic>
          <p:nvPicPr>
            <p:cNvPr id="81" name="Google Shape;81;p6" descr="Screen Shot 2017-03-20 at 4.02.31 pm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28351" y="995160"/>
              <a:ext cx="4687588" cy="2529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6"/>
            <p:cNvPicPr preferRelativeResize="0"/>
            <p:nvPr/>
          </p:nvPicPr>
          <p:blipFill rotWithShape="1">
            <a:blip r:embed="rId6">
              <a:alphaModFix/>
            </a:blip>
            <a:srcRect l="13134" r="12582"/>
            <a:stretch/>
          </p:blipFill>
          <p:spPr>
            <a:xfrm>
              <a:off x="8434907" y="1059396"/>
              <a:ext cx="648073" cy="484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6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XBT Data Distribution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9" name="Google Shape;89;p7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Thermosalinograph (TSG) Observations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92" y="945187"/>
            <a:ext cx="4526616" cy="243934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 txBox="1"/>
          <p:nvPr/>
        </p:nvSpPr>
        <p:spPr>
          <a:xfrm>
            <a:off x="107504" y="4077072"/>
            <a:ext cx="8933594" cy="259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94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Thermosalinographs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(TSG) measure Sea Surface Temperature and Sea Surface Salinity along ship tracks.  Applications include: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■  Determination of boundary regions in ocean currents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■  Climate and Ocean Dynamic research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■  Input for climate and weather forecast models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■  Support efforts to globally inventory carbon dioxide in the  ocean (pCO2)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■  Operation carried during the last 20+ years; observations are critical for understanding long-term changes in the marine environment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 txBox="1"/>
          <p:nvPr/>
        </p:nvSpPr>
        <p:spPr>
          <a:xfrm>
            <a:off x="346376" y="3464553"/>
            <a:ext cx="3744416" cy="430887"/>
          </a:xfrm>
          <a:prstGeom prst="rect">
            <a:avLst/>
          </a:prstGeom>
          <a:solidFill>
            <a:srgbClr val="8CB3E3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of TSG observations conducted by the international community since 2000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4813424" y="992302"/>
            <a:ext cx="4181066" cy="204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80 ships collecting and reporting more than 5 million TSG records per year during 2019-2020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distributed in real-time and near real-time through GOSUD and archived in GOSUD and NCEI. Data are also distributed in delayed-mode by GOSUD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9" name="Google Shape;99;p8"/>
          <p:cNvSpPr txBox="1"/>
          <p:nvPr/>
        </p:nvSpPr>
        <p:spPr>
          <a:xfrm>
            <a:off x="1691680" y="59680"/>
            <a:ext cx="691276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pCO2 Obs. from Ships Of Opportunity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107504" y="4209711"/>
            <a:ext cx="8933594" cy="195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objectives of this sustained effort are: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222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■  Produce CO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at sufficient accuracy to constrain sea-air CO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fluxes to 0.2 Pg C yr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3225" marR="0" lvl="0" indent="-403225" algn="l" rtl="0">
              <a:lnSpc>
                <a:spcPct val="122222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■  Facilitate capacity building through instrumentation and data reduction guidance to attain a global network of SOOP-CO2.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222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■  Create CO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flux maps and related data products.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346376" y="3356992"/>
            <a:ext cx="3577552" cy="261610"/>
          </a:xfrm>
          <a:prstGeom prst="rect">
            <a:avLst/>
          </a:prstGeom>
          <a:solidFill>
            <a:srgbClr val="8CB3E3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water pCO2 along SOOP-CO2 transects since 1990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836712"/>
            <a:ext cx="4248472" cy="255755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/>
          <p:nvPr/>
        </p:nvSpPr>
        <p:spPr>
          <a:xfrm>
            <a:off x="4283968" y="1124744"/>
            <a:ext cx="4757130" cy="231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conducted by researchers in more than 15 countries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collected globally, including at high latitudes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Hundreds of cruises per year are conducted to collect over 1,000,000 observations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55160" y="908721"/>
            <a:ext cx="9036496" cy="57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77% of transects active despite recent restrictions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 of more than 10,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 XBT profiles (~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,000 along recommended transects), 1,000,000 pCO2 and 500,000 TSG annual obs. globally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Transmission of more than 90% of XBT profiles to the GTS in RT. Perform DT QC on XBT data for science applications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 from the XBT Science Team to the GTSPP and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IQuOD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SOOP continues to support the deployment of other observational platforms such as drifters and Argo floats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the active development of software for data collection and instruments for data collection and transmission (Iridium antennas, data recorders, automated weather stations)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XBT data has been used in more than 1800 scientific and technical publications since 2000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review and update the maintained XBT transects, creating up to date maps and KPIs via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OceanOps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review of the metadata formats and content supplied to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OceanOps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yearly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7011" marR="0" lvl="0" indent="-22701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of the SOOPIP Chair and Vice-Chair in the OCG roundtable meetings.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1691680" y="59680"/>
            <a:ext cx="648071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Accomplishments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1047</Words>
  <Application>Microsoft Macintosh PowerPoint</Application>
  <PresentationFormat>On-screen Show (4:3)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SOT-10-Template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Etienne Charpentier</dc:creator>
  <cp:lastModifiedBy>Sarah North</cp:lastModifiedBy>
  <cp:revision>1</cp:revision>
  <dcterms:created xsi:type="dcterms:W3CDTF">2015-04-15T06:27:16Z</dcterms:created>
  <dcterms:modified xsi:type="dcterms:W3CDTF">2021-09-09T17:14:06Z</dcterms:modified>
</cp:coreProperties>
</file>