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handoutMasterIdLst>
    <p:handoutMasterId r:id="rId15"/>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121" d="100"/>
          <a:sy n="121" d="100"/>
        </p:scale>
        <p:origin x="1904" y="176"/>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3084"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41C66A-7EE4-4248-93B5-DA75E3C1C070}" type="datetimeFigureOut">
              <a:rPr lang="en-GB" smtClean="0"/>
              <a:pPr/>
              <a:t>10/09/2021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44DDAB-8D54-4665-8494-983F6C0AC758}" type="slidenum">
              <a:rPr lang="en-GB" smtClean="0"/>
              <a:pPr/>
              <a:t>‹#›</a:t>
            </a:fld>
            <a:endParaRPr lang="en-GB"/>
          </a:p>
        </p:txBody>
      </p:sp>
    </p:spTree>
    <p:extLst>
      <p:ext uri="{BB962C8B-B14F-4D97-AF65-F5344CB8AC3E}">
        <p14:creationId xmlns:p14="http://schemas.microsoft.com/office/powerpoint/2010/main" val="673461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5886B5-5F00-4EB7-BDC7-1DC793D5CB0F}" type="datetimeFigureOut">
              <a:rPr lang="en-GB" smtClean="0"/>
              <a:pPr/>
              <a:t>10/09/2021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11DF2E-ABFB-4E81-8A8E-EBBB292FF09D}" type="slidenum">
              <a:rPr lang="en-GB" smtClean="0"/>
              <a:pPr/>
              <a:t>‹#›</a:t>
            </a:fld>
            <a:endParaRPr lang="en-GB"/>
          </a:p>
        </p:txBody>
      </p:sp>
    </p:spTree>
    <p:extLst>
      <p:ext uri="{BB962C8B-B14F-4D97-AF65-F5344CB8AC3E}">
        <p14:creationId xmlns:p14="http://schemas.microsoft.com/office/powerpoint/2010/main" val="715948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11DF2E-ABFB-4E81-8A8E-EBBB292FF09D}" type="slidenum">
              <a:rPr lang="en-GB" smtClean="0"/>
              <a:pPr/>
              <a:t>2</a:t>
            </a:fld>
            <a:endParaRPr lang="en-GB"/>
          </a:p>
        </p:txBody>
      </p:sp>
    </p:spTree>
    <p:extLst>
      <p:ext uri="{BB962C8B-B14F-4D97-AF65-F5344CB8AC3E}">
        <p14:creationId xmlns:p14="http://schemas.microsoft.com/office/powerpoint/2010/main" val="2201634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11DF2E-ABFB-4E81-8A8E-EBBB292FF09D}" type="slidenum">
              <a:rPr lang="en-GB" smtClean="0"/>
              <a:pPr/>
              <a:t>11</a:t>
            </a:fld>
            <a:endParaRPr lang="en-GB"/>
          </a:p>
        </p:txBody>
      </p:sp>
    </p:spTree>
    <p:extLst>
      <p:ext uri="{BB962C8B-B14F-4D97-AF65-F5344CB8AC3E}">
        <p14:creationId xmlns:p14="http://schemas.microsoft.com/office/powerpoint/2010/main" val="445868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11DF2E-ABFB-4E81-8A8E-EBBB292FF09D}" type="slidenum">
              <a:rPr lang="en-GB" smtClean="0"/>
              <a:pPr/>
              <a:t>12</a:t>
            </a:fld>
            <a:endParaRPr lang="en-GB"/>
          </a:p>
        </p:txBody>
      </p:sp>
    </p:spTree>
    <p:extLst>
      <p:ext uri="{BB962C8B-B14F-4D97-AF65-F5344CB8AC3E}">
        <p14:creationId xmlns:p14="http://schemas.microsoft.com/office/powerpoint/2010/main" val="675577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11DF2E-ABFB-4E81-8A8E-EBBB292FF09D}" type="slidenum">
              <a:rPr lang="en-GB" smtClean="0"/>
              <a:pPr/>
              <a:t>3</a:t>
            </a:fld>
            <a:endParaRPr lang="en-GB"/>
          </a:p>
        </p:txBody>
      </p:sp>
    </p:spTree>
    <p:extLst>
      <p:ext uri="{BB962C8B-B14F-4D97-AF65-F5344CB8AC3E}">
        <p14:creationId xmlns:p14="http://schemas.microsoft.com/office/powerpoint/2010/main" val="3329122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11DF2E-ABFB-4E81-8A8E-EBBB292FF09D}" type="slidenum">
              <a:rPr lang="en-GB" smtClean="0"/>
              <a:pPr/>
              <a:t>4</a:t>
            </a:fld>
            <a:endParaRPr lang="en-GB"/>
          </a:p>
        </p:txBody>
      </p:sp>
    </p:spTree>
    <p:extLst>
      <p:ext uri="{BB962C8B-B14F-4D97-AF65-F5344CB8AC3E}">
        <p14:creationId xmlns:p14="http://schemas.microsoft.com/office/powerpoint/2010/main" val="3091544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11DF2E-ABFB-4E81-8A8E-EBBB292FF09D}" type="slidenum">
              <a:rPr lang="en-GB" smtClean="0"/>
              <a:pPr/>
              <a:t>5</a:t>
            </a:fld>
            <a:endParaRPr lang="en-GB"/>
          </a:p>
        </p:txBody>
      </p:sp>
    </p:spTree>
    <p:extLst>
      <p:ext uri="{BB962C8B-B14F-4D97-AF65-F5344CB8AC3E}">
        <p14:creationId xmlns:p14="http://schemas.microsoft.com/office/powerpoint/2010/main" val="2901929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11DF2E-ABFB-4E81-8A8E-EBBB292FF09D}" type="slidenum">
              <a:rPr lang="en-GB" smtClean="0"/>
              <a:pPr/>
              <a:t>6</a:t>
            </a:fld>
            <a:endParaRPr lang="en-GB"/>
          </a:p>
        </p:txBody>
      </p:sp>
    </p:spTree>
    <p:extLst>
      <p:ext uri="{BB962C8B-B14F-4D97-AF65-F5344CB8AC3E}">
        <p14:creationId xmlns:p14="http://schemas.microsoft.com/office/powerpoint/2010/main" val="1784022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11DF2E-ABFB-4E81-8A8E-EBBB292FF09D}" type="slidenum">
              <a:rPr lang="en-GB" smtClean="0"/>
              <a:pPr/>
              <a:t>7</a:t>
            </a:fld>
            <a:endParaRPr lang="en-GB"/>
          </a:p>
        </p:txBody>
      </p:sp>
    </p:spTree>
    <p:extLst>
      <p:ext uri="{BB962C8B-B14F-4D97-AF65-F5344CB8AC3E}">
        <p14:creationId xmlns:p14="http://schemas.microsoft.com/office/powerpoint/2010/main" val="1002581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11DF2E-ABFB-4E81-8A8E-EBBB292FF09D}" type="slidenum">
              <a:rPr lang="en-GB" smtClean="0"/>
              <a:pPr/>
              <a:t>8</a:t>
            </a:fld>
            <a:endParaRPr lang="en-GB"/>
          </a:p>
        </p:txBody>
      </p:sp>
    </p:spTree>
    <p:extLst>
      <p:ext uri="{BB962C8B-B14F-4D97-AF65-F5344CB8AC3E}">
        <p14:creationId xmlns:p14="http://schemas.microsoft.com/office/powerpoint/2010/main" val="2532490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11DF2E-ABFB-4E81-8A8E-EBBB292FF09D}" type="slidenum">
              <a:rPr lang="en-GB" smtClean="0"/>
              <a:pPr/>
              <a:t>9</a:t>
            </a:fld>
            <a:endParaRPr lang="en-GB"/>
          </a:p>
        </p:txBody>
      </p:sp>
    </p:spTree>
    <p:extLst>
      <p:ext uri="{BB962C8B-B14F-4D97-AF65-F5344CB8AC3E}">
        <p14:creationId xmlns:p14="http://schemas.microsoft.com/office/powerpoint/2010/main" val="3940590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11DF2E-ABFB-4E81-8A8E-EBBB292FF09D}" type="slidenum">
              <a:rPr lang="en-GB" smtClean="0"/>
              <a:pPr/>
              <a:t>10</a:t>
            </a:fld>
            <a:endParaRPr lang="en-GB"/>
          </a:p>
        </p:txBody>
      </p:sp>
    </p:spTree>
    <p:extLst>
      <p:ext uri="{BB962C8B-B14F-4D97-AF65-F5344CB8AC3E}">
        <p14:creationId xmlns:p14="http://schemas.microsoft.com/office/powerpoint/2010/main" val="845063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996952"/>
            <a:ext cx="7772400" cy="1224136"/>
          </a:xfrm>
          <a:prstGeom prst="rect">
            <a:avLst/>
          </a:prstGeom>
        </p:spPr>
        <p:txBody>
          <a:bodyPr/>
          <a:lstStyle>
            <a:lvl1pPr>
              <a:defRPr/>
            </a:lvl1pPr>
          </a:lstStyle>
          <a:p>
            <a:r>
              <a:rPr lang="en-US" dirty="0"/>
              <a:t>Click to add Country/Agency</a:t>
            </a:r>
            <a:endParaRPr lang="en-GB" dirty="0"/>
          </a:p>
        </p:txBody>
      </p:sp>
      <p:sp>
        <p:nvSpPr>
          <p:cNvPr id="3" name="Subtitle 2"/>
          <p:cNvSpPr>
            <a:spLocks noGrp="1"/>
          </p:cNvSpPr>
          <p:nvPr>
            <p:ph type="subTitle" idx="1" hasCustomPrompt="1"/>
          </p:nvPr>
        </p:nvSpPr>
        <p:spPr>
          <a:xfrm>
            <a:off x="827584" y="4509120"/>
            <a:ext cx="7630616" cy="1752600"/>
          </a:xfrm>
          <a:prstGeom prst="rect">
            <a:avLst/>
          </a:prstGeom>
        </p:spPr>
        <p:txBody>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Name of Presenter with e-Mail, Role, Agency, and other Contributors</a:t>
            </a:r>
            <a:endParaRPr lang="en-GB" dirty="0"/>
          </a:p>
        </p:txBody>
      </p:sp>
      <p:sp>
        <p:nvSpPr>
          <p:cNvPr id="8" name="TextBox 7">
            <a:extLst>
              <a:ext uri="{FF2B5EF4-FFF2-40B4-BE49-F238E27FC236}">
                <a16:creationId xmlns:a16="http://schemas.microsoft.com/office/drawing/2014/main" id="{6F3F41C9-C6C0-4ED0-97B8-D0500C149A18}"/>
              </a:ext>
            </a:extLst>
          </p:cNvPr>
          <p:cNvSpPr txBox="1"/>
          <p:nvPr userDrawn="1"/>
        </p:nvSpPr>
        <p:spPr>
          <a:xfrm>
            <a:off x="1547664" y="151904"/>
            <a:ext cx="6336704" cy="1692771"/>
          </a:xfrm>
          <a:prstGeom prst="rect">
            <a:avLst/>
          </a:prstGeom>
          <a:noFill/>
        </p:spPr>
        <p:txBody>
          <a:bodyPr wrap="square" rtlCol="0">
            <a:spAutoFit/>
          </a:bodyPr>
          <a:lstStyle/>
          <a:p>
            <a:pPr algn="ctr"/>
            <a:r>
              <a:rPr lang="en-US" sz="3600" dirty="0"/>
              <a:t>Eleventh Session of the </a:t>
            </a:r>
            <a:br>
              <a:rPr lang="en-US" sz="3600" dirty="0"/>
            </a:br>
            <a:r>
              <a:rPr lang="en-US" sz="4000" b="1" dirty="0"/>
              <a:t>Ship Observations Team</a:t>
            </a:r>
          </a:p>
          <a:p>
            <a:pPr algn="ctr"/>
            <a:r>
              <a:rPr lang="en-US" sz="2800" dirty="0"/>
              <a:t>Online-Meeting, 13-16 September 2021</a:t>
            </a:r>
          </a:p>
        </p:txBody>
      </p:sp>
      <p:sp>
        <p:nvSpPr>
          <p:cNvPr id="4" name="TextBox 3">
            <a:extLst>
              <a:ext uri="{FF2B5EF4-FFF2-40B4-BE49-F238E27FC236}">
                <a16:creationId xmlns:a16="http://schemas.microsoft.com/office/drawing/2014/main" id="{1E6E754F-0B81-49DB-87D1-D1570B54F521}"/>
              </a:ext>
            </a:extLst>
          </p:cNvPr>
          <p:cNvSpPr txBox="1"/>
          <p:nvPr userDrawn="1"/>
        </p:nvSpPr>
        <p:spPr>
          <a:xfrm>
            <a:off x="1835696" y="2124145"/>
            <a:ext cx="5904656" cy="584775"/>
          </a:xfrm>
          <a:prstGeom prst="rect">
            <a:avLst/>
          </a:prstGeom>
          <a:noFill/>
        </p:spPr>
        <p:txBody>
          <a:bodyPr wrap="square" rtlCol="0">
            <a:spAutoFit/>
          </a:bodyPr>
          <a:lstStyle/>
          <a:p>
            <a:r>
              <a:rPr lang="en-US" sz="3200" dirty="0"/>
              <a:t>Agenda Item 2: National Reports</a:t>
            </a:r>
          </a:p>
        </p:txBody>
      </p:sp>
    </p:spTree>
    <p:extLst>
      <p:ext uri="{BB962C8B-B14F-4D97-AF65-F5344CB8AC3E}">
        <p14:creationId xmlns:p14="http://schemas.microsoft.com/office/powerpoint/2010/main" val="2968297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15616" y="12779"/>
            <a:ext cx="7128792" cy="895942"/>
          </a:xfrm>
          <a:prstGeom prst="rect">
            <a:avLst/>
          </a:prstGeom>
        </p:spPr>
        <p:txBody>
          <a:bodyPr/>
          <a:lstStyle>
            <a:lvl1pPr>
              <a:defRPr sz="3200" b="1"/>
            </a:lvl1pPr>
          </a:lstStyle>
          <a:p>
            <a:r>
              <a:rPr lang="en-US" dirty="0"/>
              <a:t>Click to add Slide </a:t>
            </a:r>
            <a:r>
              <a:rPr lang="en-US" dirty="0" err="1"/>
              <a:t>Titel</a:t>
            </a:r>
            <a:endParaRPr lang="en-GB" dirty="0"/>
          </a:p>
        </p:txBody>
      </p:sp>
      <p:sp>
        <p:nvSpPr>
          <p:cNvPr id="3" name="Content Placeholder 2"/>
          <p:cNvSpPr>
            <a:spLocks noGrp="1"/>
          </p:cNvSpPr>
          <p:nvPr>
            <p:ph idx="1" hasCustomPrompt="1"/>
          </p:nvPr>
        </p:nvSpPr>
        <p:spPr>
          <a:xfrm>
            <a:off x="457200" y="1196752"/>
            <a:ext cx="8229600" cy="4929411"/>
          </a:xfrm>
          <a:prstGeom prst="rect">
            <a:avLst/>
          </a:prstGeo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Box 7">
            <a:extLst>
              <a:ext uri="{FF2B5EF4-FFF2-40B4-BE49-F238E27FC236}">
                <a16:creationId xmlns:a16="http://schemas.microsoft.com/office/drawing/2014/main" id="{9DEDFFFA-F72F-4083-8FD0-01BC0514C4F4}"/>
              </a:ext>
            </a:extLst>
          </p:cNvPr>
          <p:cNvSpPr txBox="1"/>
          <p:nvPr userDrawn="1"/>
        </p:nvSpPr>
        <p:spPr>
          <a:xfrm>
            <a:off x="2771800" y="6639253"/>
            <a:ext cx="446449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lumMod val="65000"/>
                  </a:schemeClr>
                </a:solidFill>
                <a:latin typeface="Arial" panose="020B0604020202020204" pitchFamily="34" charset="0"/>
                <a:cs typeface="Arial" panose="020B0604020202020204" pitchFamily="34" charset="0"/>
              </a:rPr>
              <a:t>SOT-11, online Conference, 13 - 16 September 2021</a:t>
            </a:r>
            <a:endParaRPr lang="en-US" dirty="0"/>
          </a:p>
        </p:txBody>
      </p:sp>
      <p:sp>
        <p:nvSpPr>
          <p:cNvPr id="10" name="Slide Number Placeholder 6">
            <a:extLst>
              <a:ext uri="{FF2B5EF4-FFF2-40B4-BE49-F238E27FC236}">
                <a16:creationId xmlns:a16="http://schemas.microsoft.com/office/drawing/2014/main" id="{24573B8B-F5AF-41B2-AC51-24FA3B5C4023}"/>
              </a:ext>
            </a:extLst>
          </p:cNvPr>
          <p:cNvSpPr>
            <a:spLocks noGrp="1"/>
          </p:cNvSpPr>
          <p:nvPr>
            <p:ph type="sldNum" sz="quarter" idx="4"/>
          </p:nvPr>
        </p:nvSpPr>
        <p:spPr>
          <a:xfrm>
            <a:off x="7086600" y="6619418"/>
            <a:ext cx="2057400" cy="225803"/>
          </a:xfrm>
          <a:prstGeom prst="rect">
            <a:avLst/>
          </a:prstGeom>
        </p:spPr>
        <p:txBody>
          <a:bodyPr vert="horz" lIns="91440" tIns="45720" rIns="91440" bIns="45720" rtlCol="0" anchor="ctr"/>
          <a:lstStyle>
            <a:lvl1pPr algn="r">
              <a:defRPr sz="1200">
                <a:solidFill>
                  <a:schemeClr val="bg1">
                    <a:lumMod val="65000"/>
                  </a:schemeClr>
                </a:solidFill>
                <a:latin typeface="Arial" panose="020B0604020202020204" pitchFamily="34" charset="0"/>
                <a:cs typeface="Arial" panose="020B0604020202020204" pitchFamily="34" charset="0"/>
              </a:defRPr>
            </a:lvl1pPr>
          </a:lstStyle>
          <a:p>
            <a:fld id="{1F373E91-1937-46D8-B393-D77320A7F825}" type="slidenum">
              <a:rPr lang="en-US" smtClean="0"/>
              <a:pPr/>
              <a:t>‹#›</a:t>
            </a:fld>
            <a:endParaRPr lang="en-US" dirty="0"/>
          </a:p>
        </p:txBody>
      </p:sp>
    </p:spTree>
    <p:extLst>
      <p:ext uri="{BB962C8B-B14F-4D97-AF65-F5344CB8AC3E}">
        <p14:creationId xmlns:p14="http://schemas.microsoft.com/office/powerpoint/2010/main" val="13641031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690D5425-7279-4107-BB9F-66E8D3A8B7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15808" y="13252"/>
            <a:ext cx="692696" cy="692696"/>
          </a:xfrm>
          <a:prstGeom prst="rect">
            <a:avLst/>
          </a:prstGeom>
        </p:spPr>
      </p:pic>
      <p:pic>
        <p:nvPicPr>
          <p:cNvPr id="4" name="Picture 2">
            <a:extLst>
              <a:ext uri="{FF2B5EF4-FFF2-40B4-BE49-F238E27FC236}">
                <a16:creationId xmlns:a16="http://schemas.microsoft.com/office/drawing/2014/main" id="{9D0A0311-B6C7-495B-B24F-26B81CB1295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1704" y="44624"/>
            <a:ext cx="1441184" cy="52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6123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BED76-4968-40DB-A6E4-E680C8F4AA07}"/>
              </a:ext>
            </a:extLst>
          </p:cNvPr>
          <p:cNvSpPr>
            <a:spLocks noGrp="1"/>
          </p:cNvSpPr>
          <p:nvPr>
            <p:ph type="ctrTitle"/>
          </p:nvPr>
        </p:nvSpPr>
        <p:spPr/>
        <p:txBody>
          <a:bodyPr/>
          <a:lstStyle/>
          <a:p>
            <a:r>
              <a:rPr lang="en-US" dirty="0"/>
              <a:t>Task Team on ASAP</a:t>
            </a:r>
            <a:br>
              <a:rPr lang="en-US" dirty="0"/>
            </a:br>
            <a:r>
              <a:rPr lang="en-US" dirty="0"/>
              <a:t>Agenda item 9.1</a:t>
            </a:r>
          </a:p>
        </p:txBody>
      </p:sp>
      <p:sp>
        <p:nvSpPr>
          <p:cNvPr id="3" name="Subtitle 2">
            <a:extLst>
              <a:ext uri="{FF2B5EF4-FFF2-40B4-BE49-F238E27FC236}">
                <a16:creationId xmlns:a16="http://schemas.microsoft.com/office/drawing/2014/main" id="{E98EC455-955C-4295-9D76-11F52C69EC4D}"/>
              </a:ext>
            </a:extLst>
          </p:cNvPr>
          <p:cNvSpPr>
            <a:spLocks noGrp="1"/>
          </p:cNvSpPr>
          <p:nvPr>
            <p:ph type="subTitle" idx="1"/>
          </p:nvPr>
        </p:nvSpPr>
        <p:spPr/>
        <p:txBody>
          <a:bodyPr/>
          <a:lstStyle/>
          <a:p>
            <a:r>
              <a:rPr lang="en-US" dirty="0"/>
              <a:t>Rudolf Krockauer</a:t>
            </a:r>
          </a:p>
          <a:p>
            <a:r>
              <a:rPr lang="en-US" dirty="0"/>
              <a:t>Chairperson ASAP Task Team, </a:t>
            </a:r>
          </a:p>
          <a:p>
            <a:r>
              <a:rPr lang="en-US" dirty="0"/>
              <a:t>E-ASAP </a:t>
            </a:r>
            <a:r>
              <a:rPr lang="en-US" dirty="0" err="1"/>
              <a:t>Programme</a:t>
            </a:r>
            <a:r>
              <a:rPr lang="en-US" dirty="0"/>
              <a:t> Manager</a:t>
            </a:r>
          </a:p>
          <a:p>
            <a:endParaRPr lang="en-US" dirty="0"/>
          </a:p>
        </p:txBody>
      </p:sp>
      <p:sp>
        <p:nvSpPr>
          <p:cNvPr id="4" name="Rechteck 3">
            <a:extLst>
              <a:ext uri="{FF2B5EF4-FFF2-40B4-BE49-F238E27FC236}">
                <a16:creationId xmlns:a16="http://schemas.microsoft.com/office/drawing/2014/main" id="{3F28AF42-EA3F-4D35-AF92-9335AEEFBA22}"/>
              </a:ext>
            </a:extLst>
          </p:cNvPr>
          <p:cNvSpPr/>
          <p:nvPr/>
        </p:nvSpPr>
        <p:spPr>
          <a:xfrm>
            <a:off x="1691680" y="2204864"/>
            <a:ext cx="576064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71728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9EB226-D0A5-4742-AEC4-94831227562A}"/>
              </a:ext>
            </a:extLst>
          </p:cNvPr>
          <p:cNvSpPr>
            <a:spLocks noGrp="1"/>
          </p:cNvSpPr>
          <p:nvPr>
            <p:ph type="sldNum" sz="quarter" idx="4"/>
          </p:nvPr>
        </p:nvSpPr>
        <p:spPr/>
        <p:txBody>
          <a:bodyPr/>
          <a:lstStyle/>
          <a:p>
            <a:fld id="{1F373E91-1937-46D8-B393-D77320A7F825}" type="slidenum">
              <a:rPr lang="en-US" smtClean="0"/>
              <a:pPr/>
              <a:t>10</a:t>
            </a:fld>
            <a:endParaRPr lang="en-US" dirty="0"/>
          </a:p>
        </p:txBody>
      </p:sp>
      <p:sp>
        <p:nvSpPr>
          <p:cNvPr id="7" name="Title 1">
            <a:extLst>
              <a:ext uri="{FF2B5EF4-FFF2-40B4-BE49-F238E27FC236}">
                <a16:creationId xmlns:a16="http://schemas.microsoft.com/office/drawing/2014/main" id="{F82F51F8-0449-4B87-84CF-64224B8FE6A9}"/>
              </a:ext>
            </a:extLst>
          </p:cNvPr>
          <p:cNvSpPr>
            <a:spLocks noGrp="1"/>
          </p:cNvSpPr>
          <p:nvPr>
            <p:ph type="title"/>
          </p:nvPr>
        </p:nvSpPr>
        <p:spPr>
          <a:xfrm>
            <a:off x="1115616" y="12779"/>
            <a:ext cx="7128792" cy="895942"/>
          </a:xfrm>
        </p:spPr>
        <p:txBody>
          <a:bodyPr/>
          <a:lstStyle/>
          <a:p>
            <a:r>
              <a:rPr lang="en-US" altLang="de-DE" dirty="0"/>
              <a:t>Quality</a:t>
            </a:r>
            <a:endParaRPr lang="en-US" dirty="0"/>
          </a:p>
        </p:txBody>
      </p:sp>
      <p:sp>
        <p:nvSpPr>
          <p:cNvPr id="9" name="Slide Number Placeholder 3">
            <a:extLst>
              <a:ext uri="{FF2B5EF4-FFF2-40B4-BE49-F238E27FC236}">
                <a16:creationId xmlns:a16="http://schemas.microsoft.com/office/drawing/2014/main" id="{FF60D723-75F4-4136-BD3C-EF80D61E1039}"/>
              </a:ext>
            </a:extLst>
          </p:cNvPr>
          <p:cNvSpPr txBox="1">
            <a:spLocks/>
          </p:cNvSpPr>
          <p:nvPr/>
        </p:nvSpPr>
        <p:spPr>
          <a:xfrm>
            <a:off x="7086600" y="6619418"/>
            <a:ext cx="2057400" cy="2258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lumMod val="6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373E91-1937-46D8-B393-D77320A7F825}" type="slidenum">
              <a:rPr lang="en-US" smtClean="0"/>
              <a:pPr/>
              <a:t>10</a:t>
            </a:fld>
            <a:endParaRPr lang="en-US" dirty="0"/>
          </a:p>
        </p:txBody>
      </p:sp>
      <p:sp>
        <p:nvSpPr>
          <p:cNvPr id="10" name="Rectangle 9">
            <a:extLst>
              <a:ext uri="{FF2B5EF4-FFF2-40B4-BE49-F238E27FC236}">
                <a16:creationId xmlns:a16="http://schemas.microsoft.com/office/drawing/2014/main" id="{9BA08B8C-2EAF-41B8-979E-E7CABE099718}"/>
              </a:ext>
            </a:extLst>
          </p:cNvPr>
          <p:cNvSpPr>
            <a:spLocks noChangeArrowheads="1"/>
          </p:cNvSpPr>
          <p:nvPr/>
        </p:nvSpPr>
        <p:spPr bwMode="auto">
          <a:xfrm>
            <a:off x="250825" y="1485900"/>
            <a:ext cx="8642350" cy="718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81000" indent="-381000" eaLnBrk="0" hangingPunct="0">
              <a:defRPr sz="1400">
                <a:solidFill>
                  <a:schemeClr val="tx1"/>
                </a:solidFill>
                <a:latin typeface="Times New Roman" pitchFamily="18" charset="0"/>
                <a:cs typeface="Times New Roman" pitchFamily="18" charset="0"/>
              </a:defRPr>
            </a:lvl1pPr>
            <a:lvl2pPr marL="742950" indent="-285750" eaLnBrk="0" hangingPunct="0">
              <a:defRPr sz="1400">
                <a:solidFill>
                  <a:schemeClr val="tx1"/>
                </a:solidFill>
                <a:latin typeface="Times New Roman" pitchFamily="18" charset="0"/>
                <a:cs typeface="Times New Roman" pitchFamily="18" charset="0"/>
              </a:defRPr>
            </a:lvl2pPr>
            <a:lvl3pPr marL="1143000" indent="-228600" eaLnBrk="0" hangingPunct="0">
              <a:defRPr sz="1400">
                <a:solidFill>
                  <a:schemeClr val="tx1"/>
                </a:solidFill>
                <a:latin typeface="Times New Roman" pitchFamily="18" charset="0"/>
                <a:cs typeface="Times New Roman" pitchFamily="18" charset="0"/>
              </a:defRPr>
            </a:lvl3pPr>
            <a:lvl4pPr marL="1600200" indent="-228600" eaLnBrk="0" hangingPunct="0">
              <a:defRPr sz="1400">
                <a:solidFill>
                  <a:schemeClr val="tx1"/>
                </a:solidFill>
                <a:latin typeface="Times New Roman" pitchFamily="18" charset="0"/>
                <a:cs typeface="Times New Roman" pitchFamily="18" charset="0"/>
              </a:defRPr>
            </a:lvl4pPr>
            <a:lvl5pPr marL="2057400" indent="-228600" eaLnBrk="0" hangingPunct="0">
              <a:defRPr sz="1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cs typeface="Times New Roman" pitchFamily="18" charset="0"/>
              </a:defRPr>
            </a:lvl9pPr>
          </a:lstStyle>
          <a:p>
            <a:pPr eaLnBrk="1" hangingPunct="1">
              <a:spcBef>
                <a:spcPct val="20000"/>
              </a:spcBef>
              <a:buFont typeface="Arial" panose="020B0604020202020204" pitchFamily="34" charset="0"/>
              <a:buChar char="•"/>
              <a:defRPr/>
            </a:pPr>
            <a:r>
              <a:rPr lang="en-US" altLang="de-DE" sz="2000" dirty="0">
                <a:latin typeface="+mj-lt"/>
                <a:cs typeface="Arial" panose="020B0604020202020204" pitchFamily="34" charset="0"/>
              </a:rPr>
              <a:t>Data quality generally good (very few soundings rejected by ECMWF)</a:t>
            </a:r>
          </a:p>
        </p:txBody>
      </p:sp>
      <p:graphicFrame>
        <p:nvGraphicFramePr>
          <p:cNvPr id="11" name="Tabelle 10">
            <a:extLst>
              <a:ext uri="{FF2B5EF4-FFF2-40B4-BE49-F238E27FC236}">
                <a16:creationId xmlns:a16="http://schemas.microsoft.com/office/drawing/2014/main" id="{0E16EB5C-1876-4EB6-8ECC-05E7C03BC99B}"/>
              </a:ext>
            </a:extLst>
          </p:cNvPr>
          <p:cNvGraphicFramePr>
            <a:graphicFrameLocks noGrp="1"/>
          </p:cNvGraphicFramePr>
          <p:nvPr>
            <p:extLst>
              <p:ext uri="{D42A27DB-BD31-4B8C-83A1-F6EECF244321}">
                <p14:modId xmlns:p14="http://schemas.microsoft.com/office/powerpoint/2010/main" val="2093862369"/>
              </p:ext>
            </p:extLst>
          </p:nvPr>
        </p:nvGraphicFramePr>
        <p:xfrm>
          <a:off x="467544" y="2204864"/>
          <a:ext cx="7488831" cy="3548046"/>
        </p:xfrm>
        <a:graphic>
          <a:graphicData uri="http://schemas.openxmlformats.org/drawingml/2006/table">
            <a:tbl>
              <a:tblPr firstRow="1" bandRow="1">
                <a:tableStyleId>{5C22544A-7EE6-4342-B048-85BDC9FD1C3A}</a:tableStyleId>
              </a:tblPr>
              <a:tblGrid>
                <a:gridCol w="2893412">
                  <a:extLst>
                    <a:ext uri="{9D8B030D-6E8A-4147-A177-3AD203B41FA5}">
                      <a16:colId xmlns:a16="http://schemas.microsoft.com/office/drawing/2014/main" val="20000"/>
                    </a:ext>
                  </a:extLst>
                </a:gridCol>
                <a:gridCol w="1588540">
                  <a:extLst>
                    <a:ext uri="{9D8B030D-6E8A-4147-A177-3AD203B41FA5}">
                      <a16:colId xmlns:a16="http://schemas.microsoft.com/office/drawing/2014/main" val="2972466595"/>
                    </a:ext>
                  </a:extLst>
                </a:gridCol>
                <a:gridCol w="1588540">
                  <a:extLst>
                    <a:ext uri="{9D8B030D-6E8A-4147-A177-3AD203B41FA5}">
                      <a16:colId xmlns:a16="http://schemas.microsoft.com/office/drawing/2014/main" val="20001"/>
                    </a:ext>
                  </a:extLst>
                </a:gridCol>
                <a:gridCol w="1418339">
                  <a:extLst>
                    <a:ext uri="{9D8B030D-6E8A-4147-A177-3AD203B41FA5}">
                      <a16:colId xmlns:a16="http://schemas.microsoft.com/office/drawing/2014/main" val="20002"/>
                    </a:ext>
                  </a:extLst>
                </a:gridCol>
              </a:tblGrid>
              <a:tr h="757624">
                <a:tc>
                  <a:txBody>
                    <a:bodyPr/>
                    <a:lstStyle/>
                    <a:p>
                      <a:endParaRPr lang="de-DE" dirty="0"/>
                    </a:p>
                  </a:txBody>
                  <a:tcPr/>
                </a:tc>
                <a:tc>
                  <a:txBody>
                    <a:bodyPr/>
                    <a:lstStyle/>
                    <a:p>
                      <a:r>
                        <a:rPr lang="de-DE" dirty="0" err="1"/>
                        <a:t>Received</a:t>
                      </a:r>
                      <a:r>
                        <a:rPr lang="de-DE" dirty="0"/>
                        <a:t> </a:t>
                      </a:r>
                      <a:r>
                        <a:rPr lang="de-DE" dirty="0" err="1"/>
                        <a:t>snd</a:t>
                      </a:r>
                      <a:r>
                        <a:rPr lang="de-DE" dirty="0"/>
                        <a:t>. GTS</a:t>
                      </a:r>
                    </a:p>
                  </a:txBody>
                  <a:tcPr/>
                </a:tc>
                <a:tc>
                  <a:txBody>
                    <a:bodyPr/>
                    <a:lstStyle/>
                    <a:p>
                      <a:r>
                        <a:rPr lang="de-DE" dirty="0"/>
                        <a:t>Median </a:t>
                      </a:r>
                      <a:r>
                        <a:rPr lang="de-DE" dirty="0" err="1"/>
                        <a:t>Timeliness</a:t>
                      </a:r>
                      <a:r>
                        <a:rPr lang="de-DE" baseline="0" dirty="0"/>
                        <a:t> </a:t>
                      </a:r>
                      <a:br>
                        <a:rPr lang="de-DE" baseline="0" dirty="0"/>
                      </a:br>
                      <a:r>
                        <a:rPr lang="de-DE" baseline="0" dirty="0"/>
                        <a:t>(min +</a:t>
                      </a:r>
                      <a:r>
                        <a:rPr lang="de-DE" baseline="0" dirty="0" err="1"/>
                        <a:t>HH</a:t>
                      </a:r>
                      <a:r>
                        <a:rPr lang="de-DE" baseline="0" dirty="0"/>
                        <a:t>)</a:t>
                      </a:r>
                      <a:endParaRPr lang="de-DE" dirty="0"/>
                    </a:p>
                  </a:txBody>
                  <a:tcPr/>
                </a:tc>
                <a:tc>
                  <a:txBody>
                    <a:bodyPr/>
                    <a:lstStyle/>
                    <a:p>
                      <a:r>
                        <a:rPr lang="de-DE" dirty="0"/>
                        <a:t>Median </a:t>
                      </a:r>
                      <a:br>
                        <a:rPr lang="de-DE" dirty="0"/>
                      </a:br>
                      <a:r>
                        <a:rPr lang="de-DE" dirty="0"/>
                        <a:t>Height hPa</a:t>
                      </a:r>
                    </a:p>
                  </a:txBody>
                  <a:tcPr/>
                </a:tc>
                <a:extLst>
                  <a:ext uri="{0D108BD9-81ED-4DB2-BD59-A6C34878D82A}">
                    <a16:rowId xmlns:a16="http://schemas.microsoft.com/office/drawing/2014/main" val="10000"/>
                  </a:ext>
                </a:extLst>
              </a:tr>
              <a:tr h="438941">
                <a:tc>
                  <a:txBody>
                    <a:bodyPr/>
                    <a:lstStyle/>
                    <a:p>
                      <a:r>
                        <a:rPr lang="de-DE" dirty="0"/>
                        <a:t>E-</a:t>
                      </a:r>
                      <a:r>
                        <a:rPr lang="de-DE" dirty="0" err="1"/>
                        <a:t>ASAP</a:t>
                      </a:r>
                      <a:endParaRPr lang="de-DE" dirty="0"/>
                    </a:p>
                  </a:txBody>
                  <a:tcPr/>
                </a:tc>
                <a:tc>
                  <a:txBody>
                    <a:bodyPr/>
                    <a:lstStyle/>
                    <a:p>
                      <a:r>
                        <a:rPr lang="de-DE" dirty="0"/>
                        <a:t>3180</a:t>
                      </a:r>
                    </a:p>
                  </a:txBody>
                  <a:tcPr/>
                </a:tc>
                <a:tc>
                  <a:txBody>
                    <a:bodyPr/>
                    <a:lstStyle/>
                    <a:p>
                      <a:r>
                        <a:rPr lang="de-DE" dirty="0"/>
                        <a:t>19</a:t>
                      </a:r>
                    </a:p>
                  </a:txBody>
                  <a:tcPr/>
                </a:tc>
                <a:tc>
                  <a:txBody>
                    <a:bodyPr/>
                    <a:lstStyle/>
                    <a:p>
                      <a:r>
                        <a:rPr lang="de-DE" dirty="0"/>
                        <a:t>30</a:t>
                      </a:r>
                    </a:p>
                  </a:txBody>
                  <a:tcPr/>
                </a:tc>
                <a:extLst>
                  <a:ext uri="{0D108BD9-81ED-4DB2-BD59-A6C34878D82A}">
                    <a16:rowId xmlns:a16="http://schemas.microsoft.com/office/drawing/2014/main" val="10001"/>
                  </a:ext>
                </a:extLst>
              </a:tr>
              <a:tr h="438941">
                <a:tc>
                  <a:txBody>
                    <a:bodyPr/>
                    <a:lstStyle/>
                    <a:p>
                      <a:r>
                        <a:rPr lang="de-DE" dirty="0"/>
                        <a:t>Japan</a:t>
                      </a:r>
                    </a:p>
                  </a:txBody>
                  <a:tcPr/>
                </a:tc>
                <a:tc>
                  <a:txBody>
                    <a:bodyPr/>
                    <a:lstStyle/>
                    <a:p>
                      <a:r>
                        <a:rPr lang="de-DE" dirty="0"/>
                        <a:t>70</a:t>
                      </a:r>
                    </a:p>
                  </a:txBody>
                  <a:tcPr/>
                </a:tc>
                <a:tc>
                  <a:txBody>
                    <a:bodyPr/>
                    <a:lstStyle/>
                    <a:p>
                      <a:r>
                        <a:rPr lang="de-DE" dirty="0"/>
                        <a:t>157</a:t>
                      </a:r>
                    </a:p>
                  </a:txBody>
                  <a:tcPr/>
                </a:tc>
                <a:tc>
                  <a:txBody>
                    <a:bodyPr/>
                    <a:lstStyle/>
                    <a:p>
                      <a:r>
                        <a:rPr lang="de-DE" dirty="0"/>
                        <a:t>150</a:t>
                      </a:r>
                    </a:p>
                  </a:txBody>
                  <a:tcPr/>
                </a:tc>
                <a:extLst>
                  <a:ext uri="{0D108BD9-81ED-4DB2-BD59-A6C34878D82A}">
                    <a16:rowId xmlns:a16="http://schemas.microsoft.com/office/drawing/2014/main" val="10002"/>
                  </a:ext>
                </a:extLst>
              </a:tr>
              <a:tr h="438941">
                <a:tc>
                  <a:txBody>
                    <a:bodyPr/>
                    <a:lstStyle/>
                    <a:p>
                      <a:r>
                        <a:rPr lang="de-DE" dirty="0" err="1"/>
                        <a:t>RV</a:t>
                      </a:r>
                      <a:r>
                        <a:rPr lang="de-DE" dirty="0"/>
                        <a:t> Polarstern</a:t>
                      </a:r>
                    </a:p>
                  </a:txBody>
                  <a:tcPr/>
                </a:tc>
                <a:tc>
                  <a:txBody>
                    <a:bodyPr/>
                    <a:lstStyle/>
                    <a:p>
                      <a:r>
                        <a:rPr lang="de-DE" dirty="0"/>
                        <a:t>1168</a:t>
                      </a:r>
                    </a:p>
                  </a:txBody>
                  <a:tcPr/>
                </a:tc>
                <a:tc>
                  <a:txBody>
                    <a:bodyPr/>
                    <a:lstStyle/>
                    <a:p>
                      <a:r>
                        <a:rPr lang="de-DE" dirty="0"/>
                        <a:t>70</a:t>
                      </a:r>
                    </a:p>
                  </a:txBody>
                  <a:tcPr/>
                </a:tc>
                <a:tc>
                  <a:txBody>
                    <a:bodyPr/>
                    <a:lstStyle/>
                    <a:p>
                      <a:r>
                        <a:rPr lang="de-DE" dirty="0"/>
                        <a:t>7</a:t>
                      </a:r>
                    </a:p>
                  </a:txBody>
                  <a:tcPr/>
                </a:tc>
                <a:extLst>
                  <a:ext uri="{0D108BD9-81ED-4DB2-BD59-A6C34878D82A}">
                    <a16:rowId xmlns:a16="http://schemas.microsoft.com/office/drawing/2014/main" val="10003"/>
                  </a:ext>
                </a:extLst>
              </a:tr>
              <a:tr h="438941">
                <a:tc>
                  <a:txBody>
                    <a:bodyPr/>
                    <a:lstStyle/>
                    <a:p>
                      <a:r>
                        <a:rPr lang="de-DE" dirty="0"/>
                        <a:t>RV </a:t>
                      </a:r>
                      <a:r>
                        <a:rPr lang="de-DE" dirty="0" err="1"/>
                        <a:t>Atalante</a:t>
                      </a:r>
                      <a:endParaRPr lang="de-DE" dirty="0"/>
                    </a:p>
                  </a:txBody>
                  <a:tcPr/>
                </a:tc>
                <a:tc>
                  <a:txBody>
                    <a:bodyPr/>
                    <a:lstStyle/>
                    <a:p>
                      <a:r>
                        <a:rPr lang="de-DE" dirty="0"/>
                        <a:t>114</a:t>
                      </a:r>
                    </a:p>
                  </a:txBody>
                  <a:tcPr/>
                </a:tc>
                <a:tc>
                  <a:txBody>
                    <a:bodyPr/>
                    <a:lstStyle/>
                    <a:p>
                      <a:r>
                        <a:rPr lang="de-DE" dirty="0"/>
                        <a:t>180</a:t>
                      </a:r>
                    </a:p>
                  </a:txBody>
                  <a:tcPr/>
                </a:tc>
                <a:tc>
                  <a:txBody>
                    <a:bodyPr/>
                    <a:lstStyle/>
                    <a:p>
                      <a:r>
                        <a:rPr lang="de-DE" dirty="0"/>
                        <a:t>20</a:t>
                      </a:r>
                    </a:p>
                  </a:txBody>
                  <a:tcPr/>
                </a:tc>
                <a:extLst>
                  <a:ext uri="{0D108BD9-81ED-4DB2-BD59-A6C34878D82A}">
                    <a16:rowId xmlns:a16="http://schemas.microsoft.com/office/drawing/2014/main" val="427817800"/>
                  </a:ext>
                </a:extLst>
              </a:tr>
              <a:tr h="438941">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val="1915748118"/>
                  </a:ext>
                </a:extLst>
              </a:tr>
              <a:tr h="438941">
                <a:tc>
                  <a:txBody>
                    <a:bodyPr/>
                    <a:lstStyle/>
                    <a:p>
                      <a:r>
                        <a:rPr lang="de-DE" dirty="0"/>
                        <a:t>RV Sonne</a:t>
                      </a:r>
                    </a:p>
                  </a:txBody>
                  <a:tcPr/>
                </a:tc>
                <a:tc>
                  <a:txBody>
                    <a:bodyPr/>
                    <a:lstStyle/>
                    <a:p>
                      <a:r>
                        <a:rPr lang="de-DE" dirty="0"/>
                        <a:t>153 (</a:t>
                      </a:r>
                      <a:r>
                        <a:rPr lang="de-DE" dirty="0" err="1"/>
                        <a:t>July</a:t>
                      </a:r>
                      <a:r>
                        <a:rPr lang="de-DE" dirty="0"/>
                        <a:t> 2021)</a:t>
                      </a:r>
                    </a:p>
                  </a:txBody>
                  <a:tcPr/>
                </a:tc>
                <a:tc>
                  <a:txBody>
                    <a:bodyPr/>
                    <a:lstStyle/>
                    <a:p>
                      <a:r>
                        <a:rPr lang="de-DE" dirty="0"/>
                        <a:t>27</a:t>
                      </a:r>
                    </a:p>
                  </a:txBody>
                  <a:tcPr/>
                </a:tc>
                <a:tc>
                  <a:txBody>
                    <a:bodyPr/>
                    <a:lstStyle/>
                    <a:p>
                      <a:r>
                        <a:rPr lang="de-DE"/>
                        <a:t>37</a:t>
                      </a:r>
                      <a:endParaRPr lang="de-DE" dirty="0"/>
                    </a:p>
                  </a:txBody>
                  <a:tcPr/>
                </a:tc>
                <a:extLst>
                  <a:ext uri="{0D108BD9-81ED-4DB2-BD59-A6C34878D82A}">
                    <a16:rowId xmlns:a16="http://schemas.microsoft.com/office/drawing/2014/main" val="3428800299"/>
                  </a:ext>
                </a:extLst>
              </a:tr>
            </a:tbl>
          </a:graphicData>
        </a:graphic>
      </p:graphicFrame>
    </p:spTree>
    <p:extLst>
      <p:ext uri="{BB962C8B-B14F-4D97-AF65-F5344CB8AC3E}">
        <p14:creationId xmlns:p14="http://schemas.microsoft.com/office/powerpoint/2010/main" val="3927965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9EB226-D0A5-4742-AEC4-94831227562A}"/>
              </a:ext>
            </a:extLst>
          </p:cNvPr>
          <p:cNvSpPr>
            <a:spLocks noGrp="1"/>
          </p:cNvSpPr>
          <p:nvPr>
            <p:ph type="sldNum" sz="quarter" idx="4"/>
          </p:nvPr>
        </p:nvSpPr>
        <p:spPr/>
        <p:txBody>
          <a:bodyPr/>
          <a:lstStyle/>
          <a:p>
            <a:fld id="{1F373E91-1937-46D8-B393-D77320A7F825}" type="slidenum">
              <a:rPr lang="en-US" smtClean="0"/>
              <a:pPr/>
              <a:t>11</a:t>
            </a:fld>
            <a:endParaRPr lang="en-US" dirty="0"/>
          </a:p>
        </p:txBody>
      </p:sp>
      <p:sp>
        <p:nvSpPr>
          <p:cNvPr id="7" name="Title 1">
            <a:extLst>
              <a:ext uri="{FF2B5EF4-FFF2-40B4-BE49-F238E27FC236}">
                <a16:creationId xmlns:a16="http://schemas.microsoft.com/office/drawing/2014/main" id="{892AF417-8D51-467F-B5D0-079DAA167A33}"/>
              </a:ext>
            </a:extLst>
          </p:cNvPr>
          <p:cNvSpPr>
            <a:spLocks noGrp="1"/>
          </p:cNvSpPr>
          <p:nvPr>
            <p:ph type="title"/>
          </p:nvPr>
        </p:nvSpPr>
        <p:spPr>
          <a:xfrm>
            <a:off x="1115616" y="12779"/>
            <a:ext cx="7128792" cy="895942"/>
          </a:xfrm>
        </p:spPr>
        <p:txBody>
          <a:bodyPr/>
          <a:lstStyle/>
          <a:p>
            <a:r>
              <a:rPr lang="en-US" altLang="de-DE" dirty="0"/>
              <a:t>Technical issues</a:t>
            </a:r>
            <a:endParaRPr lang="en-US" dirty="0"/>
          </a:p>
        </p:txBody>
      </p:sp>
      <p:sp>
        <p:nvSpPr>
          <p:cNvPr id="9" name="Slide Number Placeholder 3">
            <a:extLst>
              <a:ext uri="{FF2B5EF4-FFF2-40B4-BE49-F238E27FC236}">
                <a16:creationId xmlns:a16="http://schemas.microsoft.com/office/drawing/2014/main" id="{0EDCE4D4-7E2E-4DE3-8E03-7F1F92F9C086}"/>
              </a:ext>
            </a:extLst>
          </p:cNvPr>
          <p:cNvSpPr txBox="1">
            <a:spLocks/>
          </p:cNvSpPr>
          <p:nvPr/>
        </p:nvSpPr>
        <p:spPr>
          <a:xfrm>
            <a:off x="7086600" y="6619418"/>
            <a:ext cx="2057400" cy="2258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lumMod val="6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373E91-1937-46D8-B393-D77320A7F825}" type="slidenum">
              <a:rPr lang="en-US" smtClean="0"/>
              <a:pPr/>
              <a:t>11</a:t>
            </a:fld>
            <a:endParaRPr lang="en-US" dirty="0"/>
          </a:p>
        </p:txBody>
      </p:sp>
      <p:sp>
        <p:nvSpPr>
          <p:cNvPr id="10" name="Rectangle 9">
            <a:extLst>
              <a:ext uri="{FF2B5EF4-FFF2-40B4-BE49-F238E27FC236}">
                <a16:creationId xmlns:a16="http://schemas.microsoft.com/office/drawing/2014/main" id="{7CDC88C7-CD48-4935-B134-62C691CCD813}"/>
              </a:ext>
            </a:extLst>
          </p:cNvPr>
          <p:cNvSpPr>
            <a:spLocks noChangeArrowheads="1"/>
          </p:cNvSpPr>
          <p:nvPr/>
        </p:nvSpPr>
        <p:spPr bwMode="auto">
          <a:xfrm>
            <a:off x="250825" y="1485900"/>
            <a:ext cx="8642350"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81000" indent="-381000" eaLnBrk="0" hangingPunct="0">
              <a:defRPr sz="1400">
                <a:solidFill>
                  <a:schemeClr val="tx1"/>
                </a:solidFill>
                <a:latin typeface="Times New Roman" pitchFamily="18" charset="0"/>
                <a:cs typeface="Times New Roman" pitchFamily="18" charset="0"/>
              </a:defRPr>
            </a:lvl1pPr>
            <a:lvl2pPr marL="742950" indent="-285750" eaLnBrk="0" hangingPunct="0">
              <a:defRPr sz="1400">
                <a:solidFill>
                  <a:schemeClr val="tx1"/>
                </a:solidFill>
                <a:latin typeface="Times New Roman" pitchFamily="18" charset="0"/>
                <a:cs typeface="Times New Roman" pitchFamily="18" charset="0"/>
              </a:defRPr>
            </a:lvl2pPr>
            <a:lvl3pPr marL="1143000" indent="-228600" eaLnBrk="0" hangingPunct="0">
              <a:defRPr sz="1400">
                <a:solidFill>
                  <a:schemeClr val="tx1"/>
                </a:solidFill>
                <a:latin typeface="Times New Roman" pitchFamily="18" charset="0"/>
                <a:cs typeface="Times New Roman" pitchFamily="18" charset="0"/>
              </a:defRPr>
            </a:lvl3pPr>
            <a:lvl4pPr marL="1600200" indent="-228600" eaLnBrk="0" hangingPunct="0">
              <a:defRPr sz="1400">
                <a:solidFill>
                  <a:schemeClr val="tx1"/>
                </a:solidFill>
                <a:latin typeface="Times New Roman" pitchFamily="18" charset="0"/>
                <a:cs typeface="Times New Roman" pitchFamily="18" charset="0"/>
              </a:defRPr>
            </a:lvl4pPr>
            <a:lvl5pPr marL="2057400" indent="-228600" eaLnBrk="0" hangingPunct="0">
              <a:defRPr sz="1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cs typeface="Times New Roman" pitchFamily="18" charset="0"/>
              </a:defRPr>
            </a:lvl9pPr>
          </a:lstStyle>
          <a:p>
            <a:pPr eaLnBrk="1" hangingPunct="1">
              <a:spcBef>
                <a:spcPct val="20000"/>
              </a:spcBef>
              <a:defRPr/>
            </a:pPr>
            <a:r>
              <a:rPr lang="en-US" altLang="de-DE" sz="2000" dirty="0">
                <a:latin typeface="+mj-lt"/>
              </a:rPr>
              <a:t>Average failure rate of 10% on board merchant E-ASAP ships due to</a:t>
            </a:r>
          </a:p>
          <a:p>
            <a:pPr lvl="0">
              <a:buFont typeface="Arial" panose="020B0604020202020204" pitchFamily="34" charset="0"/>
              <a:buChar char="•"/>
            </a:pPr>
            <a:r>
              <a:rPr lang="en-GB" sz="2000" dirty="0">
                <a:latin typeface="+mj-lt"/>
                <a:cs typeface="Arial" panose="020B0604020202020204" pitchFamily="34" charset="0"/>
              </a:rPr>
              <a:t>technical problems of the equipment, </a:t>
            </a:r>
            <a:endParaRPr lang="de-DE" sz="2000" dirty="0">
              <a:latin typeface="+mj-lt"/>
              <a:cs typeface="Arial" panose="020B0604020202020204" pitchFamily="34" charset="0"/>
            </a:endParaRPr>
          </a:p>
          <a:p>
            <a:pPr lvl="0">
              <a:buFont typeface="Arial" panose="020B0604020202020204" pitchFamily="34" charset="0"/>
              <a:buChar char="•"/>
            </a:pPr>
            <a:r>
              <a:rPr lang="en-GB" sz="2000" dirty="0">
                <a:latin typeface="+mj-lt"/>
                <a:cs typeface="Arial" panose="020B0604020202020204" pitchFamily="34" charset="0"/>
              </a:rPr>
              <a:t>unfavourable wind conditions at 15-20 knots sailing speed, </a:t>
            </a:r>
            <a:endParaRPr lang="de-DE" sz="2000" dirty="0">
              <a:latin typeface="+mj-lt"/>
              <a:cs typeface="Arial" panose="020B0604020202020204" pitchFamily="34" charset="0"/>
            </a:endParaRPr>
          </a:p>
          <a:p>
            <a:pPr lvl="0">
              <a:buFont typeface="Arial" panose="020B0604020202020204" pitchFamily="34" charset="0"/>
              <a:buChar char="•"/>
            </a:pPr>
            <a:r>
              <a:rPr lang="en-GB" sz="2000" dirty="0">
                <a:latin typeface="+mj-lt"/>
                <a:cs typeface="Arial" panose="020B0604020202020204" pitchFamily="34" charset="0"/>
              </a:rPr>
              <a:t>unexperienced operators, and</a:t>
            </a:r>
            <a:endParaRPr lang="de-DE" sz="2000" dirty="0">
              <a:latin typeface="+mj-lt"/>
              <a:cs typeface="Arial" panose="020B0604020202020204" pitchFamily="34" charset="0"/>
            </a:endParaRPr>
          </a:p>
          <a:p>
            <a:pPr>
              <a:buFont typeface="Arial" panose="020B0604020202020204" pitchFamily="34" charset="0"/>
              <a:buChar char="•"/>
            </a:pPr>
            <a:r>
              <a:rPr lang="en-GB" sz="2000" dirty="0">
                <a:latin typeface="+mj-lt"/>
                <a:cs typeface="Arial" panose="020B0604020202020204" pitchFamily="34" charset="0"/>
              </a:rPr>
              <a:t>poor satellite communication</a:t>
            </a:r>
            <a:r>
              <a:rPr lang="en-US" altLang="de-DE" sz="2000" dirty="0">
                <a:latin typeface="+mj-lt"/>
                <a:cs typeface="Arial" panose="020B0604020202020204" pitchFamily="34" charset="0"/>
              </a:rPr>
              <a:t>.</a:t>
            </a:r>
          </a:p>
        </p:txBody>
      </p:sp>
      <p:pic>
        <p:nvPicPr>
          <p:cNvPr id="11" name="Grafik 3">
            <a:extLst>
              <a:ext uri="{FF2B5EF4-FFF2-40B4-BE49-F238E27FC236}">
                <a16:creationId xmlns:a16="http://schemas.microsoft.com/office/drawing/2014/main" id="{13E846BF-0B27-46EB-BFF0-100EB3D6E3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429000"/>
            <a:ext cx="2836862"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1">
            <a:extLst>
              <a:ext uri="{FF2B5EF4-FFF2-40B4-BE49-F238E27FC236}">
                <a16:creationId xmlns:a16="http://schemas.microsoft.com/office/drawing/2014/main" id="{98D3346B-9379-4D56-88AE-61FA6C1591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9926" y="3311525"/>
            <a:ext cx="4084637"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feld 12">
            <a:extLst>
              <a:ext uri="{FF2B5EF4-FFF2-40B4-BE49-F238E27FC236}">
                <a16:creationId xmlns:a16="http://schemas.microsoft.com/office/drawing/2014/main" id="{29C12A92-4AFF-4229-8DD3-03286CFF3651}"/>
              </a:ext>
            </a:extLst>
          </p:cNvPr>
          <p:cNvSpPr txBox="1"/>
          <p:nvPr/>
        </p:nvSpPr>
        <p:spPr>
          <a:xfrm>
            <a:off x="3419872" y="4933354"/>
            <a:ext cx="992964" cy="923330"/>
          </a:xfrm>
          <a:prstGeom prst="rect">
            <a:avLst/>
          </a:prstGeom>
          <a:noFill/>
        </p:spPr>
        <p:txBody>
          <a:bodyPr wrap="none" rtlCol="0">
            <a:spAutoFit/>
          </a:bodyPr>
          <a:lstStyle/>
          <a:p>
            <a:pPr algn="ctr"/>
            <a:r>
              <a:rPr lang="de-DE" dirty="0"/>
              <a:t>Helium </a:t>
            </a:r>
          </a:p>
          <a:p>
            <a:pPr algn="ctr"/>
            <a:r>
              <a:rPr lang="de-DE" dirty="0" err="1"/>
              <a:t>pressure</a:t>
            </a:r>
            <a:endParaRPr lang="de-DE" dirty="0"/>
          </a:p>
          <a:p>
            <a:pPr algn="ctr"/>
            <a:r>
              <a:rPr lang="de-DE" dirty="0" err="1"/>
              <a:t>reducer</a:t>
            </a:r>
            <a:endParaRPr lang="de-DE" dirty="0"/>
          </a:p>
        </p:txBody>
      </p:sp>
    </p:spTree>
    <p:extLst>
      <p:ext uri="{BB962C8B-B14F-4D97-AF65-F5344CB8AC3E}">
        <p14:creationId xmlns:p14="http://schemas.microsoft.com/office/powerpoint/2010/main" val="4166076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9EB226-D0A5-4742-AEC4-94831227562A}"/>
              </a:ext>
            </a:extLst>
          </p:cNvPr>
          <p:cNvSpPr>
            <a:spLocks noGrp="1"/>
          </p:cNvSpPr>
          <p:nvPr>
            <p:ph type="sldNum" sz="quarter" idx="4"/>
          </p:nvPr>
        </p:nvSpPr>
        <p:spPr/>
        <p:txBody>
          <a:bodyPr/>
          <a:lstStyle/>
          <a:p>
            <a:fld id="{1F373E91-1937-46D8-B393-D77320A7F825}" type="slidenum">
              <a:rPr lang="en-US" smtClean="0"/>
              <a:pPr/>
              <a:t>12</a:t>
            </a:fld>
            <a:endParaRPr lang="en-US" dirty="0"/>
          </a:p>
        </p:txBody>
      </p:sp>
      <p:sp>
        <p:nvSpPr>
          <p:cNvPr id="7" name="Title 1">
            <a:extLst>
              <a:ext uri="{FF2B5EF4-FFF2-40B4-BE49-F238E27FC236}">
                <a16:creationId xmlns:a16="http://schemas.microsoft.com/office/drawing/2014/main" id="{4165BBCF-44C3-4E9E-B542-1B25307A3F33}"/>
              </a:ext>
            </a:extLst>
          </p:cNvPr>
          <p:cNvSpPr>
            <a:spLocks noGrp="1"/>
          </p:cNvSpPr>
          <p:nvPr>
            <p:ph type="title"/>
          </p:nvPr>
        </p:nvSpPr>
        <p:spPr>
          <a:xfrm>
            <a:off x="1115616" y="12779"/>
            <a:ext cx="7128792" cy="895942"/>
          </a:xfrm>
        </p:spPr>
        <p:txBody>
          <a:bodyPr/>
          <a:lstStyle/>
          <a:p>
            <a:r>
              <a:rPr lang="en-US" altLang="de-DE" dirty="0"/>
              <a:t>Recommendation</a:t>
            </a:r>
            <a:endParaRPr lang="en-US" dirty="0"/>
          </a:p>
        </p:txBody>
      </p:sp>
      <p:sp>
        <p:nvSpPr>
          <p:cNvPr id="9" name="Slide Number Placeholder 3">
            <a:extLst>
              <a:ext uri="{FF2B5EF4-FFF2-40B4-BE49-F238E27FC236}">
                <a16:creationId xmlns:a16="http://schemas.microsoft.com/office/drawing/2014/main" id="{5EAB0093-0854-44ED-B567-E32E71B9D28D}"/>
              </a:ext>
            </a:extLst>
          </p:cNvPr>
          <p:cNvSpPr txBox="1">
            <a:spLocks/>
          </p:cNvSpPr>
          <p:nvPr/>
        </p:nvSpPr>
        <p:spPr>
          <a:xfrm>
            <a:off x="7086600" y="6619418"/>
            <a:ext cx="2057400" cy="2258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lumMod val="6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373E91-1937-46D8-B393-D77320A7F825}" type="slidenum">
              <a:rPr lang="en-US" smtClean="0"/>
              <a:pPr/>
              <a:t>12</a:t>
            </a:fld>
            <a:endParaRPr lang="en-US" dirty="0"/>
          </a:p>
        </p:txBody>
      </p:sp>
      <p:sp>
        <p:nvSpPr>
          <p:cNvPr id="10" name="Rectangle 9">
            <a:extLst>
              <a:ext uri="{FF2B5EF4-FFF2-40B4-BE49-F238E27FC236}">
                <a16:creationId xmlns:a16="http://schemas.microsoft.com/office/drawing/2014/main" id="{02259202-DBFD-423D-8EC1-EC716E70DFBE}"/>
              </a:ext>
            </a:extLst>
          </p:cNvPr>
          <p:cNvSpPr>
            <a:spLocks noChangeArrowheads="1"/>
          </p:cNvSpPr>
          <p:nvPr/>
        </p:nvSpPr>
        <p:spPr bwMode="auto">
          <a:xfrm>
            <a:off x="250825" y="1485900"/>
            <a:ext cx="8642350"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81000" indent="-381000" eaLnBrk="0" hangingPunct="0">
              <a:defRPr sz="1400">
                <a:solidFill>
                  <a:schemeClr val="tx1"/>
                </a:solidFill>
                <a:latin typeface="Times New Roman" pitchFamily="18" charset="0"/>
                <a:cs typeface="Times New Roman" pitchFamily="18" charset="0"/>
              </a:defRPr>
            </a:lvl1pPr>
            <a:lvl2pPr marL="742950" indent="-285750" eaLnBrk="0" hangingPunct="0">
              <a:defRPr sz="1400">
                <a:solidFill>
                  <a:schemeClr val="tx1"/>
                </a:solidFill>
                <a:latin typeface="Times New Roman" pitchFamily="18" charset="0"/>
                <a:cs typeface="Times New Roman" pitchFamily="18" charset="0"/>
              </a:defRPr>
            </a:lvl2pPr>
            <a:lvl3pPr marL="1143000" indent="-228600" eaLnBrk="0" hangingPunct="0">
              <a:defRPr sz="1400">
                <a:solidFill>
                  <a:schemeClr val="tx1"/>
                </a:solidFill>
                <a:latin typeface="Times New Roman" pitchFamily="18" charset="0"/>
                <a:cs typeface="Times New Roman" pitchFamily="18" charset="0"/>
              </a:defRPr>
            </a:lvl3pPr>
            <a:lvl4pPr marL="1600200" indent="-228600" eaLnBrk="0" hangingPunct="0">
              <a:defRPr sz="1400">
                <a:solidFill>
                  <a:schemeClr val="tx1"/>
                </a:solidFill>
                <a:latin typeface="Times New Roman" pitchFamily="18" charset="0"/>
                <a:cs typeface="Times New Roman" pitchFamily="18" charset="0"/>
              </a:defRPr>
            </a:lvl4pPr>
            <a:lvl5pPr marL="2057400" indent="-228600" eaLnBrk="0" hangingPunct="0">
              <a:defRPr sz="1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cs typeface="Times New Roman" pitchFamily="18" charset="0"/>
              </a:defRPr>
            </a:lvl9pPr>
          </a:lstStyle>
          <a:p>
            <a:pPr eaLnBrk="1" hangingPunct="1">
              <a:spcBef>
                <a:spcPct val="20000"/>
              </a:spcBef>
              <a:defRPr/>
            </a:pPr>
            <a:r>
              <a:rPr lang="en-US" altLang="de-DE" sz="2000" dirty="0">
                <a:latin typeface="+mn-lt"/>
              </a:rPr>
              <a:t>Scientific studies confirm the positive impact of upper air soundings in data sparse ocean regions. WMO members are therefore encouraged to participate in global ASAP observations by operating ASAP stations on board ships.</a:t>
            </a:r>
          </a:p>
        </p:txBody>
      </p:sp>
    </p:spTree>
    <p:extLst>
      <p:ext uri="{BB962C8B-B14F-4D97-AF65-F5344CB8AC3E}">
        <p14:creationId xmlns:p14="http://schemas.microsoft.com/office/powerpoint/2010/main" val="2142652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9EB226-D0A5-4742-AEC4-94831227562A}"/>
              </a:ext>
            </a:extLst>
          </p:cNvPr>
          <p:cNvSpPr>
            <a:spLocks noGrp="1"/>
          </p:cNvSpPr>
          <p:nvPr>
            <p:ph type="sldNum" sz="quarter" idx="4"/>
          </p:nvPr>
        </p:nvSpPr>
        <p:spPr/>
        <p:txBody>
          <a:bodyPr/>
          <a:lstStyle/>
          <a:p>
            <a:fld id="{1F373E91-1937-46D8-B393-D77320A7F825}" type="slidenum">
              <a:rPr lang="en-US" smtClean="0"/>
              <a:pPr/>
              <a:t>2</a:t>
            </a:fld>
            <a:endParaRPr lang="en-US" dirty="0"/>
          </a:p>
        </p:txBody>
      </p:sp>
      <p:sp>
        <p:nvSpPr>
          <p:cNvPr id="7" name="Content Placeholder 2">
            <a:extLst>
              <a:ext uri="{FF2B5EF4-FFF2-40B4-BE49-F238E27FC236}">
                <a16:creationId xmlns:a16="http://schemas.microsoft.com/office/drawing/2014/main" id="{1E5BBDEA-2907-43CD-8B46-2AB78B48F105}"/>
              </a:ext>
            </a:extLst>
          </p:cNvPr>
          <p:cNvSpPr>
            <a:spLocks noGrp="1"/>
          </p:cNvSpPr>
          <p:nvPr>
            <p:ph idx="1"/>
          </p:nvPr>
        </p:nvSpPr>
        <p:spPr>
          <a:xfrm>
            <a:off x="609600" y="1349152"/>
            <a:ext cx="8229600" cy="4929411"/>
          </a:xfrm>
        </p:spPr>
        <p:txBody>
          <a:bodyPr/>
          <a:lstStyle/>
          <a:p>
            <a:pPr marL="0" indent="0">
              <a:buNone/>
            </a:pPr>
            <a:r>
              <a:rPr lang="en-US" altLang="de-DE" b="1" u="sng" dirty="0"/>
              <a:t>1. ASAP stations</a:t>
            </a:r>
            <a:br>
              <a:rPr lang="en-US" altLang="de-DE" dirty="0"/>
            </a:br>
            <a:r>
              <a:rPr lang="en-US" altLang="de-DE" dirty="0"/>
              <a:t>2. Performance</a:t>
            </a:r>
            <a:br>
              <a:rPr lang="en-US" altLang="de-DE" dirty="0"/>
            </a:br>
            <a:endParaRPr lang="en-US" dirty="0"/>
          </a:p>
        </p:txBody>
      </p:sp>
    </p:spTree>
    <p:extLst>
      <p:ext uri="{BB962C8B-B14F-4D97-AF65-F5344CB8AC3E}">
        <p14:creationId xmlns:p14="http://schemas.microsoft.com/office/powerpoint/2010/main" val="122999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9EB226-D0A5-4742-AEC4-94831227562A}"/>
              </a:ext>
            </a:extLst>
          </p:cNvPr>
          <p:cNvSpPr>
            <a:spLocks noGrp="1"/>
          </p:cNvSpPr>
          <p:nvPr>
            <p:ph type="sldNum" sz="quarter" idx="4"/>
          </p:nvPr>
        </p:nvSpPr>
        <p:spPr/>
        <p:txBody>
          <a:bodyPr/>
          <a:lstStyle/>
          <a:p>
            <a:fld id="{1F373E91-1937-46D8-B393-D77320A7F825}" type="slidenum">
              <a:rPr lang="en-US" smtClean="0"/>
              <a:pPr/>
              <a:t>3</a:t>
            </a:fld>
            <a:endParaRPr lang="en-US" dirty="0"/>
          </a:p>
        </p:txBody>
      </p:sp>
      <p:sp>
        <p:nvSpPr>
          <p:cNvPr id="10" name="Title 1">
            <a:extLst>
              <a:ext uri="{FF2B5EF4-FFF2-40B4-BE49-F238E27FC236}">
                <a16:creationId xmlns:a16="http://schemas.microsoft.com/office/drawing/2014/main" id="{EE8EB3F9-9122-4A20-9B6E-C0880B36B3C9}"/>
              </a:ext>
            </a:extLst>
          </p:cNvPr>
          <p:cNvSpPr>
            <a:spLocks noGrp="1"/>
          </p:cNvSpPr>
          <p:nvPr>
            <p:ph type="title"/>
          </p:nvPr>
        </p:nvSpPr>
        <p:spPr>
          <a:xfrm>
            <a:off x="1115616" y="12779"/>
            <a:ext cx="7128792" cy="895942"/>
          </a:xfrm>
        </p:spPr>
        <p:txBody>
          <a:bodyPr/>
          <a:lstStyle/>
          <a:p>
            <a:r>
              <a:rPr lang="en-US" altLang="de-DE" dirty="0"/>
              <a:t>ASAP stations</a:t>
            </a:r>
            <a:endParaRPr lang="en-US" dirty="0"/>
          </a:p>
        </p:txBody>
      </p:sp>
      <p:sp>
        <p:nvSpPr>
          <p:cNvPr id="11" name="Slide Number Placeholder 3">
            <a:extLst>
              <a:ext uri="{FF2B5EF4-FFF2-40B4-BE49-F238E27FC236}">
                <a16:creationId xmlns:a16="http://schemas.microsoft.com/office/drawing/2014/main" id="{7CBA82AA-8FF8-42DD-A9C6-3457B3DE8DE6}"/>
              </a:ext>
            </a:extLst>
          </p:cNvPr>
          <p:cNvSpPr txBox="1">
            <a:spLocks/>
          </p:cNvSpPr>
          <p:nvPr/>
        </p:nvSpPr>
        <p:spPr>
          <a:xfrm>
            <a:off x="7086600" y="6619418"/>
            <a:ext cx="2057400" cy="2258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lumMod val="6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373E91-1937-46D8-B393-D77320A7F825}" type="slidenum">
              <a:rPr lang="en-US" smtClean="0"/>
              <a:pPr/>
              <a:t>3</a:t>
            </a:fld>
            <a:endParaRPr lang="en-US" dirty="0"/>
          </a:p>
        </p:txBody>
      </p:sp>
      <p:sp>
        <p:nvSpPr>
          <p:cNvPr id="12" name="Rectangle 9">
            <a:extLst>
              <a:ext uri="{FF2B5EF4-FFF2-40B4-BE49-F238E27FC236}">
                <a16:creationId xmlns:a16="http://schemas.microsoft.com/office/drawing/2014/main" id="{73347471-520F-4A04-95D1-FDF9DCD87ACA}"/>
              </a:ext>
            </a:extLst>
          </p:cNvPr>
          <p:cNvSpPr>
            <a:spLocks noChangeArrowheads="1"/>
          </p:cNvSpPr>
          <p:nvPr/>
        </p:nvSpPr>
        <p:spPr bwMode="auto">
          <a:xfrm>
            <a:off x="250825" y="1485900"/>
            <a:ext cx="8642350"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81000" indent="-381000" eaLnBrk="0" hangingPunct="0">
              <a:defRPr sz="1400">
                <a:solidFill>
                  <a:schemeClr val="tx1"/>
                </a:solidFill>
                <a:latin typeface="Times New Roman" pitchFamily="18" charset="0"/>
                <a:cs typeface="Times New Roman" pitchFamily="18" charset="0"/>
              </a:defRPr>
            </a:lvl1pPr>
            <a:lvl2pPr marL="742950" indent="-285750" eaLnBrk="0" hangingPunct="0">
              <a:defRPr sz="1400">
                <a:solidFill>
                  <a:schemeClr val="tx1"/>
                </a:solidFill>
                <a:latin typeface="Times New Roman" pitchFamily="18" charset="0"/>
                <a:cs typeface="Times New Roman" pitchFamily="18" charset="0"/>
              </a:defRPr>
            </a:lvl2pPr>
            <a:lvl3pPr marL="1143000" indent="-228600" eaLnBrk="0" hangingPunct="0">
              <a:defRPr sz="1400">
                <a:solidFill>
                  <a:schemeClr val="tx1"/>
                </a:solidFill>
                <a:latin typeface="Times New Roman" pitchFamily="18" charset="0"/>
                <a:cs typeface="Times New Roman" pitchFamily="18" charset="0"/>
              </a:defRPr>
            </a:lvl3pPr>
            <a:lvl4pPr marL="1600200" indent="-228600" eaLnBrk="0" hangingPunct="0">
              <a:defRPr sz="1400">
                <a:solidFill>
                  <a:schemeClr val="tx1"/>
                </a:solidFill>
                <a:latin typeface="Times New Roman" pitchFamily="18" charset="0"/>
                <a:cs typeface="Times New Roman" pitchFamily="18" charset="0"/>
              </a:defRPr>
            </a:lvl4pPr>
            <a:lvl5pPr marL="2057400" indent="-228600" eaLnBrk="0" hangingPunct="0">
              <a:defRPr sz="1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cs typeface="Times New Roman" pitchFamily="18" charset="0"/>
              </a:defRPr>
            </a:lvl9pPr>
          </a:lstStyle>
          <a:p>
            <a:pPr eaLnBrk="1" hangingPunct="1">
              <a:spcBef>
                <a:spcPct val="20000"/>
              </a:spcBef>
              <a:defRPr/>
            </a:pPr>
            <a:r>
              <a:rPr lang="en-US" altLang="de-DE" sz="2000" dirty="0">
                <a:latin typeface="+mn-lt"/>
              </a:rPr>
              <a:t>Regular ASAP ships:</a:t>
            </a:r>
          </a:p>
          <a:p>
            <a:pPr eaLnBrk="1" hangingPunct="1">
              <a:spcBef>
                <a:spcPct val="20000"/>
              </a:spcBef>
              <a:buFontTx/>
              <a:buChar char="•"/>
              <a:defRPr/>
            </a:pPr>
            <a:r>
              <a:rPr lang="en-US" altLang="de-DE" sz="2000" dirty="0">
                <a:latin typeface="+mn-lt"/>
              </a:rPr>
              <a:t>European E-ASAP ships</a:t>
            </a:r>
            <a:br>
              <a:rPr lang="en-US" altLang="de-DE" sz="2000" dirty="0">
                <a:latin typeface="+mn-lt"/>
              </a:rPr>
            </a:br>
            <a:r>
              <a:rPr lang="en-US" altLang="de-DE" sz="2000" dirty="0">
                <a:latin typeface="+mn-lt"/>
              </a:rPr>
              <a:t>- 18 stations under the umbrella of the European Meteorological</a:t>
            </a:r>
            <a:br>
              <a:rPr lang="en-US" altLang="de-DE" sz="2000" dirty="0">
                <a:latin typeface="+mn-lt"/>
              </a:rPr>
            </a:br>
            <a:r>
              <a:rPr lang="en-US" altLang="de-DE" sz="2000" dirty="0">
                <a:latin typeface="+mn-lt"/>
              </a:rPr>
              <a:t>   Network EUMETNET, </a:t>
            </a:r>
            <a:br>
              <a:rPr lang="en-US" altLang="de-DE" sz="2000" dirty="0">
                <a:latin typeface="+mn-lt"/>
              </a:rPr>
            </a:br>
            <a:r>
              <a:rPr lang="en-US" altLang="de-DE" sz="2000" dirty="0">
                <a:latin typeface="+mn-lt"/>
              </a:rPr>
              <a:t>- 14 out of 18 ships are merchant ships in regular trans Atlantic service,</a:t>
            </a:r>
            <a:br>
              <a:rPr lang="en-US" altLang="de-DE" sz="2000" dirty="0">
                <a:latin typeface="+mn-lt"/>
              </a:rPr>
            </a:br>
            <a:r>
              <a:rPr lang="en-US" altLang="de-DE" sz="2000" dirty="0">
                <a:latin typeface="+mn-lt"/>
              </a:rPr>
              <a:t>- Sounding area: North Atlantic (&gt;90% of all soundings).</a:t>
            </a:r>
          </a:p>
          <a:p>
            <a:pPr eaLnBrk="1" hangingPunct="1">
              <a:spcBef>
                <a:spcPct val="20000"/>
              </a:spcBef>
              <a:buFontTx/>
              <a:buChar char="•"/>
              <a:defRPr/>
            </a:pPr>
            <a:r>
              <a:rPr lang="en-US" altLang="de-DE" sz="2000" dirty="0">
                <a:latin typeface="+mn-lt"/>
              </a:rPr>
              <a:t>Japanese ASAP ships</a:t>
            </a:r>
            <a:br>
              <a:rPr lang="en-US" altLang="de-DE" sz="2000" dirty="0">
                <a:latin typeface="+mn-lt"/>
              </a:rPr>
            </a:br>
            <a:r>
              <a:rPr lang="en-US" altLang="de-DE" sz="2000" dirty="0">
                <a:latin typeface="+mn-lt"/>
              </a:rPr>
              <a:t>- 2 governmental research ships (mainly North Pacific).</a:t>
            </a:r>
          </a:p>
          <a:p>
            <a:pPr eaLnBrk="1" hangingPunct="1">
              <a:spcBef>
                <a:spcPct val="20000"/>
              </a:spcBef>
              <a:buFontTx/>
              <a:buChar char="•"/>
              <a:defRPr/>
            </a:pPr>
            <a:r>
              <a:rPr lang="en-US" altLang="de-DE" sz="2000" dirty="0">
                <a:latin typeface="+mn-lt"/>
              </a:rPr>
              <a:t>German Research Vessel </a:t>
            </a:r>
            <a:r>
              <a:rPr lang="en-US" altLang="de-DE" sz="2000" dirty="0" err="1">
                <a:latin typeface="+mn-lt"/>
              </a:rPr>
              <a:t>POLARSTERN</a:t>
            </a:r>
            <a:r>
              <a:rPr lang="en-US" altLang="de-DE" sz="2000" dirty="0">
                <a:latin typeface="+mn-lt"/>
              </a:rPr>
              <a:t> (mainly polar regions)</a:t>
            </a:r>
          </a:p>
          <a:p>
            <a:pPr marL="0" indent="0" eaLnBrk="1" hangingPunct="1">
              <a:spcBef>
                <a:spcPct val="20000"/>
              </a:spcBef>
              <a:defRPr/>
            </a:pPr>
            <a:r>
              <a:rPr lang="en-US" altLang="de-DE" sz="2000" dirty="0">
                <a:latin typeface="+mn-lt"/>
              </a:rPr>
              <a:t>plus</a:t>
            </a:r>
          </a:p>
          <a:p>
            <a:pPr eaLnBrk="1" hangingPunct="1">
              <a:spcBef>
                <a:spcPct val="20000"/>
              </a:spcBef>
              <a:buFontTx/>
              <a:buChar char="•"/>
              <a:defRPr/>
            </a:pPr>
            <a:r>
              <a:rPr lang="en-US" altLang="de-DE" sz="2000" dirty="0">
                <a:latin typeface="+mn-lt"/>
              </a:rPr>
              <a:t>Some independent research vessels which transmit their data to the GTS.</a:t>
            </a:r>
          </a:p>
        </p:txBody>
      </p:sp>
    </p:spTree>
    <p:extLst>
      <p:ext uri="{BB962C8B-B14F-4D97-AF65-F5344CB8AC3E}">
        <p14:creationId xmlns:p14="http://schemas.microsoft.com/office/powerpoint/2010/main" val="735806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9EB226-D0A5-4742-AEC4-94831227562A}"/>
              </a:ext>
            </a:extLst>
          </p:cNvPr>
          <p:cNvSpPr>
            <a:spLocks noGrp="1"/>
          </p:cNvSpPr>
          <p:nvPr>
            <p:ph type="sldNum" sz="quarter" idx="4"/>
          </p:nvPr>
        </p:nvSpPr>
        <p:spPr/>
        <p:txBody>
          <a:bodyPr/>
          <a:lstStyle/>
          <a:p>
            <a:fld id="{1F373E91-1937-46D8-B393-D77320A7F825}" type="slidenum">
              <a:rPr lang="en-US" smtClean="0"/>
              <a:pPr/>
              <a:t>4</a:t>
            </a:fld>
            <a:endParaRPr lang="en-US" dirty="0"/>
          </a:p>
        </p:txBody>
      </p:sp>
      <p:sp>
        <p:nvSpPr>
          <p:cNvPr id="7" name="Title 1">
            <a:extLst>
              <a:ext uri="{FF2B5EF4-FFF2-40B4-BE49-F238E27FC236}">
                <a16:creationId xmlns:a16="http://schemas.microsoft.com/office/drawing/2014/main" id="{624E78E6-2212-4ADA-A227-C0B49D07F170}"/>
              </a:ext>
            </a:extLst>
          </p:cNvPr>
          <p:cNvSpPr>
            <a:spLocks noGrp="1"/>
          </p:cNvSpPr>
          <p:nvPr>
            <p:ph type="title"/>
          </p:nvPr>
        </p:nvSpPr>
        <p:spPr>
          <a:xfrm>
            <a:off x="1115616" y="12779"/>
            <a:ext cx="7128792" cy="895942"/>
          </a:xfrm>
        </p:spPr>
        <p:txBody>
          <a:bodyPr/>
          <a:lstStyle/>
          <a:p>
            <a:r>
              <a:rPr lang="en-US" altLang="de-DE" dirty="0"/>
              <a:t>Regular ASAP ships:</a:t>
            </a:r>
            <a:br>
              <a:rPr lang="en-US" altLang="de-DE" dirty="0"/>
            </a:br>
            <a:r>
              <a:rPr lang="en-US" altLang="de-DE" dirty="0" err="1"/>
              <a:t>EUMETNET</a:t>
            </a:r>
            <a:r>
              <a:rPr lang="en-US" altLang="de-DE" dirty="0"/>
              <a:t>-ASAP fleet</a:t>
            </a:r>
            <a:endParaRPr lang="en-US" dirty="0"/>
          </a:p>
        </p:txBody>
      </p:sp>
      <p:sp>
        <p:nvSpPr>
          <p:cNvPr id="9" name="Slide Number Placeholder 3">
            <a:extLst>
              <a:ext uri="{FF2B5EF4-FFF2-40B4-BE49-F238E27FC236}">
                <a16:creationId xmlns:a16="http://schemas.microsoft.com/office/drawing/2014/main" id="{C5C2ACCB-3280-4F76-B3A5-EECB820CD2AF}"/>
              </a:ext>
            </a:extLst>
          </p:cNvPr>
          <p:cNvSpPr txBox="1">
            <a:spLocks/>
          </p:cNvSpPr>
          <p:nvPr/>
        </p:nvSpPr>
        <p:spPr>
          <a:xfrm>
            <a:off x="7086600" y="6619418"/>
            <a:ext cx="2057400" cy="2258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lumMod val="6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373E91-1937-46D8-B393-D77320A7F825}" type="slidenum">
              <a:rPr lang="en-US" smtClean="0"/>
              <a:pPr/>
              <a:t>4</a:t>
            </a:fld>
            <a:endParaRPr lang="en-US" dirty="0"/>
          </a:p>
        </p:txBody>
      </p:sp>
      <p:graphicFrame>
        <p:nvGraphicFramePr>
          <p:cNvPr id="10" name="Tabelle 9">
            <a:extLst>
              <a:ext uri="{FF2B5EF4-FFF2-40B4-BE49-F238E27FC236}">
                <a16:creationId xmlns:a16="http://schemas.microsoft.com/office/drawing/2014/main" id="{736423E9-2CAE-4003-971D-F8DBB60CC95E}"/>
              </a:ext>
            </a:extLst>
          </p:cNvPr>
          <p:cNvGraphicFramePr>
            <a:graphicFrameLocks noGrp="1"/>
          </p:cNvGraphicFramePr>
          <p:nvPr>
            <p:extLst>
              <p:ext uri="{D42A27DB-BD31-4B8C-83A1-F6EECF244321}">
                <p14:modId xmlns:p14="http://schemas.microsoft.com/office/powerpoint/2010/main" val="3964985685"/>
              </p:ext>
            </p:extLst>
          </p:nvPr>
        </p:nvGraphicFramePr>
        <p:xfrm>
          <a:off x="539552" y="1268760"/>
          <a:ext cx="8136904" cy="5003684"/>
        </p:xfrm>
        <a:graphic>
          <a:graphicData uri="http://schemas.openxmlformats.org/drawingml/2006/table">
            <a:tbl>
              <a:tblPr>
                <a:tableStyleId>{5C22544A-7EE6-4342-B048-85BDC9FD1C3A}</a:tableStyleId>
              </a:tblPr>
              <a:tblGrid>
                <a:gridCol w="792088">
                  <a:extLst>
                    <a:ext uri="{9D8B030D-6E8A-4147-A177-3AD203B41FA5}">
                      <a16:colId xmlns:a16="http://schemas.microsoft.com/office/drawing/2014/main" val="1856913244"/>
                    </a:ext>
                  </a:extLst>
                </a:gridCol>
                <a:gridCol w="1148825">
                  <a:extLst>
                    <a:ext uri="{9D8B030D-6E8A-4147-A177-3AD203B41FA5}">
                      <a16:colId xmlns:a16="http://schemas.microsoft.com/office/drawing/2014/main" val="2579780889"/>
                    </a:ext>
                  </a:extLst>
                </a:gridCol>
                <a:gridCol w="1659627">
                  <a:extLst>
                    <a:ext uri="{9D8B030D-6E8A-4147-A177-3AD203B41FA5}">
                      <a16:colId xmlns:a16="http://schemas.microsoft.com/office/drawing/2014/main" val="2164798207"/>
                    </a:ext>
                  </a:extLst>
                </a:gridCol>
                <a:gridCol w="3584680">
                  <a:extLst>
                    <a:ext uri="{9D8B030D-6E8A-4147-A177-3AD203B41FA5}">
                      <a16:colId xmlns:a16="http://schemas.microsoft.com/office/drawing/2014/main" val="1568101472"/>
                    </a:ext>
                  </a:extLst>
                </a:gridCol>
                <a:gridCol w="951684">
                  <a:extLst>
                    <a:ext uri="{9D8B030D-6E8A-4147-A177-3AD203B41FA5}">
                      <a16:colId xmlns:a16="http://schemas.microsoft.com/office/drawing/2014/main" val="247502700"/>
                    </a:ext>
                  </a:extLst>
                </a:gridCol>
              </a:tblGrid>
              <a:tr h="253923">
                <a:tc>
                  <a:txBody>
                    <a:bodyPr/>
                    <a:lstStyle/>
                    <a:p>
                      <a:pPr algn="ctr" fontAlgn="b"/>
                      <a:r>
                        <a:rPr lang="de-DE" sz="1400" b="1" u="none" strike="noStrike" dirty="0" err="1">
                          <a:effectLst/>
                          <a:latin typeface="Arial" panose="020B0604020202020204" pitchFamily="34" charset="0"/>
                          <a:cs typeface="Arial" panose="020B0604020202020204" pitchFamily="34" charset="0"/>
                        </a:rPr>
                        <a:t>No</a:t>
                      </a:r>
                      <a:endParaRPr lang="de-DE" sz="1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de-DE" sz="1400" b="1" i="0" u="none" strike="noStrike" dirty="0">
                          <a:solidFill>
                            <a:srgbClr val="000000"/>
                          </a:solidFill>
                          <a:effectLst/>
                          <a:latin typeface="Arial" panose="020B0604020202020204" pitchFamily="34" charset="0"/>
                          <a:cs typeface="Arial" panose="020B0604020202020204" pitchFamily="34" charset="0"/>
                        </a:rPr>
                        <a:t>SOT-ID</a:t>
                      </a:r>
                    </a:p>
                  </a:txBody>
                  <a:tcPr marL="6350" marR="6350" marT="6350" marB="0" anchor="b"/>
                </a:tc>
                <a:tc>
                  <a:txBody>
                    <a:bodyPr/>
                    <a:lstStyle/>
                    <a:p>
                      <a:pPr algn="l" fontAlgn="b"/>
                      <a:r>
                        <a:rPr lang="de-DE" sz="1400" b="1" u="none" strike="noStrike" dirty="0" err="1">
                          <a:effectLst/>
                          <a:latin typeface="Arial" panose="020B0604020202020204" pitchFamily="34" charset="0"/>
                          <a:cs typeface="Arial" panose="020B0604020202020204" pitchFamily="34" charset="0"/>
                        </a:rPr>
                        <a:t>Ship</a:t>
                      </a:r>
                      <a:r>
                        <a:rPr lang="de-DE" sz="1400" b="1" u="none" strike="noStrike" dirty="0">
                          <a:effectLst/>
                          <a:latin typeface="Arial" panose="020B0604020202020204" pitchFamily="34" charset="0"/>
                          <a:cs typeface="Arial" panose="020B0604020202020204" pitchFamily="34" charset="0"/>
                        </a:rPr>
                        <a:t> </a:t>
                      </a:r>
                      <a:r>
                        <a:rPr lang="de-DE" sz="1400" b="1" u="none" strike="noStrike" dirty="0" err="1">
                          <a:effectLst/>
                          <a:latin typeface="Arial" panose="020B0604020202020204" pitchFamily="34" charset="0"/>
                          <a:cs typeface="Arial" panose="020B0604020202020204" pitchFamily="34" charset="0"/>
                        </a:rPr>
                        <a:t>name</a:t>
                      </a:r>
                      <a:endParaRPr lang="de-DE" sz="1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de-DE" sz="1400" b="1" u="none" strike="noStrike" dirty="0">
                          <a:effectLst/>
                          <a:latin typeface="Arial" panose="020B0604020202020204" pitchFamily="34" charset="0"/>
                          <a:cs typeface="Arial" panose="020B0604020202020204" pitchFamily="34" charset="0"/>
                        </a:rPr>
                        <a:t>Operating </a:t>
                      </a:r>
                      <a:r>
                        <a:rPr lang="de-DE" sz="1400" b="1" u="none" strike="noStrike" dirty="0" err="1">
                          <a:effectLst/>
                          <a:latin typeface="Arial" panose="020B0604020202020204" pitchFamily="34" charset="0"/>
                          <a:cs typeface="Arial" panose="020B0604020202020204" pitchFamily="34" charset="0"/>
                        </a:rPr>
                        <a:t>area</a:t>
                      </a:r>
                      <a:endParaRPr lang="de-DE" sz="1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de-DE" sz="1400" b="1" u="none" strike="noStrike" dirty="0" err="1">
                          <a:effectLst/>
                          <a:latin typeface="Arial" panose="020B0604020202020204" pitchFamily="34" charset="0"/>
                          <a:cs typeface="Arial" panose="020B0604020202020204" pitchFamily="34" charset="0"/>
                        </a:rPr>
                        <a:t>Vessel</a:t>
                      </a:r>
                      <a:r>
                        <a:rPr lang="de-DE" sz="1400" b="1" u="none" strike="noStrike" dirty="0">
                          <a:effectLst/>
                          <a:latin typeface="Arial" panose="020B0604020202020204" pitchFamily="34" charset="0"/>
                          <a:cs typeface="Arial" panose="020B0604020202020204" pitchFamily="34" charset="0"/>
                        </a:rPr>
                        <a:t> type</a:t>
                      </a:r>
                      <a:endParaRPr lang="de-DE" sz="1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710023772"/>
                  </a:ext>
                </a:extLst>
              </a:tr>
              <a:tr h="253923">
                <a:tc>
                  <a:txBody>
                    <a:bodyPr/>
                    <a:lstStyle/>
                    <a:p>
                      <a:pPr algn="ctr" fontAlgn="b"/>
                      <a:r>
                        <a:rPr lang="de-DE" sz="1400" u="none" strike="noStrike" dirty="0">
                          <a:effectLst/>
                          <a:latin typeface="Arial" panose="020B0604020202020204" pitchFamily="34" charset="0"/>
                          <a:cs typeface="Arial" panose="020B0604020202020204" pitchFamily="34" charset="0"/>
                        </a:rPr>
                        <a:t>1</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rtl="0" fontAlgn="ctr"/>
                      <a:r>
                        <a:rPr lang="de-DE" sz="1400" u="none" strike="noStrike">
                          <a:effectLst/>
                          <a:latin typeface="Arial" panose="020B0604020202020204" pitchFamily="34" charset="0"/>
                          <a:cs typeface="Arial" panose="020B0604020202020204" pitchFamily="34" charset="0"/>
                        </a:rPr>
                        <a:t>LRYQE3U</a:t>
                      </a:r>
                      <a:endParaRPr lang="de-DE"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l" fontAlgn="b"/>
                      <a:r>
                        <a:rPr lang="de-DE" sz="1400" u="none" strike="noStrike">
                          <a:effectLst/>
                          <a:latin typeface="Arial" panose="020B0604020202020204" pitchFamily="34" charset="0"/>
                          <a:cs typeface="Arial" panose="020B0604020202020204" pitchFamily="34" charset="0"/>
                        </a:rPr>
                        <a:t>Atlantic Sail</a:t>
                      </a:r>
                      <a:endParaRPr lang="de-DE"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1400" u="none" strike="noStrike">
                          <a:effectLst/>
                          <a:latin typeface="Arial" panose="020B0604020202020204" pitchFamily="34" charset="0"/>
                          <a:cs typeface="Arial" panose="020B0604020202020204" pitchFamily="34" charset="0"/>
                        </a:rPr>
                        <a:t>North Europe – East coast US</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de-DE" sz="1400" u="none" strike="noStrike">
                          <a:effectLst/>
                          <a:latin typeface="Arial" panose="020B0604020202020204" pitchFamily="34" charset="0"/>
                          <a:cs typeface="Arial" panose="020B0604020202020204" pitchFamily="34" charset="0"/>
                        </a:rPr>
                        <a:t>Research</a:t>
                      </a:r>
                      <a:endParaRPr lang="de-DE"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2511766477"/>
                  </a:ext>
                </a:extLst>
              </a:tr>
              <a:tr h="253923">
                <a:tc>
                  <a:txBody>
                    <a:bodyPr/>
                    <a:lstStyle/>
                    <a:p>
                      <a:pPr algn="ctr" fontAlgn="b"/>
                      <a:r>
                        <a:rPr lang="de-DE" sz="1400" u="none" strike="noStrike">
                          <a:effectLst/>
                          <a:latin typeface="Arial" panose="020B0604020202020204" pitchFamily="34" charset="0"/>
                          <a:cs typeface="Arial" panose="020B0604020202020204" pitchFamily="34" charset="0"/>
                        </a:rPr>
                        <a:t>2</a:t>
                      </a:r>
                      <a:endParaRPr lang="de-DE"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rtl="0" fontAlgn="ctr"/>
                      <a:r>
                        <a:rPr lang="de-DE" sz="1400" u="none" strike="noStrike">
                          <a:effectLst/>
                          <a:latin typeface="Arial" panose="020B0604020202020204" pitchFamily="34" charset="0"/>
                          <a:cs typeface="Arial" panose="020B0604020202020204" pitchFamily="34" charset="0"/>
                        </a:rPr>
                        <a:t>JNKN7JF </a:t>
                      </a:r>
                      <a:endParaRPr lang="de-DE"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l" fontAlgn="b"/>
                      <a:r>
                        <a:rPr lang="de-DE" sz="1400" u="none" strike="noStrike">
                          <a:effectLst/>
                          <a:latin typeface="Arial" panose="020B0604020202020204" pitchFamily="34" charset="0"/>
                          <a:cs typeface="Arial" panose="020B0604020202020204" pitchFamily="34" charset="0"/>
                        </a:rPr>
                        <a:t>Atlantic Sea</a:t>
                      </a:r>
                      <a:endParaRPr lang="de-DE"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1400" u="none" strike="noStrike">
                          <a:effectLst/>
                          <a:latin typeface="Arial" panose="020B0604020202020204" pitchFamily="34" charset="0"/>
                          <a:cs typeface="Arial" panose="020B0604020202020204" pitchFamily="34" charset="0"/>
                        </a:rPr>
                        <a:t>North Europe – East coast US</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de-DE" sz="1400" u="none" strike="noStrike" dirty="0">
                          <a:effectLst/>
                          <a:latin typeface="Arial" panose="020B0604020202020204" pitchFamily="34" charset="0"/>
                          <a:cs typeface="Arial" panose="020B0604020202020204" pitchFamily="34" charset="0"/>
                        </a:rPr>
                        <a:t>Merchant</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3093742562"/>
                  </a:ext>
                </a:extLst>
              </a:tr>
              <a:tr h="253923">
                <a:tc>
                  <a:txBody>
                    <a:bodyPr/>
                    <a:lstStyle/>
                    <a:p>
                      <a:pPr algn="ctr" fontAlgn="b"/>
                      <a:r>
                        <a:rPr lang="de-DE" sz="1400" u="none" strike="noStrike">
                          <a:effectLst/>
                          <a:latin typeface="Arial" panose="020B0604020202020204" pitchFamily="34" charset="0"/>
                          <a:cs typeface="Arial" panose="020B0604020202020204" pitchFamily="34" charset="0"/>
                        </a:rPr>
                        <a:t>3</a:t>
                      </a:r>
                      <a:endParaRPr lang="de-DE"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rtl="0" fontAlgn="ctr"/>
                      <a:r>
                        <a:rPr lang="de-DE" sz="1400" u="none" strike="noStrike">
                          <a:effectLst/>
                          <a:latin typeface="Arial" panose="020B0604020202020204" pitchFamily="34" charset="0"/>
                          <a:cs typeface="Arial" panose="020B0604020202020204" pitchFamily="34" charset="0"/>
                        </a:rPr>
                        <a:t>7JUNA4N</a:t>
                      </a:r>
                      <a:endParaRPr lang="de-DE"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l" fontAlgn="b"/>
                      <a:r>
                        <a:rPr lang="de-DE" sz="1400" u="none" strike="noStrike">
                          <a:effectLst/>
                          <a:latin typeface="Arial" panose="020B0604020202020204" pitchFamily="34" charset="0"/>
                          <a:cs typeface="Arial" panose="020B0604020202020204" pitchFamily="34" charset="0"/>
                        </a:rPr>
                        <a:t>Atlantic Sky</a:t>
                      </a:r>
                      <a:endParaRPr lang="de-DE"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1400" u="none" strike="noStrike">
                          <a:effectLst/>
                          <a:latin typeface="Arial" panose="020B0604020202020204" pitchFamily="34" charset="0"/>
                          <a:cs typeface="Arial" panose="020B0604020202020204" pitchFamily="34" charset="0"/>
                        </a:rPr>
                        <a:t>North Europe – East coast US</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de-DE" sz="1400" u="none" strike="noStrike" dirty="0">
                          <a:effectLst/>
                          <a:latin typeface="Arial" panose="020B0604020202020204" pitchFamily="34" charset="0"/>
                          <a:cs typeface="Arial" panose="020B0604020202020204" pitchFamily="34" charset="0"/>
                        </a:rPr>
                        <a:t>Merchant</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839013806"/>
                  </a:ext>
                </a:extLst>
              </a:tr>
              <a:tr h="253923">
                <a:tc>
                  <a:txBody>
                    <a:bodyPr/>
                    <a:lstStyle/>
                    <a:p>
                      <a:pPr algn="ctr" fontAlgn="b"/>
                      <a:r>
                        <a:rPr lang="de-DE" sz="1400" u="none" strike="noStrike" dirty="0">
                          <a:effectLst/>
                          <a:latin typeface="Arial" panose="020B0604020202020204" pitchFamily="34" charset="0"/>
                          <a:cs typeface="Arial" panose="020B0604020202020204" pitchFamily="34" charset="0"/>
                        </a:rPr>
                        <a:t>4</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rtl="0" fontAlgn="ctr"/>
                      <a:r>
                        <a:rPr lang="de-DE" sz="1400" u="none" strike="noStrike" dirty="0">
                          <a:effectLst/>
                          <a:latin typeface="Arial" panose="020B0604020202020204" pitchFamily="34" charset="0"/>
                          <a:cs typeface="Arial" panose="020B0604020202020204" pitchFamily="34" charset="0"/>
                        </a:rPr>
                        <a:t>YLV96WM </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l" fontAlgn="b"/>
                      <a:r>
                        <a:rPr lang="de-DE" sz="1400" u="none" strike="noStrike" dirty="0" err="1">
                          <a:effectLst/>
                          <a:latin typeface="Arial" panose="020B0604020202020204" pitchFamily="34" charset="0"/>
                          <a:cs typeface="Arial" panose="020B0604020202020204" pitchFamily="34" charset="0"/>
                        </a:rPr>
                        <a:t>Atlantic</a:t>
                      </a:r>
                      <a:r>
                        <a:rPr lang="de-DE" sz="1400" u="none" strike="noStrike" dirty="0">
                          <a:effectLst/>
                          <a:latin typeface="Arial" panose="020B0604020202020204" pitchFamily="34" charset="0"/>
                          <a:cs typeface="Arial" panose="020B0604020202020204" pitchFamily="34" charset="0"/>
                        </a:rPr>
                        <a:t> Sun</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1400" u="none" strike="noStrike">
                          <a:effectLst/>
                          <a:latin typeface="Arial" panose="020B0604020202020204" pitchFamily="34" charset="0"/>
                          <a:cs typeface="Arial" panose="020B0604020202020204" pitchFamily="34" charset="0"/>
                        </a:rPr>
                        <a:t>North Europe – East coast US</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de-DE" sz="1400" u="none" strike="noStrike">
                          <a:effectLst/>
                          <a:latin typeface="Arial" panose="020B0604020202020204" pitchFamily="34" charset="0"/>
                          <a:cs typeface="Arial" panose="020B0604020202020204" pitchFamily="34" charset="0"/>
                        </a:rPr>
                        <a:t>Merchant</a:t>
                      </a:r>
                      <a:endParaRPr lang="de-DE"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581348525"/>
                  </a:ext>
                </a:extLst>
              </a:tr>
              <a:tr h="253923">
                <a:tc>
                  <a:txBody>
                    <a:bodyPr/>
                    <a:lstStyle/>
                    <a:p>
                      <a:pPr algn="ctr" fontAlgn="b"/>
                      <a:r>
                        <a:rPr lang="de-DE" sz="1400" u="none" strike="noStrike" dirty="0">
                          <a:effectLst/>
                          <a:latin typeface="Arial" panose="020B0604020202020204" pitchFamily="34" charset="0"/>
                          <a:cs typeface="Arial" panose="020B0604020202020204" pitchFamily="34" charset="0"/>
                        </a:rPr>
                        <a:t>5</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rtl="0" fontAlgn="ctr"/>
                      <a:r>
                        <a:rPr lang="de-DE" sz="1400" u="none" strike="noStrike">
                          <a:effectLst/>
                          <a:latin typeface="Arial" panose="020B0604020202020204" pitchFamily="34" charset="0"/>
                          <a:cs typeface="Arial" panose="020B0604020202020204" pitchFamily="34" charset="0"/>
                        </a:rPr>
                        <a:t>KMPLHPW</a:t>
                      </a:r>
                      <a:endParaRPr lang="de-DE"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l" fontAlgn="b"/>
                      <a:r>
                        <a:rPr lang="de-DE" sz="1400" u="none" strike="noStrike">
                          <a:effectLst/>
                          <a:latin typeface="Arial" panose="020B0604020202020204" pitchFamily="34" charset="0"/>
                          <a:cs typeface="Arial" panose="020B0604020202020204" pitchFamily="34" charset="0"/>
                        </a:rPr>
                        <a:t>Atlantic Star</a:t>
                      </a:r>
                      <a:endParaRPr lang="de-DE"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1400" u="none" strike="noStrike">
                          <a:effectLst/>
                          <a:latin typeface="Arial" panose="020B0604020202020204" pitchFamily="34" charset="0"/>
                          <a:cs typeface="Arial" panose="020B0604020202020204" pitchFamily="34" charset="0"/>
                        </a:rPr>
                        <a:t>North Europe – East coast US</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de-DE" sz="1400" u="none" strike="noStrike" dirty="0">
                          <a:effectLst/>
                          <a:latin typeface="Arial" panose="020B0604020202020204" pitchFamily="34" charset="0"/>
                          <a:cs typeface="Arial" panose="020B0604020202020204" pitchFamily="34" charset="0"/>
                        </a:rPr>
                        <a:t>Merchant</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578003841"/>
                  </a:ext>
                </a:extLst>
              </a:tr>
              <a:tr h="253923">
                <a:tc>
                  <a:txBody>
                    <a:bodyPr/>
                    <a:lstStyle/>
                    <a:p>
                      <a:pPr algn="ctr" fontAlgn="b"/>
                      <a:r>
                        <a:rPr lang="de-DE" sz="1400" u="none" strike="noStrike">
                          <a:effectLst/>
                          <a:latin typeface="Arial" panose="020B0604020202020204" pitchFamily="34" charset="0"/>
                          <a:cs typeface="Arial" panose="020B0604020202020204" pitchFamily="34" charset="0"/>
                        </a:rPr>
                        <a:t>6</a:t>
                      </a:r>
                      <a:endParaRPr lang="de-DE"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rtl="0" fontAlgn="ctr"/>
                      <a:r>
                        <a:rPr lang="de-DE" sz="1400" u="none" strike="noStrike">
                          <a:effectLst/>
                          <a:latin typeface="Arial" panose="020B0604020202020204" pitchFamily="34" charset="0"/>
                          <a:cs typeface="Arial" panose="020B0604020202020204" pitchFamily="34" charset="0"/>
                        </a:rPr>
                        <a:t>WDK38HS</a:t>
                      </a:r>
                      <a:endParaRPr lang="de-DE"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l" fontAlgn="b"/>
                      <a:r>
                        <a:rPr lang="de-DE" sz="1400" u="none" strike="noStrike" dirty="0" err="1">
                          <a:effectLst/>
                          <a:latin typeface="Arial" panose="020B0604020202020204" pitchFamily="34" charset="0"/>
                          <a:cs typeface="Arial" panose="020B0604020202020204" pitchFamily="34" charset="0"/>
                        </a:rPr>
                        <a:t>Kronprins</a:t>
                      </a:r>
                      <a:r>
                        <a:rPr lang="de-DE" sz="1400" u="none" strike="noStrike" dirty="0">
                          <a:effectLst/>
                          <a:latin typeface="Arial" panose="020B0604020202020204" pitchFamily="34" charset="0"/>
                          <a:cs typeface="Arial" panose="020B0604020202020204" pitchFamily="34" charset="0"/>
                        </a:rPr>
                        <a:t> Haakon</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de-DE" sz="1400" u="none" strike="noStrike">
                          <a:effectLst/>
                          <a:latin typeface="Arial" panose="020B0604020202020204" pitchFamily="34" charset="0"/>
                          <a:cs typeface="Arial" panose="020B0604020202020204" pitchFamily="34" charset="0"/>
                        </a:rPr>
                        <a:t>Research vessel, mainly Atlantic</a:t>
                      </a:r>
                      <a:endParaRPr lang="de-DE"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de-DE" sz="1400" u="none" strike="noStrike">
                          <a:effectLst/>
                          <a:latin typeface="Arial" panose="020B0604020202020204" pitchFamily="34" charset="0"/>
                          <a:cs typeface="Arial" panose="020B0604020202020204" pitchFamily="34" charset="0"/>
                        </a:rPr>
                        <a:t>Research</a:t>
                      </a:r>
                      <a:endParaRPr lang="de-DE"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2504552392"/>
                  </a:ext>
                </a:extLst>
              </a:tr>
              <a:tr h="253923">
                <a:tc>
                  <a:txBody>
                    <a:bodyPr/>
                    <a:lstStyle/>
                    <a:p>
                      <a:pPr algn="ctr" fontAlgn="b"/>
                      <a:r>
                        <a:rPr lang="de-DE" sz="1400" u="none" strike="noStrike">
                          <a:effectLst/>
                          <a:latin typeface="Arial" panose="020B0604020202020204" pitchFamily="34" charset="0"/>
                          <a:cs typeface="Arial" panose="020B0604020202020204" pitchFamily="34" charset="0"/>
                        </a:rPr>
                        <a:t>7</a:t>
                      </a:r>
                      <a:endParaRPr lang="de-DE"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rtl="0" fontAlgn="ctr"/>
                      <a:r>
                        <a:rPr lang="de-DE" sz="1400" u="none" strike="noStrike">
                          <a:effectLst/>
                          <a:latin typeface="Arial" panose="020B0604020202020204" pitchFamily="34" charset="0"/>
                          <a:cs typeface="Arial" panose="020B0604020202020204" pitchFamily="34" charset="0"/>
                        </a:rPr>
                        <a:t>FPUW5GN</a:t>
                      </a:r>
                      <a:endParaRPr lang="de-DE"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l" fontAlgn="b"/>
                      <a:r>
                        <a:rPr lang="de-DE" sz="1400" u="none" strike="noStrike">
                          <a:effectLst/>
                          <a:latin typeface="Arial" panose="020B0604020202020204" pitchFamily="34" charset="0"/>
                          <a:cs typeface="Arial" panose="020B0604020202020204" pitchFamily="34" charset="0"/>
                        </a:rPr>
                        <a:t>Maria S. Merian</a:t>
                      </a:r>
                      <a:endParaRPr lang="de-DE"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de-DE" sz="1400" u="none" strike="noStrike">
                          <a:effectLst/>
                          <a:latin typeface="Arial" panose="020B0604020202020204" pitchFamily="34" charset="0"/>
                          <a:cs typeface="Arial" panose="020B0604020202020204" pitchFamily="34" charset="0"/>
                        </a:rPr>
                        <a:t>Research vessel, mainly Atlantic</a:t>
                      </a:r>
                      <a:endParaRPr lang="de-DE"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de-DE" sz="1400" u="none" strike="noStrike" dirty="0">
                          <a:effectLst/>
                          <a:latin typeface="Arial" panose="020B0604020202020204" pitchFamily="34" charset="0"/>
                          <a:cs typeface="Arial" panose="020B0604020202020204" pitchFamily="34" charset="0"/>
                        </a:rPr>
                        <a:t>Research</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2509387076"/>
                  </a:ext>
                </a:extLst>
              </a:tr>
              <a:tr h="253923">
                <a:tc>
                  <a:txBody>
                    <a:bodyPr/>
                    <a:lstStyle/>
                    <a:p>
                      <a:pPr algn="ctr" fontAlgn="b"/>
                      <a:r>
                        <a:rPr lang="de-DE" sz="1400" u="none" strike="noStrike" dirty="0">
                          <a:effectLst/>
                          <a:latin typeface="Arial" panose="020B0604020202020204" pitchFamily="34" charset="0"/>
                          <a:cs typeface="Arial" panose="020B0604020202020204" pitchFamily="34" charset="0"/>
                        </a:rPr>
                        <a:t>8</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rtl="0" fontAlgn="ctr"/>
                      <a:r>
                        <a:rPr lang="de-DE" sz="1400" u="none" strike="noStrike">
                          <a:effectLst/>
                          <a:latin typeface="Arial" panose="020B0604020202020204" pitchFamily="34" charset="0"/>
                          <a:cs typeface="Arial" panose="020B0604020202020204" pitchFamily="34" charset="0"/>
                        </a:rPr>
                        <a:t>ZVQEQCM</a:t>
                      </a:r>
                      <a:endParaRPr lang="de-DE"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l" fontAlgn="b"/>
                      <a:r>
                        <a:rPr lang="de-DE" sz="1400" u="none" strike="noStrike" dirty="0">
                          <a:effectLst/>
                          <a:latin typeface="Arial" panose="020B0604020202020204" pitchFamily="34" charset="0"/>
                          <a:cs typeface="Arial" panose="020B0604020202020204" pitchFamily="34" charset="0"/>
                        </a:rPr>
                        <a:t>Meteor</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de-DE" sz="1400" u="none" strike="noStrike" dirty="0">
                          <a:effectLst/>
                          <a:latin typeface="Arial" panose="020B0604020202020204" pitchFamily="34" charset="0"/>
                          <a:cs typeface="Arial" panose="020B0604020202020204" pitchFamily="34" charset="0"/>
                        </a:rPr>
                        <a:t>Research </a:t>
                      </a:r>
                      <a:r>
                        <a:rPr lang="de-DE" sz="1400" u="none" strike="noStrike" dirty="0" err="1">
                          <a:effectLst/>
                          <a:latin typeface="Arial" panose="020B0604020202020204" pitchFamily="34" charset="0"/>
                          <a:cs typeface="Arial" panose="020B0604020202020204" pitchFamily="34" charset="0"/>
                        </a:rPr>
                        <a:t>vessel</a:t>
                      </a:r>
                      <a:r>
                        <a:rPr lang="de-DE" sz="1400" u="none" strike="noStrike" dirty="0">
                          <a:effectLst/>
                          <a:latin typeface="Arial" panose="020B0604020202020204" pitchFamily="34" charset="0"/>
                          <a:cs typeface="Arial" panose="020B0604020202020204" pitchFamily="34" charset="0"/>
                        </a:rPr>
                        <a:t>, </a:t>
                      </a:r>
                      <a:r>
                        <a:rPr lang="de-DE" sz="1400" u="none" strike="noStrike" dirty="0" err="1">
                          <a:effectLst/>
                          <a:latin typeface="Arial" panose="020B0604020202020204" pitchFamily="34" charset="0"/>
                          <a:cs typeface="Arial" panose="020B0604020202020204" pitchFamily="34" charset="0"/>
                        </a:rPr>
                        <a:t>worldwide</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de-DE" sz="1400" u="none" strike="noStrike">
                          <a:effectLst/>
                          <a:latin typeface="Arial" panose="020B0604020202020204" pitchFamily="34" charset="0"/>
                          <a:cs typeface="Arial" panose="020B0604020202020204" pitchFamily="34" charset="0"/>
                        </a:rPr>
                        <a:t>Research</a:t>
                      </a:r>
                      <a:endParaRPr lang="de-DE"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979541005"/>
                  </a:ext>
                </a:extLst>
              </a:tr>
              <a:tr h="253923">
                <a:tc>
                  <a:txBody>
                    <a:bodyPr/>
                    <a:lstStyle/>
                    <a:p>
                      <a:pPr algn="ctr" fontAlgn="b"/>
                      <a:r>
                        <a:rPr lang="de-DE" sz="1400" u="none" strike="noStrike" dirty="0">
                          <a:effectLst/>
                          <a:latin typeface="Arial" panose="020B0604020202020204" pitchFamily="34" charset="0"/>
                          <a:cs typeface="Arial" panose="020B0604020202020204" pitchFamily="34" charset="0"/>
                        </a:rPr>
                        <a:t>9</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rtl="0" fontAlgn="ctr"/>
                      <a:r>
                        <a:rPr lang="de-DE" sz="1400" u="none" strike="noStrike">
                          <a:effectLst/>
                          <a:latin typeface="Arial" panose="020B0604020202020204" pitchFamily="34" charset="0"/>
                          <a:cs typeface="Arial" panose="020B0604020202020204" pitchFamily="34" charset="0"/>
                        </a:rPr>
                        <a:t>VKB4L5Q</a:t>
                      </a:r>
                      <a:endParaRPr lang="de-DE"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l" fontAlgn="b"/>
                      <a:r>
                        <a:rPr lang="de-DE" sz="1400" u="none" strike="noStrike">
                          <a:effectLst/>
                          <a:latin typeface="Arial" panose="020B0604020202020204" pitchFamily="34" charset="0"/>
                          <a:cs typeface="Arial" panose="020B0604020202020204" pitchFamily="34" charset="0"/>
                        </a:rPr>
                        <a:t>Liverpool Express</a:t>
                      </a:r>
                      <a:endParaRPr lang="de-DE"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1400" u="none" strike="noStrike">
                          <a:effectLst/>
                          <a:latin typeface="Arial" panose="020B0604020202020204" pitchFamily="34" charset="0"/>
                          <a:cs typeface="Arial" panose="020B0604020202020204" pitchFamily="34" charset="0"/>
                        </a:rPr>
                        <a:t>Mediterranean - West coast South America</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de-DE" sz="1400" u="none" strike="noStrike">
                          <a:effectLst/>
                          <a:latin typeface="Arial" panose="020B0604020202020204" pitchFamily="34" charset="0"/>
                          <a:cs typeface="Arial" panose="020B0604020202020204" pitchFamily="34" charset="0"/>
                        </a:rPr>
                        <a:t>Merchant</a:t>
                      </a:r>
                      <a:endParaRPr lang="de-DE"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808288555"/>
                  </a:ext>
                </a:extLst>
              </a:tr>
              <a:tr h="253923">
                <a:tc>
                  <a:txBody>
                    <a:bodyPr/>
                    <a:lstStyle/>
                    <a:p>
                      <a:pPr algn="ctr" fontAlgn="b"/>
                      <a:r>
                        <a:rPr lang="de-DE" sz="1400" u="none" strike="noStrike" dirty="0">
                          <a:effectLst/>
                          <a:latin typeface="Arial" panose="020B0604020202020204" pitchFamily="34" charset="0"/>
                          <a:cs typeface="Arial" panose="020B0604020202020204" pitchFamily="34" charset="0"/>
                        </a:rPr>
                        <a:t>10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rtl="0" fontAlgn="ctr"/>
                      <a:r>
                        <a:rPr lang="de-DE" sz="1400" u="none" strike="noStrike">
                          <a:effectLst/>
                          <a:latin typeface="Arial" panose="020B0604020202020204" pitchFamily="34" charset="0"/>
                          <a:cs typeface="Arial" panose="020B0604020202020204" pitchFamily="34" charset="0"/>
                        </a:rPr>
                        <a:t>XQFJRGX</a:t>
                      </a:r>
                      <a:endParaRPr lang="de-DE"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l" fontAlgn="b"/>
                      <a:r>
                        <a:rPr lang="de-DE" sz="1400" u="none" strike="noStrike">
                          <a:effectLst/>
                          <a:latin typeface="Arial" panose="020B0604020202020204" pitchFamily="34" charset="0"/>
                          <a:cs typeface="Arial" panose="020B0604020202020204" pitchFamily="34" charset="0"/>
                        </a:rPr>
                        <a:t>Ottawa Express</a:t>
                      </a:r>
                      <a:endParaRPr lang="de-DE"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de-DE" sz="1400" u="none" strike="noStrike" dirty="0">
                          <a:effectLst/>
                          <a:latin typeface="Arial" panose="020B0604020202020204" pitchFamily="34" charset="0"/>
                          <a:cs typeface="Arial" panose="020B0604020202020204" pitchFamily="34" charset="0"/>
                        </a:rPr>
                        <a:t>North Europe – Montreal</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de-DE" sz="1400" u="none" strike="noStrike" dirty="0">
                          <a:effectLst/>
                          <a:latin typeface="Arial" panose="020B0604020202020204" pitchFamily="34" charset="0"/>
                          <a:cs typeface="Arial" panose="020B0604020202020204" pitchFamily="34" charset="0"/>
                        </a:rPr>
                        <a:t>Merchant</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2195804872"/>
                  </a:ext>
                </a:extLst>
              </a:tr>
              <a:tr h="253923">
                <a:tc>
                  <a:txBody>
                    <a:bodyPr/>
                    <a:lstStyle/>
                    <a:p>
                      <a:pPr algn="ctr" fontAlgn="b"/>
                      <a:r>
                        <a:rPr lang="de-DE" sz="1400" u="none" strike="noStrike">
                          <a:effectLst/>
                          <a:latin typeface="Arial" panose="020B0604020202020204" pitchFamily="34" charset="0"/>
                          <a:cs typeface="Arial" panose="020B0604020202020204" pitchFamily="34" charset="0"/>
                        </a:rPr>
                        <a:t>11</a:t>
                      </a:r>
                      <a:endParaRPr lang="de-DE"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rtl="0" fontAlgn="ctr"/>
                      <a:r>
                        <a:rPr lang="de-DE" sz="1400" b="0" i="0" u="none" strike="noStrike" dirty="0" err="1">
                          <a:solidFill>
                            <a:srgbClr val="000000"/>
                          </a:solidFill>
                          <a:effectLst/>
                          <a:latin typeface="Arial" panose="020B0604020202020204" pitchFamily="34" charset="0"/>
                          <a:cs typeface="Arial" panose="020B0604020202020204" pitchFamily="34" charset="0"/>
                        </a:rPr>
                        <a:t>ATGU3FT</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l" fontAlgn="ctr"/>
                      <a:r>
                        <a:rPr lang="de-DE" sz="1400" u="none" strike="noStrike" dirty="0" err="1">
                          <a:effectLst/>
                          <a:latin typeface="Arial" panose="020B0604020202020204" pitchFamily="34" charset="0"/>
                          <a:cs typeface="Arial" panose="020B0604020202020204" pitchFamily="34" charset="0"/>
                        </a:rPr>
                        <a:t>Tukuma</a:t>
                      </a:r>
                      <a:r>
                        <a:rPr lang="de-DE" sz="1400" u="none" strike="noStrike" dirty="0">
                          <a:effectLst/>
                          <a:latin typeface="Arial" panose="020B0604020202020204" pitchFamily="34" charset="0"/>
                          <a:cs typeface="Arial" panose="020B0604020202020204" pitchFamily="34" charset="0"/>
                        </a:rPr>
                        <a:t> </a:t>
                      </a:r>
                      <a:r>
                        <a:rPr lang="de-DE" sz="1400" u="none" strike="noStrike" dirty="0" err="1">
                          <a:effectLst/>
                          <a:latin typeface="Arial" panose="020B0604020202020204" pitchFamily="34" charset="0"/>
                          <a:cs typeface="Arial" panose="020B0604020202020204" pitchFamily="34" charset="0"/>
                        </a:rPr>
                        <a:t>Arctica</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l" fontAlgn="b"/>
                      <a:r>
                        <a:rPr lang="de-DE" sz="1400" u="none" strike="noStrike" dirty="0" err="1">
                          <a:effectLst/>
                          <a:latin typeface="Arial" panose="020B0604020202020204" pitchFamily="34" charset="0"/>
                          <a:cs typeface="Arial" panose="020B0604020202020204" pitchFamily="34" charset="0"/>
                        </a:rPr>
                        <a:t>Denmark</a:t>
                      </a:r>
                      <a:r>
                        <a:rPr lang="de-DE" sz="1400" u="none" strike="noStrike" dirty="0">
                          <a:effectLst/>
                          <a:latin typeface="Arial" panose="020B0604020202020204" pitchFamily="34" charset="0"/>
                          <a:cs typeface="Arial" panose="020B0604020202020204" pitchFamily="34" charset="0"/>
                        </a:rPr>
                        <a:t> – West </a:t>
                      </a:r>
                      <a:r>
                        <a:rPr lang="de-DE" sz="1400" u="none" strike="noStrike" dirty="0" err="1">
                          <a:effectLst/>
                          <a:latin typeface="Arial" panose="020B0604020202020204" pitchFamily="34" charset="0"/>
                          <a:cs typeface="Arial" panose="020B0604020202020204" pitchFamily="34" charset="0"/>
                        </a:rPr>
                        <a:t>coast</a:t>
                      </a:r>
                      <a:r>
                        <a:rPr lang="de-DE" sz="1400" u="none" strike="noStrike" dirty="0">
                          <a:effectLst/>
                          <a:latin typeface="Arial" panose="020B0604020202020204" pitchFamily="34" charset="0"/>
                          <a:cs typeface="Arial" panose="020B0604020202020204" pitchFamily="34" charset="0"/>
                        </a:rPr>
                        <a:t> Greenland</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de-DE" sz="1400" u="none" strike="noStrike">
                          <a:effectLst/>
                          <a:latin typeface="Arial" panose="020B0604020202020204" pitchFamily="34" charset="0"/>
                          <a:cs typeface="Arial" panose="020B0604020202020204" pitchFamily="34" charset="0"/>
                        </a:rPr>
                        <a:t>Merchant</a:t>
                      </a:r>
                      <a:endParaRPr lang="de-DE"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3447672119"/>
                  </a:ext>
                </a:extLst>
              </a:tr>
              <a:tr h="253923">
                <a:tc>
                  <a:txBody>
                    <a:bodyPr/>
                    <a:lstStyle/>
                    <a:p>
                      <a:pPr algn="ctr" fontAlgn="b"/>
                      <a:r>
                        <a:rPr lang="de-DE" sz="1400" u="none" strike="noStrike" dirty="0">
                          <a:effectLst/>
                          <a:latin typeface="Arial" panose="020B0604020202020204" pitchFamily="34" charset="0"/>
                          <a:cs typeface="Arial" panose="020B0604020202020204" pitchFamily="34" charset="0"/>
                        </a:rPr>
                        <a:t>12</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rtl="0" fontAlgn="ctr"/>
                      <a:r>
                        <a:rPr lang="de-DE" sz="1400" u="none" strike="noStrike">
                          <a:effectLst/>
                          <a:latin typeface="Arial" panose="020B0604020202020204" pitchFamily="34" charset="0"/>
                          <a:cs typeface="Arial" panose="020B0604020202020204" pitchFamily="34" charset="0"/>
                        </a:rPr>
                        <a:t>HTXUH4H</a:t>
                      </a:r>
                      <a:endParaRPr lang="de-DE"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l" fontAlgn="ctr"/>
                      <a:r>
                        <a:rPr lang="de-DE" sz="1400" u="none" strike="noStrike">
                          <a:effectLst/>
                          <a:latin typeface="Arial" panose="020B0604020202020204" pitchFamily="34" charset="0"/>
                          <a:cs typeface="Arial" panose="020B0604020202020204" pitchFamily="34" charset="0"/>
                        </a:rPr>
                        <a:t>Mary Arctica</a:t>
                      </a:r>
                      <a:endParaRPr lang="de-DE"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l" fontAlgn="b"/>
                      <a:r>
                        <a:rPr lang="de-DE" sz="1400" u="none" strike="noStrike">
                          <a:effectLst/>
                          <a:latin typeface="Arial" panose="020B0604020202020204" pitchFamily="34" charset="0"/>
                          <a:cs typeface="Arial" panose="020B0604020202020204" pitchFamily="34" charset="0"/>
                        </a:rPr>
                        <a:t>Denmark – West coast Greenland</a:t>
                      </a:r>
                      <a:endParaRPr lang="de-DE"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de-DE" sz="1400" u="none" strike="noStrike">
                          <a:effectLst/>
                          <a:latin typeface="Arial" panose="020B0604020202020204" pitchFamily="34" charset="0"/>
                          <a:cs typeface="Arial" panose="020B0604020202020204" pitchFamily="34" charset="0"/>
                        </a:rPr>
                        <a:t>Merchant</a:t>
                      </a:r>
                      <a:endParaRPr lang="de-DE"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918423652"/>
                  </a:ext>
                </a:extLst>
              </a:tr>
              <a:tr h="253923">
                <a:tc>
                  <a:txBody>
                    <a:bodyPr/>
                    <a:lstStyle/>
                    <a:p>
                      <a:pPr algn="ctr" fontAlgn="b"/>
                      <a:r>
                        <a:rPr lang="de-DE" sz="1400" u="none" strike="noStrike">
                          <a:effectLst/>
                          <a:latin typeface="Arial" panose="020B0604020202020204" pitchFamily="34" charset="0"/>
                          <a:cs typeface="Arial" panose="020B0604020202020204" pitchFamily="34" charset="0"/>
                        </a:rPr>
                        <a:t>13</a:t>
                      </a:r>
                      <a:endParaRPr lang="de-DE"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rtl="0" fontAlgn="ct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l" fontAlgn="ctr"/>
                      <a:r>
                        <a:rPr lang="de-DE" sz="1400" b="0" i="0" u="none" strike="noStrike" dirty="0" err="1">
                          <a:solidFill>
                            <a:srgbClr val="000000"/>
                          </a:solidFill>
                          <a:effectLst/>
                          <a:latin typeface="Arial" panose="020B0604020202020204" pitchFamily="34" charset="0"/>
                          <a:cs typeface="Arial" panose="020B0604020202020204" pitchFamily="34" charset="0"/>
                        </a:rPr>
                        <a:t>Currently</a:t>
                      </a:r>
                      <a:r>
                        <a:rPr lang="de-DE" sz="1400" b="0" i="0" u="none" strike="noStrike" dirty="0">
                          <a:solidFill>
                            <a:srgbClr val="000000"/>
                          </a:solidFill>
                          <a:effectLst/>
                          <a:latin typeface="Arial" panose="020B0604020202020204" pitchFamily="34" charset="0"/>
                          <a:cs typeface="Arial" panose="020B0604020202020204" pitchFamily="34" charset="0"/>
                        </a:rPr>
                        <a:t> </a:t>
                      </a:r>
                      <a:r>
                        <a:rPr lang="de-DE" sz="1400" b="0" i="0" u="none" strike="noStrike" dirty="0" err="1">
                          <a:solidFill>
                            <a:srgbClr val="000000"/>
                          </a:solidFill>
                          <a:effectLst/>
                          <a:latin typeface="Arial" panose="020B0604020202020204" pitchFamily="34" charset="0"/>
                          <a:cs typeface="Arial" panose="020B0604020202020204" pitchFamily="34" charset="0"/>
                        </a:rPr>
                        <a:t>inactive</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l" fontAlgn="b"/>
                      <a:r>
                        <a:rPr lang="de-DE" sz="1400" u="none" strike="noStrike" dirty="0" err="1">
                          <a:effectLst/>
                          <a:latin typeface="Arial" panose="020B0604020202020204" pitchFamily="34" charset="0"/>
                          <a:cs typeface="Arial" panose="020B0604020202020204" pitchFamily="34" charset="0"/>
                        </a:rPr>
                        <a:t>Denmark</a:t>
                      </a:r>
                      <a:r>
                        <a:rPr lang="de-DE" sz="1400" u="none" strike="noStrike" dirty="0">
                          <a:effectLst/>
                          <a:latin typeface="Arial" panose="020B0604020202020204" pitchFamily="34" charset="0"/>
                          <a:cs typeface="Arial" panose="020B0604020202020204" pitchFamily="34" charset="0"/>
                        </a:rPr>
                        <a:t> – West </a:t>
                      </a:r>
                      <a:r>
                        <a:rPr lang="de-DE" sz="1400" u="none" strike="noStrike" dirty="0" err="1">
                          <a:effectLst/>
                          <a:latin typeface="Arial" panose="020B0604020202020204" pitchFamily="34" charset="0"/>
                          <a:cs typeface="Arial" panose="020B0604020202020204" pitchFamily="34" charset="0"/>
                        </a:rPr>
                        <a:t>coast</a:t>
                      </a:r>
                      <a:r>
                        <a:rPr lang="de-DE" sz="1400" u="none" strike="noStrike" dirty="0">
                          <a:effectLst/>
                          <a:latin typeface="Arial" panose="020B0604020202020204" pitchFamily="34" charset="0"/>
                          <a:cs typeface="Arial" panose="020B0604020202020204" pitchFamily="34" charset="0"/>
                        </a:rPr>
                        <a:t> Greenland</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de-DE" sz="1400" u="none" strike="noStrike" dirty="0">
                          <a:effectLst/>
                          <a:latin typeface="Arial" panose="020B0604020202020204" pitchFamily="34" charset="0"/>
                          <a:cs typeface="Arial" panose="020B0604020202020204" pitchFamily="34" charset="0"/>
                        </a:rPr>
                        <a:t>Merchant</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359548932"/>
                  </a:ext>
                </a:extLst>
              </a:tr>
              <a:tr h="253923">
                <a:tc>
                  <a:txBody>
                    <a:bodyPr/>
                    <a:lstStyle/>
                    <a:p>
                      <a:pPr algn="ctr" fontAlgn="b"/>
                      <a:r>
                        <a:rPr lang="de-DE" sz="1400" u="none" strike="noStrike" dirty="0">
                          <a:effectLst/>
                          <a:latin typeface="Arial" panose="020B0604020202020204" pitchFamily="34" charset="0"/>
                          <a:cs typeface="Arial" panose="020B0604020202020204" pitchFamily="34" charset="0"/>
                        </a:rPr>
                        <a:t>14</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rtl="0" fontAlgn="ctr"/>
                      <a:r>
                        <a:rPr lang="de-DE" sz="1400" u="none" strike="noStrike" dirty="0" err="1">
                          <a:effectLst/>
                          <a:latin typeface="Arial" panose="020B0604020202020204" pitchFamily="34" charset="0"/>
                          <a:cs typeface="Arial" panose="020B0604020202020204" pitchFamily="34" charset="0"/>
                        </a:rPr>
                        <a:t>UXK5JTU</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l" fontAlgn="b"/>
                      <a:r>
                        <a:rPr lang="de-DE" sz="1400" u="none" strike="noStrike" dirty="0">
                          <a:effectLst/>
                          <a:latin typeface="Arial" panose="020B0604020202020204" pitchFamily="34" charset="0"/>
                          <a:cs typeface="Arial" panose="020B0604020202020204" pitchFamily="34" charset="0"/>
                        </a:rPr>
                        <a:t>Fort Saint Charles</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1400" u="none" strike="noStrike" dirty="0">
                          <a:effectLst/>
                          <a:latin typeface="Arial" panose="020B0604020202020204" pitchFamily="34" charset="0"/>
                          <a:cs typeface="Arial" panose="020B0604020202020204" pitchFamily="34" charset="0"/>
                        </a:rPr>
                        <a:t>North West Europe – French West Indies</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de-DE" sz="1400" u="none" strike="noStrike" dirty="0">
                          <a:effectLst/>
                          <a:latin typeface="Arial" panose="020B0604020202020204" pitchFamily="34" charset="0"/>
                          <a:cs typeface="Arial" panose="020B0604020202020204" pitchFamily="34" charset="0"/>
                        </a:rPr>
                        <a:t>Merchant</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3956507122"/>
                  </a:ext>
                </a:extLst>
              </a:tr>
              <a:tr h="253923">
                <a:tc>
                  <a:txBody>
                    <a:bodyPr/>
                    <a:lstStyle/>
                    <a:p>
                      <a:pPr algn="ctr" fontAlgn="b"/>
                      <a:r>
                        <a:rPr lang="de-DE" sz="1400" u="none" strike="noStrike" dirty="0">
                          <a:effectLst/>
                          <a:latin typeface="Arial" panose="020B0604020202020204" pitchFamily="34" charset="0"/>
                          <a:cs typeface="Arial" panose="020B0604020202020204" pitchFamily="34" charset="0"/>
                        </a:rPr>
                        <a:t>15</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rtl="0" fontAlgn="ctr"/>
                      <a:r>
                        <a:rPr lang="de-DE" sz="1400" u="none" strike="noStrike" dirty="0" err="1">
                          <a:effectLst/>
                          <a:latin typeface="Arial" panose="020B0604020202020204" pitchFamily="34" charset="0"/>
                          <a:cs typeface="Arial" panose="020B0604020202020204" pitchFamily="34" charset="0"/>
                        </a:rPr>
                        <a:t>KJJF9XN</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l" fontAlgn="b"/>
                      <a:r>
                        <a:rPr lang="de-DE" sz="1400" u="none" strike="noStrike" dirty="0">
                          <a:effectLst/>
                          <a:latin typeface="Arial" panose="020B0604020202020204" pitchFamily="34" charset="0"/>
                          <a:cs typeface="Arial" panose="020B0604020202020204" pitchFamily="34" charset="0"/>
                        </a:rPr>
                        <a:t>Fort De France</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1400" u="none" strike="noStrike" dirty="0">
                          <a:effectLst/>
                          <a:latin typeface="Arial" panose="020B0604020202020204" pitchFamily="34" charset="0"/>
                          <a:cs typeface="Arial" panose="020B0604020202020204" pitchFamily="34" charset="0"/>
                        </a:rPr>
                        <a:t>North West Europe – French West Indies</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de-DE" sz="1400" u="none" strike="noStrike" dirty="0">
                          <a:effectLst/>
                          <a:latin typeface="Arial" panose="020B0604020202020204" pitchFamily="34" charset="0"/>
                          <a:cs typeface="Arial" panose="020B0604020202020204" pitchFamily="34" charset="0"/>
                        </a:rPr>
                        <a:t>Merchant</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3327195507"/>
                  </a:ext>
                </a:extLst>
              </a:tr>
              <a:tr h="253923">
                <a:tc>
                  <a:txBody>
                    <a:bodyPr/>
                    <a:lstStyle/>
                    <a:p>
                      <a:pPr algn="ctr" fontAlgn="b"/>
                      <a:r>
                        <a:rPr lang="de-DE" sz="1400" u="none" strike="noStrike" dirty="0">
                          <a:effectLst/>
                          <a:latin typeface="Arial" panose="020B0604020202020204" pitchFamily="34" charset="0"/>
                          <a:cs typeface="Arial" panose="020B0604020202020204" pitchFamily="34" charset="0"/>
                        </a:rPr>
                        <a:t>16</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rtl="0" fontAlgn="ctr"/>
                      <a:r>
                        <a:rPr lang="de-DE" sz="1400" u="none" strike="noStrike" dirty="0" err="1">
                          <a:effectLst/>
                          <a:latin typeface="Arial" panose="020B0604020202020204" pitchFamily="34" charset="0"/>
                          <a:cs typeface="Arial" panose="020B0604020202020204" pitchFamily="34" charset="0"/>
                        </a:rPr>
                        <a:t>2EERVTP</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l" fontAlgn="b"/>
                      <a:r>
                        <a:rPr lang="de-DE" sz="1400" u="none" strike="noStrike" dirty="0">
                          <a:effectLst/>
                          <a:latin typeface="Arial" panose="020B0604020202020204" pitchFamily="34" charset="0"/>
                          <a:cs typeface="Arial" panose="020B0604020202020204" pitchFamily="34" charset="0"/>
                        </a:rPr>
                        <a:t>Fort Fleur </a:t>
                      </a:r>
                      <a:r>
                        <a:rPr lang="de-DE" sz="1400" u="none" strike="noStrike" dirty="0" err="1">
                          <a:effectLst/>
                          <a:latin typeface="Arial" panose="020B0604020202020204" pitchFamily="34" charset="0"/>
                          <a:cs typeface="Arial" panose="020B0604020202020204" pitchFamily="34" charset="0"/>
                        </a:rPr>
                        <a:t>D’Epee</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1400" u="none" strike="noStrike" dirty="0">
                          <a:effectLst/>
                          <a:latin typeface="Arial" panose="020B0604020202020204" pitchFamily="34" charset="0"/>
                          <a:cs typeface="Arial" panose="020B0604020202020204" pitchFamily="34" charset="0"/>
                        </a:rPr>
                        <a:t>North West Europe – French West Indies</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de-DE" sz="1400" u="none" strike="noStrike" dirty="0">
                          <a:effectLst/>
                          <a:latin typeface="Arial" panose="020B0604020202020204" pitchFamily="34" charset="0"/>
                          <a:cs typeface="Arial" panose="020B0604020202020204" pitchFamily="34" charset="0"/>
                        </a:rPr>
                        <a:t>Merchant</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985337236"/>
                  </a:ext>
                </a:extLst>
              </a:tr>
              <a:tr h="253923">
                <a:tc>
                  <a:txBody>
                    <a:bodyPr/>
                    <a:lstStyle/>
                    <a:p>
                      <a:pPr algn="ctr" fontAlgn="b"/>
                      <a:r>
                        <a:rPr lang="de-DE" sz="1400" u="none" strike="noStrike" dirty="0">
                          <a:effectLst/>
                          <a:latin typeface="Arial" panose="020B0604020202020204" pitchFamily="34" charset="0"/>
                          <a:cs typeface="Arial" panose="020B0604020202020204" pitchFamily="34" charset="0"/>
                        </a:rPr>
                        <a:t>17</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rtl="0" fontAlgn="ctr"/>
                      <a:r>
                        <a:rPr lang="de-DE" sz="1400" u="none" strike="noStrike" dirty="0" err="1">
                          <a:effectLst/>
                          <a:latin typeface="Arial" panose="020B0604020202020204" pitchFamily="34" charset="0"/>
                          <a:cs typeface="Arial" panose="020B0604020202020204" pitchFamily="34" charset="0"/>
                        </a:rPr>
                        <a:t>BPMWB2N</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l" fontAlgn="b"/>
                      <a:r>
                        <a:rPr lang="de-DE" sz="1400" u="none" strike="noStrike" dirty="0">
                          <a:effectLst/>
                          <a:latin typeface="Arial" panose="020B0604020202020204" pitchFamily="34" charset="0"/>
                          <a:cs typeface="Arial" panose="020B0604020202020204" pitchFamily="34" charset="0"/>
                        </a:rPr>
                        <a:t>Fort Royal</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1400" u="none" strike="noStrike" dirty="0">
                          <a:effectLst/>
                          <a:latin typeface="Arial" panose="020B0604020202020204" pitchFamily="34" charset="0"/>
                          <a:cs typeface="Arial" panose="020B0604020202020204" pitchFamily="34" charset="0"/>
                        </a:rPr>
                        <a:t>North West Europe – French West Indies</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de-DE" sz="1400" u="none" strike="noStrike" dirty="0">
                          <a:effectLst/>
                          <a:latin typeface="Arial" panose="020B0604020202020204" pitchFamily="34" charset="0"/>
                          <a:cs typeface="Arial" panose="020B0604020202020204" pitchFamily="34" charset="0"/>
                        </a:rPr>
                        <a:t>Merchant</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3543616770"/>
                  </a:ext>
                </a:extLst>
              </a:tr>
              <a:tr h="253923">
                <a:tc>
                  <a:txBody>
                    <a:bodyPr/>
                    <a:lstStyle/>
                    <a:p>
                      <a:pPr algn="ctr" fontAlgn="b"/>
                      <a:r>
                        <a:rPr lang="de-DE" sz="1400" u="none" strike="noStrike" dirty="0">
                          <a:effectLst/>
                          <a:latin typeface="Arial" panose="020B0604020202020204" pitchFamily="34" charset="0"/>
                          <a:cs typeface="Arial" panose="020B0604020202020204" pitchFamily="34" charset="0"/>
                        </a:rPr>
                        <a:t>18</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rtl="0" fontAlgn="ctr"/>
                      <a:r>
                        <a:rPr lang="de-DE" sz="1400" u="none" strike="noStrike">
                          <a:effectLst/>
                          <a:latin typeface="Arial" panose="020B0604020202020204" pitchFamily="34" charset="0"/>
                          <a:cs typeface="Arial" panose="020B0604020202020204" pitchFamily="34" charset="0"/>
                        </a:rPr>
                        <a:t>XKQLWQB</a:t>
                      </a:r>
                      <a:endParaRPr lang="de-DE"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l" fontAlgn="b"/>
                      <a:r>
                        <a:rPr lang="de-DE" sz="1400" u="none" strike="noStrike">
                          <a:effectLst/>
                          <a:latin typeface="Arial" panose="020B0604020202020204" pitchFamily="34" charset="0"/>
                          <a:cs typeface="Arial" panose="020B0604020202020204" pitchFamily="34" charset="0"/>
                        </a:rPr>
                        <a:t>Esperanza del Mar</a:t>
                      </a:r>
                      <a:endParaRPr lang="de-DE"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1400" u="none" strike="noStrike" dirty="0">
                          <a:effectLst/>
                          <a:latin typeface="Arial" panose="020B0604020202020204" pitchFamily="34" charset="0"/>
                          <a:cs typeface="Arial" panose="020B0604020202020204" pitchFamily="34" charset="0"/>
                        </a:rPr>
                        <a:t>Off Mauretania and Canary Islands</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de-DE" sz="1400" u="none" strike="noStrike" dirty="0">
                          <a:effectLst/>
                          <a:latin typeface="Arial" panose="020B0604020202020204" pitchFamily="34" charset="0"/>
                          <a:cs typeface="Arial" panose="020B0604020202020204" pitchFamily="34" charset="0"/>
                        </a:rPr>
                        <a:t>Hospital</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3314190540"/>
                  </a:ext>
                </a:extLst>
              </a:tr>
            </a:tbl>
          </a:graphicData>
        </a:graphic>
      </p:graphicFrame>
    </p:spTree>
    <p:extLst>
      <p:ext uri="{BB962C8B-B14F-4D97-AF65-F5344CB8AC3E}">
        <p14:creationId xmlns:p14="http://schemas.microsoft.com/office/powerpoint/2010/main" val="1387103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9EB226-D0A5-4742-AEC4-94831227562A}"/>
              </a:ext>
            </a:extLst>
          </p:cNvPr>
          <p:cNvSpPr>
            <a:spLocks noGrp="1"/>
          </p:cNvSpPr>
          <p:nvPr>
            <p:ph type="sldNum" sz="quarter" idx="4"/>
          </p:nvPr>
        </p:nvSpPr>
        <p:spPr/>
        <p:txBody>
          <a:bodyPr/>
          <a:lstStyle/>
          <a:p>
            <a:fld id="{1F373E91-1937-46D8-B393-D77320A7F825}" type="slidenum">
              <a:rPr lang="en-US" smtClean="0"/>
              <a:pPr/>
              <a:t>5</a:t>
            </a:fld>
            <a:endParaRPr lang="en-US" dirty="0"/>
          </a:p>
        </p:txBody>
      </p:sp>
      <p:sp>
        <p:nvSpPr>
          <p:cNvPr id="7" name="Slide Number Placeholder 3">
            <a:extLst>
              <a:ext uri="{FF2B5EF4-FFF2-40B4-BE49-F238E27FC236}">
                <a16:creationId xmlns:a16="http://schemas.microsoft.com/office/drawing/2014/main" id="{466CC510-5B66-4494-B5E6-D7BCB1487230}"/>
              </a:ext>
            </a:extLst>
          </p:cNvPr>
          <p:cNvSpPr txBox="1">
            <a:spLocks/>
          </p:cNvSpPr>
          <p:nvPr/>
        </p:nvSpPr>
        <p:spPr>
          <a:xfrm>
            <a:off x="7086600" y="6619418"/>
            <a:ext cx="2057400" cy="2258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lumMod val="6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373E91-1937-46D8-B393-D77320A7F825}" type="slidenum">
              <a:rPr lang="en-US" smtClean="0"/>
              <a:pPr/>
              <a:t>5</a:t>
            </a:fld>
            <a:endParaRPr lang="en-US" dirty="0"/>
          </a:p>
        </p:txBody>
      </p:sp>
      <p:sp>
        <p:nvSpPr>
          <p:cNvPr id="9" name="Rectangle 3">
            <a:extLst>
              <a:ext uri="{FF2B5EF4-FFF2-40B4-BE49-F238E27FC236}">
                <a16:creationId xmlns:a16="http://schemas.microsoft.com/office/drawing/2014/main" id="{27FD0785-098C-402D-8376-5D29EDD9E2A7}"/>
              </a:ext>
            </a:extLst>
          </p:cNvPr>
          <p:cNvSpPr>
            <a:spLocks noChangeArrowheads="1"/>
          </p:cNvSpPr>
          <p:nvPr/>
        </p:nvSpPr>
        <p:spPr bwMode="auto">
          <a:xfrm>
            <a:off x="1404938" y="1303338"/>
            <a:ext cx="5688012"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defRPr/>
            </a:pPr>
            <a:r>
              <a:rPr lang="en-US" sz="2000" dirty="0">
                <a:latin typeface="+mn-lt"/>
              </a:rPr>
              <a:t>14 Merchant ships</a:t>
            </a:r>
            <a:endParaRPr lang="en-US" sz="2000" dirty="0">
              <a:solidFill>
                <a:schemeClr val="tx2"/>
              </a:solidFill>
              <a:latin typeface="+mn-lt"/>
            </a:endParaRPr>
          </a:p>
        </p:txBody>
      </p:sp>
      <p:pic>
        <p:nvPicPr>
          <p:cNvPr id="10" name="Picture 6">
            <a:extLst>
              <a:ext uri="{FF2B5EF4-FFF2-40B4-BE49-F238E27FC236}">
                <a16:creationId xmlns:a16="http://schemas.microsoft.com/office/drawing/2014/main" id="{7ED969D4-6B85-4C5E-AD8D-D03D5BE61F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547813" y="1735535"/>
            <a:ext cx="2638425" cy="1978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7" descr="Ship_Special_02">
            <a:extLst>
              <a:ext uri="{FF2B5EF4-FFF2-40B4-BE49-F238E27FC236}">
                <a16:creationId xmlns:a16="http://schemas.microsoft.com/office/drawing/2014/main" id="{0C504A7D-5C9A-4FF8-BE30-8FDBF8E69B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9488" y="4329113"/>
            <a:ext cx="2638425"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8">
            <a:extLst>
              <a:ext uri="{FF2B5EF4-FFF2-40B4-BE49-F238E27FC236}">
                <a16:creationId xmlns:a16="http://schemas.microsoft.com/office/drawing/2014/main" id="{296408A7-50DE-4E5D-9FDA-6F5704BB0DA6}"/>
              </a:ext>
            </a:extLst>
          </p:cNvPr>
          <p:cNvPicPr preferRelativeResize="0">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547813" y="4329113"/>
            <a:ext cx="2638800"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3">
            <a:extLst>
              <a:ext uri="{FF2B5EF4-FFF2-40B4-BE49-F238E27FC236}">
                <a16:creationId xmlns:a16="http://schemas.microsoft.com/office/drawing/2014/main" id="{4888464F-5A8E-4FB1-A252-20C81ABE1CE7}"/>
              </a:ext>
            </a:extLst>
          </p:cNvPr>
          <p:cNvSpPr>
            <a:spLocks noChangeArrowheads="1"/>
          </p:cNvSpPr>
          <p:nvPr/>
        </p:nvSpPr>
        <p:spPr bwMode="auto">
          <a:xfrm>
            <a:off x="1547813" y="3860800"/>
            <a:ext cx="6408737"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defRPr/>
            </a:pPr>
            <a:r>
              <a:rPr lang="en-US" sz="2000" dirty="0">
                <a:latin typeface="+mn-lt"/>
              </a:rPr>
              <a:t>+ 3 Research ships and 1 Hospital Ship</a:t>
            </a:r>
          </a:p>
        </p:txBody>
      </p:sp>
      <p:pic>
        <p:nvPicPr>
          <p:cNvPr id="14" name="Picture 23">
            <a:extLst>
              <a:ext uri="{FF2B5EF4-FFF2-40B4-BE49-F238E27FC236}">
                <a16:creationId xmlns:a16="http://schemas.microsoft.com/office/drawing/2014/main" id="{3342C23D-9A55-4AC6-A613-F38E10E98262}"/>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9488" y="1735138"/>
            <a:ext cx="2638425" cy="197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feld 14">
            <a:extLst>
              <a:ext uri="{FF2B5EF4-FFF2-40B4-BE49-F238E27FC236}">
                <a16:creationId xmlns:a16="http://schemas.microsoft.com/office/drawing/2014/main" id="{90CD513E-BE55-4E57-8C1D-28733E929F65}"/>
              </a:ext>
            </a:extLst>
          </p:cNvPr>
          <p:cNvSpPr txBox="1"/>
          <p:nvPr/>
        </p:nvSpPr>
        <p:spPr>
          <a:xfrm>
            <a:off x="323528" y="4869160"/>
            <a:ext cx="1087862" cy="646331"/>
          </a:xfrm>
          <a:prstGeom prst="rect">
            <a:avLst/>
          </a:prstGeom>
          <a:noFill/>
        </p:spPr>
        <p:txBody>
          <a:bodyPr wrap="none" rtlCol="0">
            <a:spAutoFit/>
          </a:bodyPr>
          <a:lstStyle/>
          <a:p>
            <a:pPr algn="r"/>
            <a:r>
              <a:rPr lang="de-DE" dirty="0" err="1"/>
              <a:t>Kronprins</a:t>
            </a:r>
            <a:endParaRPr lang="de-DE" dirty="0"/>
          </a:p>
          <a:p>
            <a:r>
              <a:rPr lang="de-DE" dirty="0"/>
              <a:t>Haakon</a:t>
            </a:r>
          </a:p>
        </p:txBody>
      </p:sp>
      <p:sp>
        <p:nvSpPr>
          <p:cNvPr id="16" name="Textfeld 15">
            <a:extLst>
              <a:ext uri="{FF2B5EF4-FFF2-40B4-BE49-F238E27FC236}">
                <a16:creationId xmlns:a16="http://schemas.microsoft.com/office/drawing/2014/main" id="{25747A91-BCD2-4673-92C0-2925C50B1282}"/>
              </a:ext>
            </a:extLst>
          </p:cNvPr>
          <p:cNvSpPr txBox="1"/>
          <p:nvPr/>
        </p:nvSpPr>
        <p:spPr>
          <a:xfrm>
            <a:off x="7596336" y="4869160"/>
            <a:ext cx="1129861" cy="646331"/>
          </a:xfrm>
          <a:prstGeom prst="rect">
            <a:avLst/>
          </a:prstGeom>
          <a:noFill/>
        </p:spPr>
        <p:txBody>
          <a:bodyPr wrap="none" rtlCol="0">
            <a:spAutoFit/>
          </a:bodyPr>
          <a:lstStyle/>
          <a:p>
            <a:r>
              <a:rPr lang="de-DE" dirty="0"/>
              <a:t>Esperanza</a:t>
            </a:r>
          </a:p>
          <a:p>
            <a:r>
              <a:rPr lang="de-DE" dirty="0"/>
              <a:t>Del Mar</a:t>
            </a:r>
          </a:p>
        </p:txBody>
      </p:sp>
      <p:sp>
        <p:nvSpPr>
          <p:cNvPr id="17" name="Textfeld 16">
            <a:extLst>
              <a:ext uri="{FF2B5EF4-FFF2-40B4-BE49-F238E27FC236}">
                <a16:creationId xmlns:a16="http://schemas.microsoft.com/office/drawing/2014/main" id="{89159F11-ED54-4FF5-A123-66C027A5A5E0}"/>
              </a:ext>
            </a:extLst>
          </p:cNvPr>
          <p:cNvSpPr txBox="1"/>
          <p:nvPr/>
        </p:nvSpPr>
        <p:spPr>
          <a:xfrm>
            <a:off x="7596336" y="2340196"/>
            <a:ext cx="1051250" cy="646331"/>
          </a:xfrm>
          <a:prstGeom prst="rect">
            <a:avLst/>
          </a:prstGeom>
          <a:noFill/>
        </p:spPr>
        <p:txBody>
          <a:bodyPr wrap="none" rtlCol="0">
            <a:spAutoFit/>
          </a:bodyPr>
          <a:lstStyle/>
          <a:p>
            <a:r>
              <a:rPr lang="de-DE" dirty="0"/>
              <a:t>Liverpool</a:t>
            </a:r>
          </a:p>
          <a:p>
            <a:r>
              <a:rPr lang="de-DE" dirty="0"/>
              <a:t>Express</a:t>
            </a:r>
          </a:p>
        </p:txBody>
      </p:sp>
      <p:sp>
        <p:nvSpPr>
          <p:cNvPr id="18" name="Textfeld 17">
            <a:extLst>
              <a:ext uri="{FF2B5EF4-FFF2-40B4-BE49-F238E27FC236}">
                <a16:creationId xmlns:a16="http://schemas.microsoft.com/office/drawing/2014/main" id="{B7DE9234-E0DF-46FF-A8FD-5885D420F843}"/>
              </a:ext>
            </a:extLst>
          </p:cNvPr>
          <p:cNvSpPr txBox="1"/>
          <p:nvPr/>
        </p:nvSpPr>
        <p:spPr>
          <a:xfrm>
            <a:off x="511720" y="2340196"/>
            <a:ext cx="899670" cy="646331"/>
          </a:xfrm>
          <a:prstGeom prst="rect">
            <a:avLst/>
          </a:prstGeom>
          <a:noFill/>
        </p:spPr>
        <p:txBody>
          <a:bodyPr wrap="none" rtlCol="0">
            <a:spAutoFit/>
          </a:bodyPr>
          <a:lstStyle/>
          <a:p>
            <a:pPr algn="r"/>
            <a:r>
              <a:rPr lang="de-DE" dirty="0" err="1"/>
              <a:t>Atlantic</a:t>
            </a:r>
            <a:endParaRPr lang="de-DE" dirty="0"/>
          </a:p>
          <a:p>
            <a:r>
              <a:rPr lang="de-DE" dirty="0"/>
              <a:t>Star</a:t>
            </a:r>
          </a:p>
        </p:txBody>
      </p:sp>
      <p:sp>
        <p:nvSpPr>
          <p:cNvPr id="19" name="Title 1">
            <a:extLst>
              <a:ext uri="{FF2B5EF4-FFF2-40B4-BE49-F238E27FC236}">
                <a16:creationId xmlns:a16="http://schemas.microsoft.com/office/drawing/2014/main" id="{850D201F-FF6C-4BE4-A8C8-C2AA19B9DCF3}"/>
              </a:ext>
            </a:extLst>
          </p:cNvPr>
          <p:cNvSpPr>
            <a:spLocks noGrp="1"/>
          </p:cNvSpPr>
          <p:nvPr>
            <p:ph type="title"/>
          </p:nvPr>
        </p:nvSpPr>
        <p:spPr>
          <a:xfrm>
            <a:off x="1115616" y="12779"/>
            <a:ext cx="7128792" cy="895942"/>
          </a:xfrm>
        </p:spPr>
        <p:txBody>
          <a:bodyPr/>
          <a:lstStyle/>
          <a:p>
            <a:r>
              <a:rPr lang="en-US" altLang="de-DE" dirty="0"/>
              <a:t>Regular ASAP ships:</a:t>
            </a:r>
            <a:br>
              <a:rPr lang="en-US" altLang="de-DE" dirty="0"/>
            </a:br>
            <a:r>
              <a:rPr lang="en-US" altLang="de-DE" dirty="0" err="1"/>
              <a:t>EUMETNET</a:t>
            </a:r>
            <a:r>
              <a:rPr lang="en-US" altLang="de-DE" dirty="0"/>
              <a:t>-ASAP fleet</a:t>
            </a:r>
            <a:endParaRPr lang="en-US" dirty="0"/>
          </a:p>
        </p:txBody>
      </p:sp>
    </p:spTree>
    <p:extLst>
      <p:ext uri="{BB962C8B-B14F-4D97-AF65-F5344CB8AC3E}">
        <p14:creationId xmlns:p14="http://schemas.microsoft.com/office/powerpoint/2010/main" val="663393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9EB226-D0A5-4742-AEC4-94831227562A}"/>
              </a:ext>
            </a:extLst>
          </p:cNvPr>
          <p:cNvSpPr>
            <a:spLocks noGrp="1"/>
          </p:cNvSpPr>
          <p:nvPr>
            <p:ph type="sldNum" sz="quarter" idx="4"/>
          </p:nvPr>
        </p:nvSpPr>
        <p:spPr/>
        <p:txBody>
          <a:bodyPr/>
          <a:lstStyle/>
          <a:p>
            <a:fld id="{1F373E91-1937-46D8-B393-D77320A7F825}" type="slidenum">
              <a:rPr lang="en-US" smtClean="0"/>
              <a:pPr/>
              <a:t>6</a:t>
            </a:fld>
            <a:endParaRPr lang="en-US" dirty="0"/>
          </a:p>
        </p:txBody>
      </p:sp>
      <p:sp>
        <p:nvSpPr>
          <p:cNvPr id="7" name="Title 1">
            <a:extLst>
              <a:ext uri="{FF2B5EF4-FFF2-40B4-BE49-F238E27FC236}">
                <a16:creationId xmlns:a16="http://schemas.microsoft.com/office/drawing/2014/main" id="{129E86C5-9B2B-4C92-A0B7-63033760C5AD}"/>
              </a:ext>
            </a:extLst>
          </p:cNvPr>
          <p:cNvSpPr>
            <a:spLocks noGrp="1"/>
          </p:cNvSpPr>
          <p:nvPr>
            <p:ph type="title"/>
          </p:nvPr>
        </p:nvSpPr>
        <p:spPr>
          <a:xfrm>
            <a:off x="1115616" y="12779"/>
            <a:ext cx="7128792" cy="895942"/>
          </a:xfrm>
        </p:spPr>
        <p:txBody>
          <a:bodyPr/>
          <a:lstStyle/>
          <a:p>
            <a:r>
              <a:rPr lang="en-US" altLang="de-DE" dirty="0"/>
              <a:t>Other ASAP ships 2019/2020</a:t>
            </a:r>
            <a:br>
              <a:rPr lang="en-US" altLang="de-DE" dirty="0"/>
            </a:br>
            <a:r>
              <a:rPr lang="en-US" altLang="de-DE" sz="2000" dirty="0"/>
              <a:t>(research vessels)</a:t>
            </a:r>
            <a:endParaRPr lang="en-US" sz="2000" dirty="0"/>
          </a:p>
        </p:txBody>
      </p:sp>
      <p:sp>
        <p:nvSpPr>
          <p:cNvPr id="9" name="Slide Number Placeholder 3">
            <a:extLst>
              <a:ext uri="{FF2B5EF4-FFF2-40B4-BE49-F238E27FC236}">
                <a16:creationId xmlns:a16="http://schemas.microsoft.com/office/drawing/2014/main" id="{F7A1359D-CE31-4EDD-A943-8BF6433C91DF}"/>
              </a:ext>
            </a:extLst>
          </p:cNvPr>
          <p:cNvSpPr txBox="1">
            <a:spLocks/>
          </p:cNvSpPr>
          <p:nvPr/>
        </p:nvSpPr>
        <p:spPr>
          <a:xfrm>
            <a:off x="7086600" y="6619418"/>
            <a:ext cx="2057400" cy="2258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lumMod val="6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373E91-1937-46D8-B393-D77320A7F825}" type="slidenum">
              <a:rPr lang="en-US" smtClean="0"/>
              <a:pPr/>
              <a:t>6</a:t>
            </a:fld>
            <a:endParaRPr lang="en-US" dirty="0"/>
          </a:p>
        </p:txBody>
      </p:sp>
      <p:graphicFrame>
        <p:nvGraphicFramePr>
          <p:cNvPr id="10" name="Tabelle 9">
            <a:extLst>
              <a:ext uri="{FF2B5EF4-FFF2-40B4-BE49-F238E27FC236}">
                <a16:creationId xmlns:a16="http://schemas.microsoft.com/office/drawing/2014/main" id="{5C1A9FC2-BE89-4CC1-B88C-17035D2AEE16}"/>
              </a:ext>
            </a:extLst>
          </p:cNvPr>
          <p:cNvGraphicFramePr>
            <a:graphicFrameLocks noGrp="1"/>
          </p:cNvGraphicFramePr>
          <p:nvPr>
            <p:extLst>
              <p:ext uri="{D42A27DB-BD31-4B8C-83A1-F6EECF244321}">
                <p14:modId xmlns:p14="http://schemas.microsoft.com/office/powerpoint/2010/main" val="2966967899"/>
              </p:ext>
            </p:extLst>
          </p:nvPr>
        </p:nvGraphicFramePr>
        <p:xfrm>
          <a:off x="539552" y="1412777"/>
          <a:ext cx="8064895" cy="4122065"/>
        </p:xfrm>
        <a:graphic>
          <a:graphicData uri="http://schemas.openxmlformats.org/drawingml/2006/table">
            <a:tbl>
              <a:tblPr>
                <a:tableStyleId>{5C22544A-7EE6-4342-B048-85BDC9FD1C3A}</a:tableStyleId>
              </a:tblPr>
              <a:tblGrid>
                <a:gridCol w="1224136">
                  <a:extLst>
                    <a:ext uri="{9D8B030D-6E8A-4147-A177-3AD203B41FA5}">
                      <a16:colId xmlns:a16="http://schemas.microsoft.com/office/drawing/2014/main" val="2590354772"/>
                    </a:ext>
                  </a:extLst>
                </a:gridCol>
                <a:gridCol w="1368152">
                  <a:extLst>
                    <a:ext uri="{9D8B030D-6E8A-4147-A177-3AD203B41FA5}">
                      <a16:colId xmlns:a16="http://schemas.microsoft.com/office/drawing/2014/main" val="540932586"/>
                    </a:ext>
                  </a:extLst>
                </a:gridCol>
                <a:gridCol w="1512168">
                  <a:extLst>
                    <a:ext uri="{9D8B030D-6E8A-4147-A177-3AD203B41FA5}">
                      <a16:colId xmlns:a16="http://schemas.microsoft.com/office/drawing/2014/main" val="3353328839"/>
                    </a:ext>
                  </a:extLst>
                </a:gridCol>
                <a:gridCol w="1872208">
                  <a:extLst>
                    <a:ext uri="{9D8B030D-6E8A-4147-A177-3AD203B41FA5}">
                      <a16:colId xmlns:a16="http://schemas.microsoft.com/office/drawing/2014/main" val="1175480025"/>
                    </a:ext>
                  </a:extLst>
                </a:gridCol>
                <a:gridCol w="2088231">
                  <a:extLst>
                    <a:ext uri="{9D8B030D-6E8A-4147-A177-3AD203B41FA5}">
                      <a16:colId xmlns:a16="http://schemas.microsoft.com/office/drawing/2014/main" val="3605856866"/>
                    </a:ext>
                  </a:extLst>
                </a:gridCol>
              </a:tblGrid>
              <a:tr h="643733">
                <a:tc>
                  <a:txBody>
                    <a:bodyPr/>
                    <a:lstStyle/>
                    <a:p>
                      <a:pPr algn="ctr">
                        <a:spcAft>
                          <a:spcPts val="0"/>
                        </a:spcAft>
                      </a:pPr>
                      <a:r>
                        <a:rPr lang="en-GB" sz="1600" b="1" dirty="0">
                          <a:effectLst/>
                          <a:latin typeface="Arial" panose="020B0604020202020204" pitchFamily="34" charset="0"/>
                          <a:cs typeface="Arial" panose="020B0604020202020204" pitchFamily="34" charset="0"/>
                        </a:rPr>
                        <a:t> Country</a:t>
                      </a:r>
                      <a:endParaRPr lang="de-DE" sz="16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algn="ctr">
                        <a:spcAft>
                          <a:spcPts val="0"/>
                        </a:spcAft>
                      </a:pPr>
                      <a:r>
                        <a:rPr lang="en-GB" sz="1600" b="1" dirty="0">
                          <a:effectLst/>
                          <a:latin typeface="Arial" panose="020B0604020202020204" pitchFamily="34" charset="0"/>
                          <a:cs typeface="Arial" panose="020B0604020202020204" pitchFamily="34" charset="0"/>
                        </a:rPr>
                        <a:t>Ship name</a:t>
                      </a:r>
                      <a:endParaRPr lang="de-DE" sz="16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algn="ctr">
                        <a:spcAft>
                          <a:spcPts val="0"/>
                        </a:spcAft>
                      </a:pPr>
                      <a:r>
                        <a:rPr lang="en-GB" sz="1600" b="1" dirty="0">
                          <a:effectLst/>
                          <a:latin typeface="Arial" panose="020B0604020202020204" pitchFamily="34" charset="0"/>
                          <a:cs typeface="Arial" panose="020B0604020202020204" pitchFamily="34" charset="0"/>
                        </a:rPr>
                        <a:t>Station</a:t>
                      </a:r>
                      <a:endParaRPr lang="de-DE" sz="16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algn="ctr">
                        <a:spcAft>
                          <a:spcPts val="0"/>
                        </a:spcAft>
                      </a:pPr>
                      <a:r>
                        <a:rPr lang="en-GB" sz="1600" b="1" dirty="0">
                          <a:effectLst/>
                          <a:latin typeface="Arial" panose="020B0604020202020204" pitchFamily="34" charset="0"/>
                          <a:cs typeface="Arial" panose="020B0604020202020204" pitchFamily="34" charset="0"/>
                        </a:rPr>
                        <a:t>Area</a:t>
                      </a:r>
                      <a:endParaRPr lang="de-DE" sz="16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algn="ctr">
                        <a:spcAft>
                          <a:spcPts val="0"/>
                        </a:spcAft>
                      </a:pPr>
                      <a:r>
                        <a:rPr lang="de-DE" sz="1600" b="1" dirty="0" err="1">
                          <a:effectLst/>
                          <a:latin typeface="Arial" panose="020B0604020202020204" pitchFamily="34" charset="0"/>
                          <a:ea typeface="Arial" panose="020B0604020202020204" pitchFamily="34" charset="0"/>
                          <a:cs typeface="Arial" panose="020B0604020202020204" pitchFamily="34" charset="0"/>
                        </a:rPr>
                        <a:t>Received</a:t>
                      </a:r>
                      <a:r>
                        <a:rPr lang="de-DE" sz="1600" b="1" dirty="0">
                          <a:effectLst/>
                          <a:latin typeface="Arial" panose="020B0604020202020204" pitchFamily="34" charset="0"/>
                          <a:ea typeface="Arial" panose="020B0604020202020204" pitchFamily="34" charset="0"/>
                          <a:cs typeface="Arial" panose="020B0604020202020204" pitchFamily="34" charset="0"/>
                        </a:rPr>
                        <a:t> </a:t>
                      </a:r>
                      <a:r>
                        <a:rPr lang="de-DE" sz="1600" b="1" dirty="0" err="1">
                          <a:effectLst/>
                          <a:latin typeface="Arial" panose="020B0604020202020204" pitchFamily="34" charset="0"/>
                          <a:ea typeface="Arial" panose="020B0604020202020204" pitchFamily="34" charset="0"/>
                          <a:cs typeface="Arial" panose="020B0604020202020204" pitchFamily="34" charset="0"/>
                        </a:rPr>
                        <a:t>snd</a:t>
                      </a:r>
                      <a:r>
                        <a:rPr lang="de-DE" sz="1600" b="1" dirty="0">
                          <a:effectLst/>
                          <a:latin typeface="Arial" panose="020B0604020202020204" pitchFamily="34" charset="0"/>
                          <a:ea typeface="Arial" panose="020B0604020202020204" pitchFamily="34" charset="0"/>
                          <a:cs typeface="Arial" panose="020B0604020202020204" pitchFamily="34" charset="0"/>
                        </a:rPr>
                        <a:t>. 2020</a:t>
                      </a:r>
                    </a:p>
                  </a:txBody>
                  <a:tcPr marL="68580" marR="68580" marT="0" marB="0" anchor="ctr"/>
                </a:tc>
                <a:extLst>
                  <a:ext uri="{0D108BD9-81ED-4DB2-BD59-A6C34878D82A}">
                    <a16:rowId xmlns:a16="http://schemas.microsoft.com/office/drawing/2014/main" val="3159584752"/>
                  </a:ext>
                </a:extLst>
              </a:tr>
              <a:tr h="579722">
                <a:tc>
                  <a:txBody>
                    <a:bodyPr/>
                    <a:lstStyle/>
                    <a:p>
                      <a:pPr algn="ctr">
                        <a:spcBef>
                          <a:spcPts val="600"/>
                        </a:spcBef>
                        <a:spcAft>
                          <a:spcPts val="600"/>
                        </a:spcAft>
                      </a:pPr>
                      <a:r>
                        <a:rPr lang="en-GB" sz="1600" dirty="0">
                          <a:effectLst/>
                          <a:latin typeface="Arial" panose="020B0604020202020204" pitchFamily="34" charset="0"/>
                          <a:cs typeface="Arial" panose="020B0604020202020204" pitchFamily="34" charset="0"/>
                        </a:rPr>
                        <a:t> Japan</a:t>
                      </a:r>
                      <a:endParaRPr lang="de-DE"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algn="ctr">
                        <a:spcBef>
                          <a:spcPts val="600"/>
                        </a:spcBef>
                        <a:spcAft>
                          <a:spcPts val="600"/>
                        </a:spcAft>
                      </a:pPr>
                      <a:r>
                        <a:rPr lang="en-GB" sz="1600" dirty="0" err="1">
                          <a:effectLst/>
                          <a:latin typeface="Arial" panose="020B0604020202020204" pitchFamily="34" charset="0"/>
                          <a:cs typeface="Arial" panose="020B0604020202020204" pitchFamily="34" charset="0"/>
                        </a:rPr>
                        <a:t>Mirai</a:t>
                      </a:r>
                      <a:endParaRPr lang="de-DE"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algn="ctr">
                        <a:spcBef>
                          <a:spcPts val="600"/>
                        </a:spcBef>
                        <a:spcAft>
                          <a:spcPts val="600"/>
                        </a:spcAft>
                      </a:pPr>
                      <a:r>
                        <a:rPr lang="en-GB" sz="1600" dirty="0">
                          <a:effectLst/>
                          <a:latin typeface="Arial" panose="020B0604020202020204" pitchFamily="34" charset="0"/>
                          <a:cs typeface="Arial" panose="020B0604020202020204" pitchFamily="34" charset="0"/>
                        </a:rPr>
                        <a:t>JNSR</a:t>
                      </a:r>
                      <a:endParaRPr lang="de-DE"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algn="ctr">
                        <a:spcBef>
                          <a:spcPts val="600"/>
                        </a:spcBef>
                        <a:spcAft>
                          <a:spcPts val="600"/>
                        </a:spcAft>
                      </a:pPr>
                      <a:r>
                        <a:rPr lang="en-GB" sz="1600" dirty="0">
                          <a:effectLst/>
                          <a:latin typeface="Arial" panose="020B0604020202020204" pitchFamily="34" charset="0"/>
                          <a:cs typeface="Arial" panose="020B0604020202020204" pitchFamily="34" charset="0"/>
                        </a:rPr>
                        <a:t>North West Pacific</a:t>
                      </a:r>
                      <a:endParaRPr lang="de-DE"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algn="ctr">
                        <a:spcBef>
                          <a:spcPts val="600"/>
                        </a:spcBef>
                        <a:spcAft>
                          <a:spcPts val="600"/>
                        </a:spcAft>
                      </a:pPr>
                      <a:r>
                        <a:rPr lang="de-DE" sz="1600" dirty="0">
                          <a:effectLst/>
                          <a:latin typeface="Arial" panose="020B0604020202020204" pitchFamily="34" charset="0"/>
                          <a:ea typeface="Arial" panose="020B0604020202020204" pitchFamily="34" charset="0"/>
                          <a:cs typeface="Arial" panose="020B0604020202020204" pitchFamily="34" charset="0"/>
                        </a:rPr>
                        <a:t>?</a:t>
                      </a:r>
                    </a:p>
                  </a:txBody>
                  <a:tcPr marL="68580" marR="68580" marT="0" marB="0" anchor="ctr"/>
                </a:tc>
                <a:extLst>
                  <a:ext uri="{0D108BD9-81ED-4DB2-BD59-A6C34878D82A}">
                    <a16:rowId xmlns:a16="http://schemas.microsoft.com/office/drawing/2014/main" val="4129262447"/>
                  </a:ext>
                </a:extLst>
              </a:tr>
              <a:tr h="579722">
                <a:tc>
                  <a:txBody>
                    <a:bodyPr/>
                    <a:lstStyle/>
                    <a:p>
                      <a:pPr algn="ctr">
                        <a:spcBef>
                          <a:spcPts val="600"/>
                        </a:spcBef>
                        <a:spcAft>
                          <a:spcPts val="600"/>
                        </a:spcAft>
                      </a:pPr>
                      <a:r>
                        <a:rPr lang="en-GB" sz="1600" dirty="0">
                          <a:effectLst/>
                          <a:latin typeface="Arial" panose="020B0604020202020204" pitchFamily="34" charset="0"/>
                          <a:cs typeface="Arial" panose="020B0604020202020204" pitchFamily="34" charset="0"/>
                        </a:rPr>
                        <a:t> Japan</a:t>
                      </a:r>
                      <a:endParaRPr lang="de-DE"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algn="ctr">
                        <a:spcBef>
                          <a:spcPts val="600"/>
                        </a:spcBef>
                        <a:spcAft>
                          <a:spcPts val="600"/>
                        </a:spcAft>
                      </a:pPr>
                      <a:r>
                        <a:rPr lang="en-GB" sz="1600" dirty="0" err="1">
                          <a:effectLst/>
                          <a:latin typeface="Arial" panose="020B0604020202020204" pitchFamily="34" charset="0"/>
                          <a:cs typeface="Arial" panose="020B0604020202020204" pitchFamily="34" charset="0"/>
                        </a:rPr>
                        <a:t>Ryofu</a:t>
                      </a:r>
                      <a:r>
                        <a:rPr lang="en-GB" sz="1600" dirty="0">
                          <a:effectLst/>
                          <a:latin typeface="Arial" panose="020B0604020202020204" pitchFamily="34" charset="0"/>
                          <a:cs typeface="Arial" panose="020B0604020202020204" pitchFamily="34" charset="0"/>
                        </a:rPr>
                        <a:t> Maru</a:t>
                      </a:r>
                      <a:endParaRPr lang="de-DE"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algn="ctr">
                        <a:spcBef>
                          <a:spcPts val="600"/>
                        </a:spcBef>
                        <a:spcAft>
                          <a:spcPts val="600"/>
                        </a:spcAft>
                      </a:pPr>
                      <a:r>
                        <a:rPr lang="en-GB" sz="1600" dirty="0">
                          <a:effectLst/>
                          <a:latin typeface="Arial" panose="020B0604020202020204" pitchFamily="34" charset="0"/>
                          <a:cs typeface="Arial" panose="020B0604020202020204" pitchFamily="34" charset="0"/>
                        </a:rPr>
                        <a:t>JGQH</a:t>
                      </a:r>
                      <a:endParaRPr lang="de-DE"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algn="ctr">
                        <a:spcBef>
                          <a:spcPts val="600"/>
                        </a:spcBef>
                        <a:spcAft>
                          <a:spcPts val="600"/>
                        </a:spcAft>
                      </a:pPr>
                      <a:r>
                        <a:rPr lang="en-GB" sz="1600" dirty="0">
                          <a:effectLst/>
                          <a:latin typeface="Arial" panose="020B0604020202020204" pitchFamily="34" charset="0"/>
                          <a:cs typeface="Arial" panose="020B0604020202020204" pitchFamily="34" charset="0"/>
                        </a:rPr>
                        <a:t>North West Pacific</a:t>
                      </a:r>
                      <a:endParaRPr lang="de-DE"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algn="ctr">
                        <a:spcBef>
                          <a:spcPts val="600"/>
                        </a:spcBef>
                        <a:spcAft>
                          <a:spcPts val="600"/>
                        </a:spcAft>
                      </a:pPr>
                      <a:r>
                        <a:rPr lang="de-DE" sz="1600">
                          <a:effectLst/>
                          <a:latin typeface="Arial" panose="020B0604020202020204" pitchFamily="34" charset="0"/>
                          <a:ea typeface="Arial" panose="020B0604020202020204" pitchFamily="34" charset="0"/>
                          <a:cs typeface="Arial" panose="020B0604020202020204" pitchFamily="34" charset="0"/>
                        </a:rPr>
                        <a:t>70</a:t>
                      </a:r>
                      <a:endParaRPr lang="de-DE"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2899376"/>
                  </a:ext>
                </a:extLst>
              </a:tr>
              <a:tr h="579722">
                <a:tc>
                  <a:txBody>
                    <a:bodyPr/>
                    <a:lstStyle/>
                    <a:p>
                      <a:pPr algn="ctr">
                        <a:spcBef>
                          <a:spcPts val="600"/>
                        </a:spcBef>
                        <a:spcAft>
                          <a:spcPts val="600"/>
                        </a:spcAft>
                      </a:pPr>
                      <a:r>
                        <a:rPr lang="en-GB" sz="1600" dirty="0">
                          <a:effectLst/>
                          <a:latin typeface="Arial" panose="020B0604020202020204" pitchFamily="34" charset="0"/>
                          <a:cs typeface="Arial" panose="020B0604020202020204" pitchFamily="34" charset="0"/>
                        </a:rPr>
                        <a:t>Germany</a:t>
                      </a:r>
                      <a:endParaRPr lang="de-DE"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algn="ctr">
                        <a:spcBef>
                          <a:spcPts val="600"/>
                        </a:spcBef>
                        <a:spcAft>
                          <a:spcPts val="600"/>
                        </a:spcAft>
                      </a:pPr>
                      <a:r>
                        <a:rPr lang="en-GB" sz="1600" dirty="0" err="1">
                          <a:effectLst/>
                          <a:latin typeface="Arial" panose="020B0604020202020204" pitchFamily="34" charset="0"/>
                          <a:cs typeface="Arial" panose="020B0604020202020204" pitchFamily="34" charset="0"/>
                        </a:rPr>
                        <a:t>Polarstern</a:t>
                      </a:r>
                      <a:endParaRPr lang="de-DE"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algn="ctr">
                        <a:spcBef>
                          <a:spcPts val="600"/>
                        </a:spcBef>
                        <a:spcAft>
                          <a:spcPts val="600"/>
                        </a:spcAft>
                      </a:pPr>
                      <a:r>
                        <a:rPr lang="en-GB" sz="1600" dirty="0" err="1">
                          <a:effectLst/>
                          <a:latin typeface="Arial" panose="020B0604020202020204" pitchFamily="34" charset="0"/>
                          <a:cs typeface="Arial" panose="020B0604020202020204" pitchFamily="34" charset="0"/>
                        </a:rPr>
                        <a:t>DBLK</a:t>
                      </a:r>
                      <a:endParaRPr lang="de-DE"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GB" sz="1600" dirty="0">
                          <a:effectLst/>
                          <a:latin typeface="Arial" panose="020B0604020202020204" pitchFamily="34" charset="0"/>
                          <a:cs typeface="Arial" panose="020B0604020202020204" pitchFamily="34" charset="0"/>
                        </a:rPr>
                        <a:t>Arctic and Antarctic</a:t>
                      </a:r>
                      <a:endParaRPr lang="de-DE"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algn="ctr">
                        <a:spcBef>
                          <a:spcPts val="600"/>
                        </a:spcBef>
                        <a:spcAft>
                          <a:spcPts val="600"/>
                        </a:spcAft>
                      </a:pPr>
                      <a:r>
                        <a:rPr lang="de-DE" sz="1600" dirty="0">
                          <a:effectLst/>
                          <a:latin typeface="Arial" panose="020B0604020202020204" pitchFamily="34" charset="0"/>
                          <a:ea typeface="Arial" panose="020B0604020202020204" pitchFamily="34" charset="0"/>
                          <a:cs typeface="Arial" panose="020B0604020202020204" pitchFamily="34" charset="0"/>
                        </a:rPr>
                        <a:t>1168</a:t>
                      </a:r>
                    </a:p>
                  </a:txBody>
                  <a:tcPr marL="68580" marR="68580" marT="0" marB="0" anchor="ctr"/>
                </a:tc>
                <a:extLst>
                  <a:ext uri="{0D108BD9-81ED-4DB2-BD59-A6C34878D82A}">
                    <a16:rowId xmlns:a16="http://schemas.microsoft.com/office/drawing/2014/main" val="41367000"/>
                  </a:ext>
                </a:extLst>
              </a:tr>
              <a:tr h="579722">
                <a:tc>
                  <a:txBody>
                    <a:bodyPr/>
                    <a:lstStyle/>
                    <a:p>
                      <a:pPr algn="ctr">
                        <a:spcBef>
                          <a:spcPts val="600"/>
                        </a:spcBef>
                        <a:spcAft>
                          <a:spcPts val="600"/>
                        </a:spcAft>
                      </a:pPr>
                      <a:r>
                        <a:rPr lang="de-DE" sz="1600" dirty="0">
                          <a:effectLst/>
                          <a:latin typeface="Arial" panose="020B0604020202020204" pitchFamily="34" charset="0"/>
                          <a:ea typeface="Arial" panose="020B0604020202020204" pitchFamily="34" charset="0"/>
                          <a:cs typeface="Arial" panose="020B0604020202020204" pitchFamily="34" charset="0"/>
                        </a:rPr>
                        <a:t>France</a:t>
                      </a:r>
                    </a:p>
                  </a:txBody>
                  <a:tcPr marL="68580" marR="68580" marT="0" marB="0" anchor="ctr"/>
                </a:tc>
                <a:tc>
                  <a:txBody>
                    <a:bodyPr/>
                    <a:lstStyle/>
                    <a:p>
                      <a:pPr algn="ctr">
                        <a:spcBef>
                          <a:spcPts val="600"/>
                        </a:spcBef>
                        <a:spcAft>
                          <a:spcPts val="600"/>
                        </a:spcAft>
                      </a:pPr>
                      <a:r>
                        <a:rPr lang="de-DE" sz="1600" dirty="0" err="1">
                          <a:effectLst/>
                          <a:latin typeface="Arial" panose="020B0604020202020204" pitchFamily="34" charset="0"/>
                          <a:ea typeface="Arial" panose="020B0604020202020204" pitchFamily="34" charset="0"/>
                          <a:cs typeface="Arial" panose="020B0604020202020204" pitchFamily="34" charset="0"/>
                        </a:rPr>
                        <a:t>Atalante</a:t>
                      </a:r>
                      <a:endParaRPr lang="de-DE"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algn="ctr">
                        <a:spcBef>
                          <a:spcPts val="600"/>
                        </a:spcBef>
                        <a:spcAft>
                          <a:spcPts val="600"/>
                        </a:spcAft>
                      </a:pPr>
                      <a:r>
                        <a:rPr lang="de-DE" sz="1600" dirty="0" err="1">
                          <a:effectLst/>
                          <a:latin typeface="Arial" panose="020B0604020202020204" pitchFamily="34" charset="0"/>
                          <a:ea typeface="Arial" panose="020B0604020202020204" pitchFamily="34" charset="0"/>
                          <a:cs typeface="Arial" panose="020B0604020202020204" pitchFamily="34" charset="0"/>
                        </a:rPr>
                        <a:t>Atalante</a:t>
                      </a:r>
                      <a:endParaRPr lang="de-DE"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algn="ctr">
                        <a:spcBef>
                          <a:spcPts val="600"/>
                        </a:spcBef>
                        <a:spcAft>
                          <a:spcPts val="600"/>
                        </a:spcAft>
                      </a:pPr>
                      <a:r>
                        <a:rPr lang="de-DE" sz="1600" dirty="0">
                          <a:effectLst/>
                          <a:latin typeface="Arial" panose="020B0604020202020204" pitchFamily="34" charset="0"/>
                          <a:ea typeface="Arial" panose="020B0604020202020204" pitchFamily="34" charset="0"/>
                          <a:cs typeface="Arial" panose="020B0604020202020204" pitchFamily="34" charset="0"/>
                        </a:rPr>
                        <a:t>West Indies</a:t>
                      </a:r>
                    </a:p>
                  </a:txBody>
                  <a:tcPr marL="68580" marR="68580" marT="0" marB="0" anchor="ctr"/>
                </a:tc>
                <a:tc>
                  <a:txBody>
                    <a:bodyPr/>
                    <a:lstStyle/>
                    <a:p>
                      <a:pPr algn="ctr">
                        <a:spcBef>
                          <a:spcPts val="600"/>
                        </a:spcBef>
                        <a:spcAft>
                          <a:spcPts val="600"/>
                        </a:spcAft>
                      </a:pPr>
                      <a:r>
                        <a:rPr lang="de-DE" sz="1600" dirty="0">
                          <a:effectLst/>
                          <a:latin typeface="Arial" panose="020B0604020202020204" pitchFamily="34" charset="0"/>
                          <a:ea typeface="Arial" panose="020B0604020202020204" pitchFamily="34" charset="0"/>
                          <a:cs typeface="Arial" panose="020B0604020202020204" pitchFamily="34" charset="0"/>
                        </a:rPr>
                        <a:t>114</a:t>
                      </a:r>
                    </a:p>
                  </a:txBody>
                  <a:tcPr marL="68580" marR="68580" marT="0" marB="0" anchor="ctr"/>
                </a:tc>
                <a:extLst>
                  <a:ext uri="{0D108BD9-81ED-4DB2-BD59-A6C34878D82A}">
                    <a16:rowId xmlns:a16="http://schemas.microsoft.com/office/drawing/2014/main" val="2493943542"/>
                  </a:ext>
                </a:extLst>
              </a:tr>
              <a:tr h="579722">
                <a:tc>
                  <a:txBody>
                    <a:bodyPr/>
                    <a:lstStyle/>
                    <a:p>
                      <a:pPr algn="ctr">
                        <a:spcBef>
                          <a:spcPts val="600"/>
                        </a:spcBef>
                        <a:spcAft>
                          <a:spcPts val="600"/>
                        </a:spcAft>
                      </a:pPr>
                      <a:endParaRPr lang="de-DE"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algn="ctr">
                        <a:spcBef>
                          <a:spcPts val="600"/>
                        </a:spcBef>
                        <a:spcAft>
                          <a:spcPts val="600"/>
                        </a:spcAft>
                      </a:pPr>
                      <a:endParaRPr lang="de-DE"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algn="ctr">
                        <a:spcBef>
                          <a:spcPts val="600"/>
                        </a:spcBef>
                        <a:spcAft>
                          <a:spcPts val="600"/>
                        </a:spcAft>
                      </a:pPr>
                      <a:endParaRPr lang="de-DE"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algn="ctr">
                        <a:spcBef>
                          <a:spcPts val="600"/>
                        </a:spcBef>
                        <a:spcAft>
                          <a:spcPts val="600"/>
                        </a:spcAft>
                      </a:pPr>
                      <a:endParaRPr lang="de-DE"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algn="ctr">
                        <a:spcBef>
                          <a:spcPts val="600"/>
                        </a:spcBef>
                        <a:spcAft>
                          <a:spcPts val="600"/>
                        </a:spcAft>
                      </a:pPr>
                      <a:endParaRPr lang="de-DE"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58284492"/>
                  </a:ext>
                </a:extLst>
              </a:tr>
              <a:tr h="579722">
                <a:tc>
                  <a:txBody>
                    <a:bodyPr/>
                    <a:lstStyle/>
                    <a:p>
                      <a:pPr algn="ctr">
                        <a:spcBef>
                          <a:spcPts val="600"/>
                        </a:spcBef>
                        <a:spcAft>
                          <a:spcPts val="600"/>
                        </a:spcAft>
                      </a:pPr>
                      <a:r>
                        <a:rPr lang="de-DE" sz="1600" dirty="0">
                          <a:effectLst/>
                          <a:latin typeface="Arial" panose="020B0604020202020204" pitchFamily="34" charset="0"/>
                          <a:ea typeface="Arial" panose="020B0604020202020204" pitchFamily="34" charset="0"/>
                          <a:cs typeface="Arial" panose="020B0604020202020204" pitchFamily="34" charset="0"/>
                        </a:rPr>
                        <a:t>Germany</a:t>
                      </a:r>
                    </a:p>
                  </a:txBody>
                  <a:tcPr marL="68580" marR="68580" marT="0" marB="0" anchor="ctr"/>
                </a:tc>
                <a:tc>
                  <a:txBody>
                    <a:bodyPr/>
                    <a:lstStyle/>
                    <a:p>
                      <a:pPr algn="ctr">
                        <a:spcBef>
                          <a:spcPts val="600"/>
                        </a:spcBef>
                        <a:spcAft>
                          <a:spcPts val="600"/>
                        </a:spcAft>
                      </a:pPr>
                      <a:r>
                        <a:rPr lang="de-DE" sz="1600" dirty="0">
                          <a:effectLst/>
                          <a:latin typeface="Arial" panose="020B0604020202020204" pitchFamily="34" charset="0"/>
                          <a:ea typeface="Arial" panose="020B0604020202020204" pitchFamily="34" charset="0"/>
                          <a:cs typeface="Arial" panose="020B0604020202020204" pitchFamily="34" charset="0"/>
                        </a:rPr>
                        <a:t>Sonne</a:t>
                      </a:r>
                    </a:p>
                  </a:txBody>
                  <a:tcPr marL="68580" marR="68580" marT="0" marB="0" anchor="ct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de-DE" sz="1600" dirty="0" err="1">
                          <a:effectLst/>
                          <a:latin typeface="Arial" panose="020B0604020202020204" pitchFamily="34" charset="0"/>
                          <a:ea typeface="Arial" panose="020B0604020202020204" pitchFamily="34" charset="0"/>
                          <a:cs typeface="Arial" panose="020B0604020202020204" pitchFamily="34" charset="0"/>
                        </a:rPr>
                        <a:t>4DC8UUK</a:t>
                      </a:r>
                      <a:endParaRPr lang="de-DE"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algn="ctr">
                        <a:spcBef>
                          <a:spcPts val="600"/>
                        </a:spcBef>
                        <a:spcAft>
                          <a:spcPts val="600"/>
                        </a:spcAft>
                      </a:pPr>
                      <a:r>
                        <a:rPr lang="de-DE" sz="1600" dirty="0">
                          <a:effectLst/>
                          <a:latin typeface="Arial" panose="020B0604020202020204" pitchFamily="34" charset="0"/>
                          <a:ea typeface="Arial" panose="020B0604020202020204" pitchFamily="34" charset="0"/>
                          <a:cs typeface="Arial" panose="020B0604020202020204" pitchFamily="34" charset="0"/>
                        </a:rPr>
                        <a:t>Tropical </a:t>
                      </a:r>
                      <a:r>
                        <a:rPr lang="de-DE" sz="1600" dirty="0" err="1">
                          <a:effectLst/>
                          <a:latin typeface="Arial" panose="020B0604020202020204" pitchFamily="34" charset="0"/>
                          <a:ea typeface="Arial" panose="020B0604020202020204" pitchFamily="34" charset="0"/>
                          <a:cs typeface="Arial" panose="020B0604020202020204" pitchFamily="34" charset="0"/>
                        </a:rPr>
                        <a:t>Atlantic</a:t>
                      </a:r>
                      <a:endParaRPr lang="de-DE"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algn="ctr">
                        <a:spcBef>
                          <a:spcPts val="600"/>
                        </a:spcBef>
                        <a:spcAft>
                          <a:spcPts val="600"/>
                        </a:spcAft>
                      </a:pPr>
                      <a:r>
                        <a:rPr lang="de-DE" sz="1600" dirty="0">
                          <a:effectLst/>
                          <a:latin typeface="Arial" panose="020B0604020202020204" pitchFamily="34" charset="0"/>
                          <a:ea typeface="Arial" panose="020B0604020202020204" pitchFamily="34" charset="0"/>
                          <a:cs typeface="Arial" panose="020B0604020202020204" pitchFamily="34" charset="0"/>
                        </a:rPr>
                        <a:t>153 (</a:t>
                      </a:r>
                      <a:r>
                        <a:rPr lang="de-DE" sz="1600" dirty="0" err="1">
                          <a:effectLst/>
                          <a:latin typeface="Arial" panose="020B0604020202020204" pitchFamily="34" charset="0"/>
                          <a:ea typeface="Arial" panose="020B0604020202020204" pitchFamily="34" charset="0"/>
                          <a:cs typeface="Arial" panose="020B0604020202020204" pitchFamily="34" charset="0"/>
                        </a:rPr>
                        <a:t>July</a:t>
                      </a:r>
                      <a:r>
                        <a:rPr lang="de-DE" sz="1600" dirty="0">
                          <a:effectLst/>
                          <a:latin typeface="Arial" panose="020B0604020202020204" pitchFamily="34" charset="0"/>
                          <a:ea typeface="Arial" panose="020B0604020202020204" pitchFamily="34" charset="0"/>
                          <a:cs typeface="Arial" panose="020B0604020202020204" pitchFamily="34" charset="0"/>
                        </a:rPr>
                        <a:t> 2021)</a:t>
                      </a:r>
                    </a:p>
                  </a:txBody>
                  <a:tcPr marL="68580" marR="68580" marT="0" marB="0" anchor="ctr"/>
                </a:tc>
                <a:extLst>
                  <a:ext uri="{0D108BD9-81ED-4DB2-BD59-A6C34878D82A}">
                    <a16:rowId xmlns:a16="http://schemas.microsoft.com/office/drawing/2014/main" val="4204686812"/>
                  </a:ext>
                </a:extLst>
              </a:tr>
            </a:tbl>
          </a:graphicData>
        </a:graphic>
      </p:graphicFrame>
    </p:spTree>
    <p:extLst>
      <p:ext uri="{BB962C8B-B14F-4D97-AF65-F5344CB8AC3E}">
        <p14:creationId xmlns:p14="http://schemas.microsoft.com/office/powerpoint/2010/main" val="3381039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9EB226-D0A5-4742-AEC4-94831227562A}"/>
              </a:ext>
            </a:extLst>
          </p:cNvPr>
          <p:cNvSpPr>
            <a:spLocks noGrp="1"/>
          </p:cNvSpPr>
          <p:nvPr>
            <p:ph type="sldNum" sz="quarter" idx="4"/>
          </p:nvPr>
        </p:nvSpPr>
        <p:spPr/>
        <p:txBody>
          <a:bodyPr/>
          <a:lstStyle/>
          <a:p>
            <a:fld id="{1F373E91-1937-46D8-B393-D77320A7F825}" type="slidenum">
              <a:rPr lang="en-US" smtClean="0"/>
              <a:pPr/>
              <a:t>7</a:t>
            </a:fld>
            <a:endParaRPr lang="en-US" dirty="0"/>
          </a:p>
        </p:txBody>
      </p:sp>
      <p:sp>
        <p:nvSpPr>
          <p:cNvPr id="7" name="Slide Number Placeholder 3">
            <a:extLst>
              <a:ext uri="{FF2B5EF4-FFF2-40B4-BE49-F238E27FC236}">
                <a16:creationId xmlns:a16="http://schemas.microsoft.com/office/drawing/2014/main" id="{61FE379E-95DB-4B9A-84E9-23A10A2C7F31}"/>
              </a:ext>
            </a:extLst>
          </p:cNvPr>
          <p:cNvSpPr txBox="1">
            <a:spLocks/>
          </p:cNvSpPr>
          <p:nvPr/>
        </p:nvSpPr>
        <p:spPr>
          <a:xfrm>
            <a:off x="7086600" y="6619418"/>
            <a:ext cx="2057400" cy="2258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lumMod val="6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373E91-1937-46D8-B393-D77320A7F825}" type="slidenum">
              <a:rPr lang="en-US" smtClean="0"/>
              <a:pPr/>
              <a:t>7</a:t>
            </a:fld>
            <a:endParaRPr lang="en-US" dirty="0"/>
          </a:p>
        </p:txBody>
      </p:sp>
      <p:sp>
        <p:nvSpPr>
          <p:cNvPr id="9" name="Content Placeholder 2">
            <a:extLst>
              <a:ext uri="{FF2B5EF4-FFF2-40B4-BE49-F238E27FC236}">
                <a16:creationId xmlns:a16="http://schemas.microsoft.com/office/drawing/2014/main" id="{25C64B14-7E7F-4FB4-9E53-2E62721DF513}"/>
              </a:ext>
            </a:extLst>
          </p:cNvPr>
          <p:cNvSpPr>
            <a:spLocks noGrp="1"/>
          </p:cNvSpPr>
          <p:nvPr>
            <p:ph idx="1"/>
          </p:nvPr>
        </p:nvSpPr>
        <p:spPr>
          <a:xfrm>
            <a:off x="609600" y="1349152"/>
            <a:ext cx="8229600" cy="4929411"/>
          </a:xfrm>
        </p:spPr>
        <p:txBody>
          <a:bodyPr/>
          <a:lstStyle/>
          <a:p>
            <a:pPr marL="0" indent="0">
              <a:buNone/>
            </a:pPr>
            <a:r>
              <a:rPr lang="en-US" altLang="de-DE" dirty="0"/>
              <a:t>1. ASAP stations</a:t>
            </a:r>
            <a:br>
              <a:rPr lang="en-US" altLang="de-DE" dirty="0"/>
            </a:br>
            <a:r>
              <a:rPr lang="en-US" altLang="de-DE" b="1" u="sng" dirty="0"/>
              <a:t>2. Performance</a:t>
            </a:r>
            <a:br>
              <a:rPr lang="en-US" altLang="de-DE" dirty="0"/>
            </a:br>
            <a:endParaRPr lang="en-US" dirty="0"/>
          </a:p>
        </p:txBody>
      </p:sp>
    </p:spTree>
    <p:extLst>
      <p:ext uri="{BB962C8B-B14F-4D97-AF65-F5344CB8AC3E}">
        <p14:creationId xmlns:p14="http://schemas.microsoft.com/office/powerpoint/2010/main" val="1115796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9EB226-D0A5-4742-AEC4-94831227562A}"/>
              </a:ext>
            </a:extLst>
          </p:cNvPr>
          <p:cNvSpPr>
            <a:spLocks noGrp="1"/>
          </p:cNvSpPr>
          <p:nvPr>
            <p:ph type="sldNum" sz="quarter" idx="4"/>
          </p:nvPr>
        </p:nvSpPr>
        <p:spPr/>
        <p:txBody>
          <a:bodyPr/>
          <a:lstStyle/>
          <a:p>
            <a:fld id="{1F373E91-1937-46D8-B393-D77320A7F825}" type="slidenum">
              <a:rPr lang="en-US" smtClean="0"/>
              <a:pPr/>
              <a:t>8</a:t>
            </a:fld>
            <a:endParaRPr lang="en-US" dirty="0"/>
          </a:p>
        </p:txBody>
      </p:sp>
      <p:sp>
        <p:nvSpPr>
          <p:cNvPr id="7" name="Title 1">
            <a:extLst>
              <a:ext uri="{FF2B5EF4-FFF2-40B4-BE49-F238E27FC236}">
                <a16:creationId xmlns:a16="http://schemas.microsoft.com/office/drawing/2014/main" id="{9DE32337-FF2A-4E09-91E8-C684FA48A458}"/>
              </a:ext>
            </a:extLst>
          </p:cNvPr>
          <p:cNvSpPr>
            <a:spLocks noGrp="1"/>
          </p:cNvSpPr>
          <p:nvPr>
            <p:ph type="title"/>
          </p:nvPr>
        </p:nvSpPr>
        <p:spPr>
          <a:xfrm>
            <a:off x="1115616" y="12779"/>
            <a:ext cx="7128792" cy="895942"/>
          </a:xfrm>
        </p:spPr>
        <p:txBody>
          <a:bodyPr/>
          <a:lstStyle/>
          <a:p>
            <a:r>
              <a:rPr lang="en-US" altLang="de-DE" dirty="0"/>
              <a:t>E-ASAP 2020</a:t>
            </a:r>
            <a:endParaRPr lang="en-US" dirty="0"/>
          </a:p>
        </p:txBody>
      </p:sp>
      <p:sp>
        <p:nvSpPr>
          <p:cNvPr id="9" name="Slide Number Placeholder 3">
            <a:extLst>
              <a:ext uri="{FF2B5EF4-FFF2-40B4-BE49-F238E27FC236}">
                <a16:creationId xmlns:a16="http://schemas.microsoft.com/office/drawing/2014/main" id="{C63ED337-276F-400D-B4EA-548C35258377}"/>
              </a:ext>
            </a:extLst>
          </p:cNvPr>
          <p:cNvSpPr txBox="1">
            <a:spLocks/>
          </p:cNvSpPr>
          <p:nvPr/>
        </p:nvSpPr>
        <p:spPr>
          <a:xfrm>
            <a:off x="7086600" y="6619418"/>
            <a:ext cx="2057400" cy="2258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lumMod val="6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373E91-1937-46D8-B393-D77320A7F825}" type="slidenum">
              <a:rPr lang="en-US" smtClean="0"/>
              <a:pPr/>
              <a:t>8</a:t>
            </a:fld>
            <a:endParaRPr lang="en-US" dirty="0"/>
          </a:p>
        </p:txBody>
      </p:sp>
      <p:pic>
        <p:nvPicPr>
          <p:cNvPr id="10" name="Bild 1">
            <a:extLst>
              <a:ext uri="{FF2B5EF4-FFF2-40B4-BE49-F238E27FC236}">
                <a16:creationId xmlns:a16="http://schemas.microsoft.com/office/drawing/2014/main" id="{FFDFF78D-26F2-4D07-86E7-7C69293850F6}"/>
              </a:ext>
            </a:extLst>
          </p:cNvPr>
          <p:cNvPicPr/>
          <p:nvPr/>
        </p:nvPicPr>
        <p:blipFill>
          <a:blip r:embed="rId3">
            <a:extLst>
              <a:ext uri="{28A0092B-C50C-407E-A947-70E740481C1C}">
                <a14:useLocalDpi xmlns:a14="http://schemas.microsoft.com/office/drawing/2010/main" val="0"/>
              </a:ext>
            </a:extLst>
          </a:blip>
          <a:srcRect/>
          <a:stretch/>
        </p:blipFill>
        <p:spPr bwMode="auto">
          <a:xfrm>
            <a:off x="657242" y="1205457"/>
            <a:ext cx="7541484" cy="4673483"/>
          </a:xfrm>
          <a:prstGeom prst="rect">
            <a:avLst/>
          </a:prstGeom>
          <a:noFill/>
          <a:ln>
            <a:noFill/>
          </a:ln>
        </p:spPr>
      </p:pic>
      <p:sp>
        <p:nvSpPr>
          <p:cNvPr id="11" name="Textfeld 10">
            <a:extLst>
              <a:ext uri="{FF2B5EF4-FFF2-40B4-BE49-F238E27FC236}">
                <a16:creationId xmlns:a16="http://schemas.microsoft.com/office/drawing/2014/main" id="{6FD54204-A049-4571-AACE-67FF37F6E4FF}"/>
              </a:ext>
            </a:extLst>
          </p:cNvPr>
          <p:cNvSpPr txBox="1"/>
          <p:nvPr/>
        </p:nvSpPr>
        <p:spPr>
          <a:xfrm>
            <a:off x="609296" y="6003981"/>
            <a:ext cx="4437240" cy="369332"/>
          </a:xfrm>
          <a:prstGeom prst="rect">
            <a:avLst/>
          </a:prstGeom>
          <a:noFill/>
        </p:spPr>
        <p:txBody>
          <a:bodyPr wrap="none" rtlCol="0">
            <a:spAutoFit/>
          </a:bodyPr>
          <a:lstStyle/>
          <a:p>
            <a:r>
              <a:rPr lang="de-DE" dirty="0"/>
              <a:t>15 </a:t>
            </a:r>
            <a:r>
              <a:rPr lang="de-DE" dirty="0" err="1"/>
              <a:t>ships</a:t>
            </a:r>
            <a:r>
              <a:rPr lang="de-DE" dirty="0"/>
              <a:t> </a:t>
            </a:r>
            <a:r>
              <a:rPr lang="de-DE" dirty="0" err="1"/>
              <a:t>provided</a:t>
            </a:r>
            <a:r>
              <a:rPr lang="de-DE" dirty="0"/>
              <a:t> 3180 </a:t>
            </a:r>
            <a:r>
              <a:rPr lang="de-DE" dirty="0" err="1"/>
              <a:t>soundings</a:t>
            </a:r>
            <a:r>
              <a:rPr lang="de-DE" dirty="0"/>
              <a:t> on </a:t>
            </a:r>
            <a:r>
              <a:rPr lang="de-DE" dirty="0" err="1"/>
              <a:t>the</a:t>
            </a:r>
            <a:r>
              <a:rPr lang="de-DE" dirty="0"/>
              <a:t> GTS</a:t>
            </a:r>
          </a:p>
        </p:txBody>
      </p:sp>
    </p:spTree>
    <p:extLst>
      <p:ext uri="{BB962C8B-B14F-4D97-AF65-F5344CB8AC3E}">
        <p14:creationId xmlns:p14="http://schemas.microsoft.com/office/powerpoint/2010/main" val="1967906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9EB226-D0A5-4742-AEC4-94831227562A}"/>
              </a:ext>
            </a:extLst>
          </p:cNvPr>
          <p:cNvSpPr>
            <a:spLocks noGrp="1"/>
          </p:cNvSpPr>
          <p:nvPr>
            <p:ph type="sldNum" sz="quarter" idx="4"/>
          </p:nvPr>
        </p:nvSpPr>
        <p:spPr/>
        <p:txBody>
          <a:bodyPr/>
          <a:lstStyle/>
          <a:p>
            <a:fld id="{1F373E91-1937-46D8-B393-D77320A7F825}" type="slidenum">
              <a:rPr lang="en-US" smtClean="0"/>
              <a:pPr/>
              <a:t>9</a:t>
            </a:fld>
            <a:endParaRPr lang="en-US" dirty="0"/>
          </a:p>
        </p:txBody>
      </p:sp>
      <p:sp>
        <p:nvSpPr>
          <p:cNvPr id="7" name="Title 1">
            <a:extLst>
              <a:ext uri="{FF2B5EF4-FFF2-40B4-BE49-F238E27FC236}">
                <a16:creationId xmlns:a16="http://schemas.microsoft.com/office/drawing/2014/main" id="{8A5A5AE9-2E9A-421F-9414-A6255AE17FB6}"/>
              </a:ext>
            </a:extLst>
          </p:cNvPr>
          <p:cNvSpPr>
            <a:spLocks noGrp="1"/>
          </p:cNvSpPr>
          <p:nvPr>
            <p:ph type="title"/>
          </p:nvPr>
        </p:nvSpPr>
        <p:spPr>
          <a:xfrm>
            <a:off x="1115616" y="12779"/>
            <a:ext cx="7128792" cy="895942"/>
          </a:xfrm>
        </p:spPr>
        <p:txBody>
          <a:bodyPr/>
          <a:lstStyle/>
          <a:p>
            <a:r>
              <a:rPr lang="en-US" altLang="de-DE" dirty="0"/>
              <a:t>Global ASAP 2020</a:t>
            </a:r>
            <a:endParaRPr lang="en-US" dirty="0"/>
          </a:p>
        </p:txBody>
      </p:sp>
      <p:sp>
        <p:nvSpPr>
          <p:cNvPr id="9" name="Slide Number Placeholder 3">
            <a:extLst>
              <a:ext uri="{FF2B5EF4-FFF2-40B4-BE49-F238E27FC236}">
                <a16:creationId xmlns:a16="http://schemas.microsoft.com/office/drawing/2014/main" id="{2EFB212A-D167-42E7-9C37-C148E4DBDA29}"/>
              </a:ext>
            </a:extLst>
          </p:cNvPr>
          <p:cNvSpPr txBox="1">
            <a:spLocks/>
          </p:cNvSpPr>
          <p:nvPr/>
        </p:nvSpPr>
        <p:spPr>
          <a:xfrm>
            <a:off x="7086600" y="6619418"/>
            <a:ext cx="2057400" cy="2258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lumMod val="6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373E91-1937-46D8-B393-D77320A7F825}" type="slidenum">
              <a:rPr lang="en-US" smtClean="0"/>
              <a:pPr/>
              <a:t>9</a:t>
            </a:fld>
            <a:endParaRPr lang="en-US" dirty="0"/>
          </a:p>
        </p:txBody>
      </p:sp>
      <p:pic>
        <p:nvPicPr>
          <p:cNvPr id="10" name="Bild 4">
            <a:extLst>
              <a:ext uri="{FF2B5EF4-FFF2-40B4-BE49-F238E27FC236}">
                <a16:creationId xmlns:a16="http://schemas.microsoft.com/office/drawing/2014/main" id="{4C02D90E-95C7-45E5-BB93-EB54161572A6}"/>
              </a:ext>
            </a:extLst>
          </p:cNvPr>
          <p:cNvPicPr/>
          <p:nvPr/>
        </p:nvPicPr>
        <p:blipFill>
          <a:blip r:embed="rId3">
            <a:extLst>
              <a:ext uri="{28A0092B-C50C-407E-A947-70E740481C1C}">
                <a14:useLocalDpi xmlns:a14="http://schemas.microsoft.com/office/drawing/2010/main" val="0"/>
              </a:ext>
            </a:extLst>
          </a:blip>
          <a:srcRect/>
          <a:stretch/>
        </p:blipFill>
        <p:spPr bwMode="auto">
          <a:xfrm>
            <a:off x="611560" y="1444747"/>
            <a:ext cx="8064896" cy="4040513"/>
          </a:xfrm>
          <a:prstGeom prst="rect">
            <a:avLst/>
          </a:prstGeom>
          <a:noFill/>
          <a:ln>
            <a:noFill/>
          </a:ln>
        </p:spPr>
      </p:pic>
      <p:sp>
        <p:nvSpPr>
          <p:cNvPr id="11" name="Textfeld 10">
            <a:extLst>
              <a:ext uri="{FF2B5EF4-FFF2-40B4-BE49-F238E27FC236}">
                <a16:creationId xmlns:a16="http://schemas.microsoft.com/office/drawing/2014/main" id="{4AC789AF-D6C3-42B5-B52B-9C087CDF1BB4}"/>
              </a:ext>
            </a:extLst>
          </p:cNvPr>
          <p:cNvSpPr txBox="1"/>
          <p:nvPr/>
        </p:nvSpPr>
        <p:spPr>
          <a:xfrm>
            <a:off x="683568" y="5877272"/>
            <a:ext cx="3134320" cy="369332"/>
          </a:xfrm>
          <a:prstGeom prst="rect">
            <a:avLst/>
          </a:prstGeom>
          <a:noFill/>
        </p:spPr>
        <p:txBody>
          <a:bodyPr wrap="none" rtlCol="0">
            <a:spAutoFit/>
          </a:bodyPr>
          <a:lstStyle/>
          <a:p>
            <a:r>
              <a:rPr lang="de-DE" dirty="0" err="1"/>
              <a:t>Received</a:t>
            </a:r>
            <a:r>
              <a:rPr lang="de-DE" dirty="0"/>
              <a:t> </a:t>
            </a:r>
            <a:r>
              <a:rPr lang="de-DE" dirty="0" err="1"/>
              <a:t>soundings</a:t>
            </a:r>
            <a:r>
              <a:rPr lang="de-DE" dirty="0"/>
              <a:t> 2020: 4531</a:t>
            </a:r>
          </a:p>
        </p:txBody>
      </p:sp>
    </p:spTree>
    <p:extLst>
      <p:ext uri="{BB962C8B-B14F-4D97-AF65-F5344CB8AC3E}">
        <p14:creationId xmlns:p14="http://schemas.microsoft.com/office/powerpoint/2010/main" val="1374252032"/>
      </p:ext>
    </p:extLst>
  </p:cSld>
  <p:clrMapOvr>
    <a:masterClrMapping/>
  </p:clrMapOvr>
</p:sld>
</file>

<file path=ppt/theme/theme1.xml><?xml version="1.0" encoding="utf-8"?>
<a:theme xmlns:a="http://schemas.openxmlformats.org/drawingml/2006/main" name="SOT-10-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SOT-8-Template</Template>
  <TotalTime>2</TotalTime>
  <Words>607</Words>
  <Application>Microsoft Macintosh PowerPoint</Application>
  <PresentationFormat>On-screen Show (4:3)</PresentationFormat>
  <Paragraphs>222</Paragraphs>
  <Slides>12</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SOT-10-Template</vt:lpstr>
      <vt:lpstr>Task Team on ASAP Agenda item 9.1</vt:lpstr>
      <vt:lpstr>PowerPoint Presentation</vt:lpstr>
      <vt:lpstr>ASAP stations</vt:lpstr>
      <vt:lpstr>Regular ASAP ships: EUMETNET-ASAP fleet</vt:lpstr>
      <vt:lpstr>Regular ASAP ships: EUMETNET-ASAP fleet</vt:lpstr>
      <vt:lpstr>Other ASAP ships 2019/2020 (research vessels)</vt:lpstr>
      <vt:lpstr>PowerPoint Presentation</vt:lpstr>
      <vt:lpstr>E-ASAP 2020</vt:lpstr>
      <vt:lpstr>Global ASAP 2020</vt:lpstr>
      <vt:lpstr>Quality</vt:lpstr>
      <vt:lpstr>Technical issues</vt:lpstr>
      <vt:lpstr>Recommendation</vt:lpstr>
    </vt:vector>
  </TitlesOfParts>
  <Company>WMO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Item 5.2 WMO Rolling Review of Requirements (RRR)</dc:title>
  <dc:creator>Etienne Charpentier</dc:creator>
  <cp:lastModifiedBy>Sarah North</cp:lastModifiedBy>
  <cp:revision>38</cp:revision>
  <dcterms:created xsi:type="dcterms:W3CDTF">2015-04-15T06:27:16Z</dcterms:created>
  <dcterms:modified xsi:type="dcterms:W3CDTF">2021-09-10T08:02:35Z</dcterms:modified>
</cp:coreProperties>
</file>