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4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/>
    <p:restoredTop sz="94608"/>
  </p:normalViewPr>
  <p:slideViewPr>
    <p:cSldViewPr>
      <p:cViewPr varScale="1">
        <p:scale>
          <a:sx n="99" d="100"/>
          <a:sy n="99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08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1C66A-7EE4-4248-93B5-DA75E3C1C070}" type="datetimeFigureOut">
              <a:rPr lang="en-GB" smtClean="0"/>
              <a:pPr/>
              <a:t>10/09/2021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4DDAB-8D54-4665-8494-983F6C0AC75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86B5-5F00-4EB7-BDC7-1DC793D5CB0F}" type="datetimeFigureOut">
              <a:rPr lang="en-GB" smtClean="0"/>
              <a:pPr/>
              <a:t>10/09/2021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1DF2E-ABFB-4E81-8A8E-EBBB292FF0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4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3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96952"/>
            <a:ext cx="7772400" cy="12241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Country/Agency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09120"/>
            <a:ext cx="76306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Name of Presenter with e-Mail, Role, Agency, and other Contributors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3F41C9-C6C0-4ED0-97B8-D0500C149A18}"/>
              </a:ext>
            </a:extLst>
          </p:cNvPr>
          <p:cNvSpPr txBox="1"/>
          <p:nvPr userDrawn="1"/>
        </p:nvSpPr>
        <p:spPr>
          <a:xfrm>
            <a:off x="1547664" y="151904"/>
            <a:ext cx="63367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Eleventh Session of the </a:t>
            </a:r>
            <a:br>
              <a:rPr lang="en-US" sz="3600" dirty="0"/>
            </a:br>
            <a:r>
              <a:rPr lang="en-US" sz="4000" b="1" dirty="0"/>
              <a:t>Ship Observations Team</a:t>
            </a:r>
          </a:p>
          <a:p>
            <a:pPr algn="ctr"/>
            <a:r>
              <a:rPr lang="en-US" sz="2800" dirty="0"/>
              <a:t>Online-Meeting, 13-16 September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6E754F-0B81-49DB-87D1-D1570B54F521}"/>
              </a:ext>
            </a:extLst>
          </p:cNvPr>
          <p:cNvSpPr txBox="1"/>
          <p:nvPr userDrawn="1"/>
        </p:nvSpPr>
        <p:spPr>
          <a:xfrm>
            <a:off x="1835696" y="2124145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Agenda Item 2: National Reports</a:t>
            </a:r>
          </a:p>
        </p:txBody>
      </p:sp>
    </p:spTree>
    <p:extLst>
      <p:ext uri="{BB962C8B-B14F-4D97-AF65-F5344CB8AC3E}">
        <p14:creationId xmlns:p14="http://schemas.microsoft.com/office/powerpoint/2010/main" val="2968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2779"/>
            <a:ext cx="7128792" cy="895942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add Slide </a:t>
            </a:r>
            <a:r>
              <a:rPr lang="en-US" dirty="0" err="1"/>
              <a:t>Titel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EDFFFA-F72F-4083-8FD0-01BC0514C4F4}"/>
              </a:ext>
            </a:extLst>
          </p:cNvPr>
          <p:cNvSpPr txBox="1"/>
          <p:nvPr userDrawn="1"/>
        </p:nvSpPr>
        <p:spPr>
          <a:xfrm>
            <a:off x="2771800" y="6639253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SOT-11, online Conference, 13 - 16 September 2021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4573B8B-F5AF-41B2-AC51-24FA3B5C4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619418"/>
            <a:ext cx="2057400" cy="225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373E91-1937-46D8-B393-D77320A7F8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0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90D5425-7279-4107-BB9F-66E8D3A8B76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08" y="13252"/>
            <a:ext cx="692696" cy="692696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9D0A0311-B6C7-495B-B24F-26B81CB129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4" y="44624"/>
            <a:ext cx="1441184" cy="52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6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amaryn.morris@weathersa.co.z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ED76-4968-40DB-A6E4-E680C8F4A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South Africa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EC455-955C-4295-9D76-11F52C69EC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b="1" dirty="0" err="1"/>
              <a:t>Tamaryn</a:t>
            </a:r>
            <a:r>
              <a:rPr lang="en-US" b="1" dirty="0"/>
              <a:t> Morris and </a:t>
            </a:r>
            <a:r>
              <a:rPr lang="en-US" b="1" dirty="0" err="1"/>
              <a:t>Mrs</a:t>
            </a:r>
            <a:r>
              <a:rPr lang="en-US" b="1" dirty="0"/>
              <a:t> </a:t>
            </a:r>
            <a:r>
              <a:rPr lang="en-US" b="1" dirty="0" err="1"/>
              <a:t>Mardené</a:t>
            </a:r>
            <a:r>
              <a:rPr lang="en-US" b="1" dirty="0"/>
              <a:t> de Villiers </a:t>
            </a:r>
          </a:p>
          <a:p>
            <a:r>
              <a:rPr lang="en-US" sz="2400" dirty="0"/>
              <a:t>South African Weather Service</a:t>
            </a:r>
          </a:p>
          <a:p>
            <a:r>
              <a:rPr lang="en-US" sz="2400" dirty="0">
                <a:hlinkClick r:id="rId2"/>
              </a:rPr>
              <a:t>tamaryn.morris@weathersa.co.za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172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(Met-Ocean Structure)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VOS responsibilities:</a:t>
            </a:r>
          </a:p>
          <a:p>
            <a:pPr lvl="1"/>
            <a:r>
              <a:rPr lang="en-US" dirty="0"/>
              <a:t>Research and Cargo ships (mostly from Cape Town </a:t>
            </a:r>
            <a:r>
              <a:rPr lang="en-US" dirty="0" err="1"/>
              <a:t>harbour</a:t>
            </a:r>
            <a:r>
              <a:rPr lang="en-US" dirty="0"/>
              <a:t>)</a:t>
            </a:r>
          </a:p>
          <a:p>
            <a:r>
              <a:rPr lang="en-US" dirty="0"/>
              <a:t>SOOP responsibilities:</a:t>
            </a:r>
          </a:p>
          <a:p>
            <a:pPr lvl="1"/>
            <a:r>
              <a:rPr lang="en-US" dirty="0"/>
              <a:t>XBT transects along AX25 and </a:t>
            </a:r>
            <a:r>
              <a:rPr lang="en-US" dirty="0" err="1"/>
              <a:t>CrossRoads</a:t>
            </a:r>
            <a:r>
              <a:rPr lang="en-US" dirty="0"/>
              <a:t> lines</a:t>
            </a:r>
          </a:p>
          <a:p>
            <a:pPr lvl="1"/>
            <a:r>
              <a:rPr lang="en-US" dirty="0"/>
              <a:t>TSG, CPR and PCO2 opportunistically</a:t>
            </a:r>
          </a:p>
          <a:p>
            <a:r>
              <a:rPr lang="en-US" dirty="0"/>
              <a:t>ASAP responsibilities:</a:t>
            </a:r>
          </a:p>
          <a:p>
            <a:pPr lvl="1"/>
            <a:r>
              <a:rPr lang="en-US" dirty="0"/>
              <a:t>SA Agulhas II (Once a day at midday)</a:t>
            </a:r>
          </a:p>
          <a:p>
            <a:r>
              <a:rPr lang="en-US" dirty="0"/>
              <a:t>Institute/staff (PMOs):</a:t>
            </a:r>
          </a:p>
          <a:p>
            <a:pPr lvl="1"/>
            <a:r>
              <a:rPr lang="en-US" dirty="0" err="1"/>
              <a:t>Mardené</a:t>
            </a:r>
            <a:r>
              <a:rPr lang="en-US" dirty="0"/>
              <a:t> de Villiers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6EEB-0AB4-4439-AE57-3A4E8C26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SOT Activities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ABD9-98E0-4009-845F-99F24FC0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D8FBCB5-DA55-44FF-B155-CE0A8DF64AB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617" y="4266035"/>
            <a:ext cx="2135716" cy="1601787"/>
          </a:xfrm>
          <a:prstGeom prst="rect">
            <a:avLst/>
          </a:prstGeom>
          <a:solidFill>
            <a:srgbClr val="000000">
              <a:shade val="95000"/>
            </a:srgbClr>
          </a:solidFill>
          <a:ln w="381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8" name="Content Placeholder 2">
            <a:extLst>
              <a:ext uri="{FF2B5EF4-FFF2-40B4-BE49-F238E27FC236}">
                <a16:creationId xmlns:a16="http://schemas.microsoft.com/office/drawing/2014/main" id="{79BA67FD-D9B2-4127-9CF6-964B0A13D5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413" y="2681318"/>
            <a:ext cx="2414587" cy="1601787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8FBED6-C614-4F70-B8D8-9769B0F23F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38" y="2757518"/>
            <a:ext cx="2195512" cy="16462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8BA50F7-1FF4-45A6-A4E4-8A54F063E8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505" y="4148709"/>
            <a:ext cx="1895639" cy="2520651"/>
          </a:xfrm>
          <a:prstGeom prst="rect">
            <a:avLst/>
          </a:prstGeom>
          <a:solidFill>
            <a:srgbClr val="000000">
              <a:shade val="95000"/>
            </a:srgbClr>
          </a:solidFill>
          <a:ln w="381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D6164B-D51D-46C7-A69E-3D7D5E0E7C2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750" y="4266035"/>
            <a:ext cx="17145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77CE84C-6909-413C-8D1B-BE37811C1017}"/>
              </a:ext>
            </a:extLst>
          </p:cNvPr>
          <p:cNvSpPr txBox="1">
            <a:spLocks/>
          </p:cNvSpPr>
          <p:nvPr/>
        </p:nvSpPr>
        <p:spPr>
          <a:xfrm>
            <a:off x="191808" y="609238"/>
            <a:ext cx="5367808" cy="320700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Instrumentation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Automatic Weather Station</a:t>
            </a:r>
          </a:p>
          <a:p>
            <a:pPr lvl="2"/>
            <a:r>
              <a:rPr lang="en-US" sz="2000" dirty="0"/>
              <a:t>HMP155 (Temperature and Humidity)</a:t>
            </a:r>
          </a:p>
          <a:p>
            <a:pPr lvl="2"/>
            <a:r>
              <a:rPr lang="en-US" sz="2000" dirty="0"/>
              <a:t>Ultrasonic wind sensor </a:t>
            </a:r>
          </a:p>
          <a:p>
            <a:pPr lvl="2"/>
            <a:r>
              <a:rPr lang="en-US" sz="2000" dirty="0"/>
              <a:t>PTB110 (Pressure)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29C144A-FA38-4D9E-97ED-9318E12A7222}"/>
              </a:ext>
            </a:extLst>
          </p:cNvPr>
          <p:cNvSpPr txBox="1">
            <a:spLocks/>
          </p:cNvSpPr>
          <p:nvPr/>
        </p:nvSpPr>
        <p:spPr>
          <a:xfrm>
            <a:off x="5003733" y="1759652"/>
            <a:ext cx="4508911" cy="320700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Upper Air</a:t>
            </a:r>
          </a:p>
          <a:p>
            <a:pPr lvl="2"/>
            <a:r>
              <a:rPr lang="en-US" sz="2000" dirty="0" err="1"/>
              <a:t>InterMet</a:t>
            </a:r>
            <a:r>
              <a:rPr lang="en-US" sz="2000" dirty="0"/>
              <a:t> Radiosondes</a:t>
            </a:r>
          </a:p>
          <a:p>
            <a:pPr lvl="2"/>
            <a:r>
              <a:rPr lang="en-US" sz="2000" dirty="0"/>
              <a:t>Helium Gas (ship) and Hydrogen (Islands)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SOOP</a:t>
            </a:r>
          </a:p>
          <a:p>
            <a:pPr lvl="2"/>
            <a:r>
              <a:rPr lang="en-US" sz="2000" dirty="0"/>
              <a:t>XBT’s provided by NOAA</a:t>
            </a:r>
          </a:p>
          <a:p>
            <a:pPr lvl="2"/>
            <a:r>
              <a:rPr lang="en-US" sz="2000" dirty="0"/>
              <a:t>Seabird TSG system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058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initiatives/resources:</a:t>
            </a:r>
            <a:br>
              <a:rPr lang="en-US" dirty="0"/>
            </a:br>
            <a:r>
              <a:rPr lang="en-US" dirty="0"/>
              <a:t>Integration across </a:t>
            </a:r>
            <a:r>
              <a:rPr lang="en-US" dirty="0" err="1"/>
              <a:t>OceanObs</a:t>
            </a:r>
            <a:r>
              <a:rPr lang="en-US" dirty="0"/>
              <a:t>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F4FD534-058D-6C42-A394-590318ADFF40}"/>
              </a:ext>
            </a:extLst>
          </p:cNvPr>
          <p:cNvSpPr/>
          <p:nvPr/>
        </p:nvSpPr>
        <p:spPr>
          <a:xfrm>
            <a:off x="290441" y="3524527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SOT Focal Point (SA) and PMO</a:t>
            </a:r>
          </a:p>
          <a:p>
            <a:pPr algn="ctr"/>
            <a:r>
              <a:rPr lang="en-US" dirty="0" err="1"/>
              <a:t>Mardené</a:t>
            </a:r>
            <a:r>
              <a:rPr lang="en-US" dirty="0"/>
              <a:t> de Villiers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2400E15-1494-6445-977D-1314BEDE6F6F}"/>
              </a:ext>
            </a:extLst>
          </p:cNvPr>
          <p:cNvSpPr/>
          <p:nvPr/>
        </p:nvSpPr>
        <p:spPr>
          <a:xfrm>
            <a:off x="290441" y="4698359"/>
            <a:ext cx="2736304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DBCP Focal Point (SA)</a:t>
            </a:r>
          </a:p>
          <a:p>
            <a:pPr algn="ctr"/>
            <a:r>
              <a:rPr lang="en-US" dirty="0"/>
              <a:t>Tania Daniels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3CDEEAE-506C-6E42-AEBF-407E29848C06}"/>
              </a:ext>
            </a:extLst>
          </p:cNvPr>
          <p:cNvSpPr/>
          <p:nvPr/>
        </p:nvSpPr>
        <p:spPr>
          <a:xfrm>
            <a:off x="290441" y="5845858"/>
            <a:ext cx="2732326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Argo Focal Point (SA)</a:t>
            </a:r>
          </a:p>
          <a:p>
            <a:pPr algn="ctr"/>
            <a:r>
              <a:rPr lang="en-US" dirty="0" err="1"/>
              <a:t>Tamaryn</a:t>
            </a:r>
            <a:r>
              <a:rPr lang="en-US" dirty="0"/>
              <a:t> Morris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C686E40-ED30-8F4A-95A1-D3BA26BBED31}"/>
              </a:ext>
            </a:extLst>
          </p:cNvPr>
          <p:cNvSpPr/>
          <p:nvPr/>
        </p:nvSpPr>
        <p:spPr>
          <a:xfrm>
            <a:off x="290441" y="1279970"/>
            <a:ext cx="273232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OCG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44F4C5B-1098-CD49-9620-AB99BD127772}"/>
              </a:ext>
            </a:extLst>
          </p:cNvPr>
          <p:cNvSpPr/>
          <p:nvPr/>
        </p:nvSpPr>
        <p:spPr>
          <a:xfrm>
            <a:off x="3278205" y="3484605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SOT Task Team (CD)</a:t>
            </a:r>
          </a:p>
          <a:p>
            <a:pPr algn="ctr"/>
            <a:r>
              <a:rPr lang="en-US" dirty="0" err="1"/>
              <a:t>Mardené</a:t>
            </a:r>
            <a:r>
              <a:rPr lang="en-US" dirty="0"/>
              <a:t> de Villiers 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FF1CB1D-CD36-8846-9947-8C8BF7EA7D6A}"/>
              </a:ext>
            </a:extLst>
          </p:cNvPr>
          <p:cNvSpPr/>
          <p:nvPr/>
        </p:nvSpPr>
        <p:spPr>
          <a:xfrm>
            <a:off x="6265969" y="3484605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SOOPIP Co-Chair</a:t>
            </a:r>
          </a:p>
          <a:p>
            <a:pPr algn="ctr"/>
            <a:r>
              <a:rPr lang="en-US" dirty="0" err="1"/>
              <a:t>Tamaryn</a:t>
            </a:r>
            <a:r>
              <a:rPr lang="en-US" dirty="0"/>
              <a:t> Morris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31519BC-B820-7240-A06E-D9854044173F}"/>
              </a:ext>
            </a:extLst>
          </p:cNvPr>
          <p:cNvSpPr/>
          <p:nvPr/>
        </p:nvSpPr>
        <p:spPr>
          <a:xfrm>
            <a:off x="3278205" y="4698359"/>
            <a:ext cx="2736304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South Atlantic Panel Chair</a:t>
            </a:r>
          </a:p>
          <a:p>
            <a:pPr algn="ctr"/>
            <a:r>
              <a:rPr lang="en-US" dirty="0"/>
              <a:t>Tania Daniels (tbc)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6DE1988-54C0-8B43-9F73-C9318909C011}"/>
              </a:ext>
            </a:extLst>
          </p:cNvPr>
          <p:cNvSpPr/>
          <p:nvPr/>
        </p:nvSpPr>
        <p:spPr>
          <a:xfrm>
            <a:off x="6262484" y="4698359"/>
            <a:ext cx="2736304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Indian Ocean Panel Chair</a:t>
            </a:r>
          </a:p>
          <a:p>
            <a:pPr algn="ctr"/>
            <a:r>
              <a:rPr lang="en-US" dirty="0" err="1"/>
              <a:t>Tamaryn</a:t>
            </a:r>
            <a:r>
              <a:rPr lang="en-US" dirty="0"/>
              <a:t> Morris (tbc)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976EFB4-9539-AB43-A157-D04663551884}"/>
              </a:ext>
            </a:extLst>
          </p:cNvPr>
          <p:cNvSpPr/>
          <p:nvPr/>
        </p:nvSpPr>
        <p:spPr>
          <a:xfrm>
            <a:off x="3274227" y="1279970"/>
            <a:ext cx="273232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OCG Capacity Development Task Team</a:t>
            </a:r>
          </a:p>
          <a:p>
            <a:pPr algn="ctr"/>
            <a:r>
              <a:rPr lang="en-US" dirty="0" err="1"/>
              <a:t>Tamaryn</a:t>
            </a:r>
            <a:r>
              <a:rPr lang="en-US" dirty="0"/>
              <a:t> Morris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1D01D23-0D5A-514E-94E9-03B52081630E}"/>
              </a:ext>
            </a:extLst>
          </p:cNvPr>
          <p:cNvSpPr/>
          <p:nvPr/>
        </p:nvSpPr>
        <p:spPr>
          <a:xfrm>
            <a:off x="6258013" y="1277356"/>
            <a:ext cx="273232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OCG Boundary Current Workshop</a:t>
            </a:r>
          </a:p>
          <a:p>
            <a:pPr algn="ctr"/>
            <a:r>
              <a:rPr lang="en-US" dirty="0" err="1"/>
              <a:t>Tamaryn</a:t>
            </a:r>
            <a:r>
              <a:rPr lang="en-US" dirty="0"/>
              <a:t> Morris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E8FBA1EA-0D94-A84A-B6DA-409A57EE38BD}"/>
              </a:ext>
            </a:extLst>
          </p:cNvPr>
          <p:cNvSpPr/>
          <p:nvPr/>
        </p:nvSpPr>
        <p:spPr>
          <a:xfrm>
            <a:off x="3274227" y="2383273"/>
            <a:ext cx="2732326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OCG S+BP (assist)</a:t>
            </a:r>
          </a:p>
          <a:p>
            <a:pPr algn="ctr"/>
            <a:r>
              <a:rPr lang="en-US" dirty="0" err="1"/>
              <a:t>Mardené</a:t>
            </a:r>
            <a:r>
              <a:rPr lang="en-US" dirty="0"/>
              <a:t> de Villiers </a:t>
            </a:r>
          </a:p>
          <a:p>
            <a:pPr algn="ctr"/>
            <a:r>
              <a:rPr lang="en-US" dirty="0"/>
              <a:t> and </a:t>
            </a:r>
            <a:r>
              <a:rPr lang="en-US" dirty="0" err="1"/>
              <a:t>Tamaryn</a:t>
            </a:r>
            <a:r>
              <a:rPr lang="en-US" dirty="0"/>
              <a:t> Morris</a:t>
            </a:r>
          </a:p>
        </p:txBody>
      </p:sp>
    </p:spTree>
    <p:extLst>
      <p:ext uri="{BB962C8B-B14F-4D97-AF65-F5344CB8AC3E}">
        <p14:creationId xmlns:p14="http://schemas.microsoft.com/office/powerpoint/2010/main" val="392447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 and Requirements,</a:t>
            </a:r>
            <a:br>
              <a:rPr lang="en-US" dirty="0"/>
            </a:br>
            <a:r>
              <a:rPr lang="en-US" dirty="0"/>
              <a:t>and Covid-19 Impact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Migration of data to BUFR format, timeously</a:t>
            </a:r>
          </a:p>
          <a:p>
            <a:r>
              <a:rPr lang="en-US" dirty="0"/>
              <a:t>Submission of historical data and metadata particularly for SOOP activities (TSG, PCO2, CPR)</a:t>
            </a:r>
          </a:p>
          <a:p>
            <a:endParaRPr lang="en-US" dirty="0"/>
          </a:p>
          <a:p>
            <a:r>
              <a:rPr lang="en-US" dirty="0"/>
              <a:t>COVID-19 impact – none. Relief cruises continued as before for bases as essential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2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S+BP team to finalize documents for SOT (VOS, ASAP and SOOP)</a:t>
            </a:r>
          </a:p>
          <a:p>
            <a:r>
              <a:rPr lang="en-US" dirty="0"/>
              <a:t>Outreach to </a:t>
            </a:r>
            <a:r>
              <a:rPr lang="en-US" dirty="0" err="1"/>
              <a:t>neighbouring</a:t>
            </a:r>
            <a:r>
              <a:rPr lang="en-US" dirty="0"/>
              <a:t> African countries and other vessels for recruitment of vessels to VOS in particular</a:t>
            </a:r>
          </a:p>
          <a:p>
            <a:r>
              <a:rPr lang="en-US" dirty="0"/>
              <a:t>Work towards BUFR data migration </a:t>
            </a:r>
          </a:p>
          <a:p>
            <a:r>
              <a:rPr lang="en-US" dirty="0"/>
              <a:t>Work with other Ocean Observing networks (Argo, DBCP) to make best use of cruises and data acquisition possibilities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27256"/>
      </p:ext>
    </p:extLst>
  </p:cSld>
  <p:clrMapOvr>
    <a:masterClrMapping/>
  </p:clrMapOvr>
</p:sld>
</file>

<file path=ppt/theme/theme1.xml><?xml version="1.0" encoding="utf-8"?>
<a:theme xmlns:a="http://schemas.openxmlformats.org/drawingml/2006/main" name="SOT-10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SOT-8-Template</Template>
  <TotalTime>1864</TotalTime>
  <Words>336</Words>
  <Application>Microsoft Macintosh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SOT-10-Template</vt:lpstr>
      <vt:lpstr>South Africa</vt:lpstr>
      <vt:lpstr>About Organisation  (Met-Ocean Structure)</vt:lpstr>
      <vt:lpstr>SOT Activities</vt:lpstr>
      <vt:lpstr>Other initiatives/resources: Integration across OceanObs networks</vt:lpstr>
      <vt:lpstr>Gaps and Requirements, and Covid-19 Impact </vt:lpstr>
      <vt:lpstr>Future Plans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 5.2 WMO Rolling Review of Requirements (RRR)</dc:title>
  <dc:creator>Etienne Charpentier</dc:creator>
  <cp:lastModifiedBy>Tamaryn Morris</cp:lastModifiedBy>
  <cp:revision>37</cp:revision>
  <dcterms:created xsi:type="dcterms:W3CDTF">2015-04-15T06:27:16Z</dcterms:created>
  <dcterms:modified xsi:type="dcterms:W3CDTF">2021-09-10T06:53:27Z</dcterms:modified>
</cp:coreProperties>
</file>