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08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1C66A-7EE4-4248-93B5-DA75E3C1C070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4DDAB-8D54-4665-8494-983F6C0AC7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886B5-5F00-4EB7-BDC7-1DC793D5CB0F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DF2E-ABFB-4E81-8A8E-EBBB292FF0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4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63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1DF2E-ABFB-4E81-8A8E-EBBB292FF09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7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3F41C9-C6C0-4ED0-97B8-D0500C149A18}"/>
              </a:ext>
            </a:extLst>
          </p:cNvPr>
          <p:cNvSpPr txBox="1"/>
          <p:nvPr userDrawn="1"/>
        </p:nvSpPr>
        <p:spPr>
          <a:xfrm>
            <a:off x="1547664" y="151904"/>
            <a:ext cx="63367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Eleventh Session of the </a:t>
            </a:r>
            <a:br>
              <a:rPr lang="en-US" sz="3600" dirty="0"/>
            </a:br>
            <a:r>
              <a:rPr lang="en-US" sz="4000" b="1" dirty="0"/>
              <a:t>Ship Observations Team</a:t>
            </a:r>
          </a:p>
          <a:p>
            <a:pPr algn="ctr"/>
            <a:r>
              <a:rPr lang="en-US" sz="2800" dirty="0"/>
              <a:t>Online-Meeting, 13-16 September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6E754F-0B81-49DB-87D1-D1570B54F521}"/>
              </a:ext>
            </a:extLst>
          </p:cNvPr>
          <p:cNvSpPr txBox="1"/>
          <p:nvPr userDrawn="1"/>
        </p:nvSpPr>
        <p:spPr>
          <a:xfrm>
            <a:off x="1835696" y="2124145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Agenda Item 2: National Reports</a:t>
            </a:r>
          </a:p>
        </p:txBody>
      </p:sp>
    </p:spTree>
    <p:extLst>
      <p:ext uri="{BB962C8B-B14F-4D97-AF65-F5344CB8AC3E}">
        <p14:creationId xmlns:p14="http://schemas.microsoft.com/office/powerpoint/2010/main" val="1391194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4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915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73E91-1937-46D8-B393-D77320A7F8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DFFFA-F72F-4083-8FD0-01BC0514C4F4}"/>
              </a:ext>
            </a:extLst>
          </p:cNvPr>
          <p:cNvSpPr txBox="1"/>
          <p:nvPr userDrawn="1"/>
        </p:nvSpPr>
        <p:spPr>
          <a:xfrm>
            <a:off x="2771800" y="663925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SOT-11, online Conference, 13 - 16 September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3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42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570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90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2079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7205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4403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80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95CC-A818-4D04-BE5C-E19FA15A25FF}" type="datetimeFigureOut">
              <a:rPr lang="en-US" smtClean="0"/>
              <a:t>9/10/21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0254C-014F-4CCC-BEFA-D0170A9F67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90D5425-7279-4107-BB9F-66E8D3A8B7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808" y="13252"/>
            <a:ext cx="692696" cy="692696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D0A0311-B6C7-495B-B24F-26B81CB12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" y="44624"/>
            <a:ext cx="1441184" cy="5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98EC455-955C-4295-9D76-11F52C69E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6860880" cy="16859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Agenda Item 1:  Opening Remarks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2021" y="4077072"/>
            <a:ext cx="261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Darin Figurskey, SOT Chair</a:t>
            </a:r>
          </a:p>
        </p:txBody>
      </p:sp>
    </p:spTree>
    <p:extLst>
      <p:ext uri="{BB962C8B-B14F-4D97-AF65-F5344CB8AC3E}">
        <p14:creationId xmlns:p14="http://schemas.microsoft.com/office/powerpoint/2010/main" val="357172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Your Service!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9004" y="6109782"/>
            <a:ext cx="4451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SOT – 10, Hong Kong Observatory, April, 2019</a:t>
            </a: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3275856" y="3356411"/>
            <a:ext cx="2937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We are grateful for their years of service, their commitment to science and observations, and their friendship. </a:t>
            </a:r>
            <a:endParaRPr lang="en-US" sz="16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39" y="1307940"/>
            <a:ext cx="7179121" cy="478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56EEB-0AB4-4439-AE57-3A4E8C26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Developments and Achievements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0009D-B187-40C5-9CA3-716BA138F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8291264" cy="4929411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spcBef>
                <a:spcPts val="0"/>
              </a:spcBef>
              <a:buClr>
                <a:srgbClr val="00153A"/>
              </a:buClr>
              <a:buSzPts val="2100"/>
            </a:pPr>
            <a:r>
              <a:rPr lang="en-US" dirty="0"/>
              <a:t>SOOPIP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dirty="0"/>
              <a:t>Seamless leadership transition in progress with the SOT’s approval.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dirty="0"/>
              <a:t>Very good progress on standards and best practices.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dirty="0"/>
              <a:t>Recent cross-network workshop on boundary currents.</a:t>
            </a:r>
          </a:p>
          <a:p>
            <a:pPr marL="685800" lvl="1" indent="-228600">
              <a:spcBef>
                <a:spcPts val="0"/>
              </a:spcBef>
              <a:buSzPts val="2100"/>
            </a:pPr>
            <a:r>
              <a:rPr lang="en-US" dirty="0"/>
              <a:t>Developing closer relationships with </a:t>
            </a:r>
            <a:r>
              <a:rPr lang="en-US" dirty="0" err="1"/>
              <a:t>Ferrybox</a:t>
            </a:r>
            <a:r>
              <a:rPr lang="en-US" dirty="0"/>
              <a:t> and CPR/TSG/pCO2 communities.</a:t>
            </a:r>
          </a:p>
          <a:p>
            <a:pPr marL="457200" lvl="1" indent="0">
              <a:spcBef>
                <a:spcPts val="0"/>
              </a:spcBef>
              <a:buSzPts val="2100"/>
              <a:buNone/>
            </a:pPr>
            <a:endParaRPr lang="en-US" dirty="0"/>
          </a:p>
          <a:p>
            <a:pPr marL="228600" indent="-228600">
              <a:spcBef>
                <a:spcPts val="0"/>
              </a:spcBef>
            </a:pPr>
            <a:r>
              <a:rPr lang="en-US" dirty="0"/>
              <a:t>VOS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Hosted PMO-6.</a:t>
            </a:r>
          </a:p>
          <a:p>
            <a:pPr marL="1143000" lvl="2" indent="-228600">
              <a:spcBef>
                <a:spcPts val="0"/>
              </a:spcBef>
            </a:pPr>
            <a:r>
              <a:rPr lang="en-US" dirty="0"/>
              <a:t>VOS contributions from Denmark and Thailand.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Validated the SOT metadata structure in cooperation with SOOPIP, including reference tables and definitions.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SOT-ID codified at recent INFCOM session.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Maersk coordination and developing closer relationships with other partners.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Working to trace Open-GTS observations from beginning to end through DWD and NOAA </a:t>
            </a:r>
            <a:r>
              <a:rPr lang="en-US" dirty="0" err="1"/>
              <a:t>dataflows</a:t>
            </a:r>
            <a:r>
              <a:rPr lang="en-US" dirty="0"/>
              <a:t>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Coordination with Iridium on functions of its </a:t>
            </a:r>
            <a:r>
              <a:rPr lang="en-US" dirty="0" err="1"/>
              <a:t>SafetyCast</a:t>
            </a:r>
            <a:r>
              <a:rPr lang="en-US" dirty="0"/>
              <a:t> GMDSS service.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Coordination started with the Global Cryosphere Watch (GCW).</a:t>
            </a:r>
          </a:p>
          <a:p>
            <a:pPr marL="228600" indent="-228600">
              <a:spcBef>
                <a:spcPts val="0"/>
              </a:spcBef>
            </a:pPr>
            <a:endParaRPr lang="en-US" dirty="0"/>
          </a:p>
          <a:p>
            <a:pPr marL="228600" indent="-228600">
              <a:spcBef>
                <a:spcPts val="0"/>
              </a:spcBef>
            </a:pPr>
            <a:r>
              <a:rPr lang="en-US" dirty="0"/>
              <a:t>ASAP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Great coordination with </a:t>
            </a:r>
            <a:r>
              <a:rPr lang="en-US" dirty="0" err="1"/>
              <a:t>Polarstern</a:t>
            </a:r>
            <a:r>
              <a:rPr lang="en-US" dirty="0"/>
              <a:t> Arctic research </a:t>
            </a:r>
            <a:r>
              <a:rPr lang="en-US" dirty="0" err="1"/>
              <a:t>expeditition</a:t>
            </a:r>
            <a:r>
              <a:rPr lang="en-US" dirty="0"/>
              <a:t>.</a:t>
            </a:r>
          </a:p>
          <a:p>
            <a:pPr marL="1143000" lvl="2" indent="-228600">
              <a:spcBef>
                <a:spcPts val="0"/>
              </a:spcBef>
            </a:pPr>
            <a:r>
              <a:rPr lang="en-US" dirty="0"/>
              <a:t>1350 additional soundings overall in 2020 vs. 2019.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Possibly two new U.S. participants.</a:t>
            </a:r>
          </a:p>
          <a:p>
            <a:pPr marL="228600" lvl="0" indent="-228600">
              <a:spcBef>
                <a:spcPts val="0"/>
              </a:spcBef>
              <a:buClr>
                <a:srgbClr val="00153A"/>
              </a:buClr>
              <a:buSzPts val="2100"/>
            </a:pPr>
            <a:endParaRPr lang="en-US" dirty="0"/>
          </a:p>
          <a:p>
            <a:pPr lvl="1"/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4ABD9-98E0-4009-845F-99F24FC0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62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C0E22-FF76-44D6-A26F-E6B46DDD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Intersessional Plans and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83C83-0396-49E5-933E-735FFF2E1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8498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spcBef>
                <a:spcPts val="0"/>
              </a:spcBef>
              <a:buClr>
                <a:srgbClr val="00153A"/>
              </a:buClr>
              <a:buSzPts val="2000"/>
            </a:pPr>
            <a:r>
              <a:rPr lang="en-US" sz="2000" dirty="0"/>
              <a:t>Working through the UN Decade of Ocean Science.</a:t>
            </a:r>
          </a:p>
          <a:p>
            <a:pPr marL="228600" indent="-228600">
              <a:spcBef>
                <a:spcPts val="0"/>
              </a:spcBef>
              <a:buSzPts val="2000"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Renewed attention to SOT-wide KPI(s).</a:t>
            </a:r>
          </a:p>
          <a:p>
            <a:pPr marL="228600" indent="-228600">
              <a:spcBef>
                <a:spcPts val="0"/>
              </a:spcBef>
              <a:buSzPts val="2000"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Continued metadata transition activities.</a:t>
            </a:r>
          </a:p>
          <a:p>
            <a:pPr marL="228600" indent="-228600">
              <a:spcBef>
                <a:spcPts val="0"/>
              </a:spcBef>
              <a:buSzPts val="2000"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Capacity development.</a:t>
            </a:r>
          </a:p>
          <a:p>
            <a:pPr marL="228600" indent="-228600">
              <a:spcBef>
                <a:spcPts val="0"/>
              </a:spcBef>
              <a:buSzPts val="2000"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Best practices.</a:t>
            </a:r>
          </a:p>
          <a:p>
            <a:pPr marL="228600" indent="-228600">
              <a:spcBef>
                <a:spcPts val="0"/>
              </a:spcBef>
              <a:buSzPts val="2000"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Task team support across the SOT.</a:t>
            </a:r>
          </a:p>
          <a:p>
            <a:pPr marL="228600" indent="-228600">
              <a:spcBef>
                <a:spcPts val="0"/>
              </a:spcBef>
              <a:buSzPts val="2000"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WMO functional connections.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endParaRPr lang="en-US" dirty="0"/>
          </a:p>
          <a:p>
            <a:pPr marL="228600" indent="-228600">
              <a:spcBef>
                <a:spcPts val="0"/>
              </a:spcBef>
              <a:buSzPts val="2000"/>
            </a:pPr>
            <a:r>
              <a:rPr lang="en-US" dirty="0"/>
              <a:t>Periodic webinars.</a:t>
            </a:r>
          </a:p>
          <a:p>
            <a:pPr marL="685800" lvl="1" indent="-228600">
              <a:spcBef>
                <a:spcPts val="0"/>
              </a:spcBef>
              <a:buSzPts val="2000"/>
            </a:pPr>
            <a:r>
              <a:rPr lang="en-US" dirty="0"/>
              <a:t>Approximately 2X annually.</a:t>
            </a:r>
          </a:p>
          <a:p>
            <a:pPr marL="685800" lvl="1" indent="-228600">
              <a:spcBef>
                <a:spcPts val="0"/>
              </a:spcBef>
              <a:buSzPts val="2000"/>
            </a:pPr>
            <a:r>
              <a:rPr lang="en-US" dirty="0"/>
              <a:t>Keep networks informed of SOT-wide activities.</a:t>
            </a:r>
          </a:p>
          <a:p>
            <a:pPr marL="685800" lvl="1" indent="-228600">
              <a:spcBef>
                <a:spcPts val="0"/>
              </a:spcBef>
              <a:buSzPts val="2000"/>
            </a:pPr>
            <a:r>
              <a:rPr lang="en-US" dirty="0"/>
              <a:t>Recruitment.</a:t>
            </a:r>
          </a:p>
          <a:p>
            <a:pPr marL="685800" lvl="1" indent="-228600">
              <a:spcBef>
                <a:spcPts val="0"/>
              </a:spcBef>
              <a:buSzPts val="2000"/>
            </a:pPr>
            <a:endParaRPr lang="en-US" dirty="0"/>
          </a:p>
          <a:p>
            <a:pPr marL="230188" indent="-230188">
              <a:spcBef>
                <a:spcPts val="0"/>
              </a:spcBef>
              <a:buSzPts val="2000"/>
            </a:pPr>
            <a:r>
              <a:rPr lang="en-US" dirty="0"/>
              <a:t>Your thoughts?</a:t>
            </a:r>
          </a:p>
          <a:p>
            <a:pPr marL="685800" lvl="1" indent="-228600">
              <a:spcBef>
                <a:spcPts val="0"/>
              </a:spcBef>
              <a:buSzPts val="2000"/>
            </a:pPr>
            <a:endParaRPr lang="en-US" dirty="0"/>
          </a:p>
          <a:p>
            <a:pPr marL="685800" lvl="1" indent="-228600">
              <a:spcBef>
                <a:spcPts val="0"/>
              </a:spcBef>
              <a:buSzPts val="2000"/>
            </a:pPr>
            <a:endParaRPr lang="en-US" sz="2000" dirty="0"/>
          </a:p>
          <a:p>
            <a:pPr marL="342900" indent="-228600">
              <a:spcBef>
                <a:spcPts val="0"/>
              </a:spcBef>
              <a:buSzPts val="2000"/>
            </a:pPr>
            <a:endParaRPr lang="en-US" sz="23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7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EB226-D0A5-4742-AEC4-9483122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9875"/>
            <a:ext cx="2057400" cy="225425"/>
          </a:xfrm>
        </p:spPr>
        <p:txBody>
          <a:bodyPr/>
          <a:lstStyle/>
          <a:p>
            <a:fld id="{1F373E91-1937-46D8-B393-D77320A7F82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83636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Come Back Together (Mostly) by 2023</a:t>
            </a:r>
          </a:p>
        </p:txBody>
      </p:sp>
    </p:spTree>
    <p:extLst>
      <p:ext uri="{BB962C8B-B14F-4D97-AF65-F5344CB8AC3E}">
        <p14:creationId xmlns:p14="http://schemas.microsoft.com/office/powerpoint/2010/main" val="359065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</TotalTime>
  <Words>275</Words>
  <Application>Microsoft Macintosh PowerPoint</Application>
  <PresentationFormat>On-screen Show (4:3)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Office Theme</vt:lpstr>
      <vt:lpstr>PowerPoint Presentation</vt:lpstr>
      <vt:lpstr>Thank You For Your Service!</vt:lpstr>
      <vt:lpstr>Developments and Achievements</vt:lpstr>
      <vt:lpstr>Intersessional Plans and Opportunities</vt:lpstr>
      <vt:lpstr>Come Back Together (Mostly) by 2023</vt:lpstr>
    </vt:vector>
  </TitlesOfParts>
  <Company>WMO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5.2 WMO Rolling Review of Requirements (RRR)</dc:title>
  <dc:creator>Etienne Charpentier</dc:creator>
  <cp:lastModifiedBy>Sarah North</cp:lastModifiedBy>
  <cp:revision>44</cp:revision>
  <dcterms:created xsi:type="dcterms:W3CDTF">2015-04-15T06:27:16Z</dcterms:created>
  <dcterms:modified xsi:type="dcterms:W3CDTF">2021-09-10T10:10:09Z</dcterms:modified>
</cp:coreProperties>
</file>