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58" r:id="rId3"/>
    <p:sldId id="269" r:id="rId4"/>
    <p:sldId id="270" r:id="rId5"/>
    <p:sldId id="262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/>
    <p:restoredTop sz="86395"/>
  </p:normalViewPr>
  <p:slideViewPr>
    <p:cSldViewPr>
      <p:cViewPr varScale="1">
        <p:scale>
          <a:sx n="110" d="100"/>
          <a:sy n="110" d="100"/>
        </p:scale>
        <p:origin x="1568" y="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09/09/2021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09/09/2021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1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3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7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1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2968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3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ioc-unesco.org/index.php?option=com_oe&amp;task=viewGroupRecord&amp;groupID=1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eanexpert.org/group/1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unity.wmo.int/ocean-observing-groups-teams-panels-and-focal-points#SOT" TargetMode="External"/><Relationship Id="rId4" Type="http://schemas.openxmlformats.org/officeDocument/2006/relationships/hyperlink" Target="https://oceanexpert.org/group/1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ean-ops.org/so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unity.wmo.int/ship-observations-team-so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5C271-9E2A-144D-AE2D-460776640A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2766218"/>
            <a:ext cx="8640960" cy="13255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Agenda Item 14.1.1:  </a:t>
            </a:r>
            <a:br>
              <a:rPr lang="en-US" sz="2400" dirty="0"/>
            </a:br>
            <a:r>
              <a:rPr lang="en-GB" sz="3200" dirty="0"/>
              <a:t>SOT Focal Points/PMO &amp; TT lists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907E7-E6B4-F347-AD1A-44F848C0DD3B}"/>
              </a:ext>
            </a:extLst>
          </p:cNvPr>
          <p:cNvSpPr txBox="1"/>
          <p:nvPr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1251B-9CA3-0148-84B3-0BA48FF5C177}"/>
              </a:ext>
            </a:extLst>
          </p:cNvPr>
          <p:cNvSpPr txBox="1"/>
          <p:nvPr/>
        </p:nvSpPr>
        <p:spPr>
          <a:xfrm>
            <a:off x="1835696" y="450912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Sarah North – WMO Contractor</a:t>
            </a:r>
          </a:p>
        </p:txBody>
      </p:sp>
    </p:spTree>
    <p:extLst>
      <p:ext uri="{BB962C8B-B14F-4D97-AF65-F5344CB8AC3E}">
        <p14:creationId xmlns:p14="http://schemas.microsoft.com/office/powerpoint/2010/main" val="36930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619875"/>
            <a:ext cx="2057400" cy="225425"/>
          </a:xfrm>
          <a:prstGeom prst="rect">
            <a:avLst/>
          </a:prstGeom>
        </p:spPr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E787FB-8436-A547-8AAC-2FCBA5C1B488}"/>
              </a:ext>
            </a:extLst>
          </p:cNvPr>
          <p:cNvSpPr/>
          <p:nvPr/>
        </p:nvSpPr>
        <p:spPr>
          <a:xfrm>
            <a:off x="2195736" y="332656"/>
            <a:ext cx="5603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SOT Focal Points/PMO &amp; TT lists 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F94E15-4691-CE48-B293-1FD56E3D71A5}"/>
              </a:ext>
            </a:extLst>
          </p:cNvPr>
          <p:cNvSpPr/>
          <p:nvPr/>
        </p:nvSpPr>
        <p:spPr>
          <a:xfrm>
            <a:off x="179512" y="1044830"/>
            <a:ext cx="85324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Concerns raised by SOT Members concerning access to up-to-date SOT related membership lists;</a:t>
            </a:r>
          </a:p>
          <a:p>
            <a:endParaRPr lang="en-GB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 National Focal Points (NFPs)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PMO Lists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 Team Membership Lists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VOS/SOOP Panel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 NFP lists are currently available from;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IOC legacy site at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http://legacy.ioc-unesco.org/index.php?option=com_oe&amp;task=viewGroupRecord&amp;groupID=135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(SOT, GOOS, JCOMM, Argo, GLOSS, and DBCP FP nominations traditionally drawn from Circular Letter (CL  2666) </a:t>
            </a:r>
          </a:p>
          <a:p>
            <a:pPr lvl="1"/>
            <a:endParaRPr lang="en-GB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OceanExpert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site at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https://oceanexpert.org/group/135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 Focal Points are nominated via one of three channels: IOC National Focal Point, Ministry of Foreign Affairs and Permanent Delegation to UNESCO.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 Focal Points (and VOS, SOOP, and ASAP membership) also traditionally been collected by means of the SOT Annual Reports </a:t>
            </a:r>
            <a:endParaRPr lang="en-GB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A45FB-8694-7B4A-897C-496554A8B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5" y="2085139"/>
            <a:ext cx="7869763" cy="348132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1BB172-AA28-1A4C-AAC5-E33CF9AE071F}"/>
              </a:ext>
            </a:extLst>
          </p:cNvPr>
          <p:cNvSpPr/>
          <p:nvPr/>
        </p:nvSpPr>
        <p:spPr>
          <a:xfrm>
            <a:off x="1907704" y="188640"/>
            <a:ext cx="6268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SOT Focal Points/PMO &amp; TT lists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9DCC9-E8FE-0648-BD0A-AA460A7A81A6}"/>
              </a:ext>
            </a:extLst>
          </p:cNvPr>
          <p:cNvSpPr txBox="1"/>
          <p:nvPr/>
        </p:nvSpPr>
        <p:spPr>
          <a:xfrm>
            <a:off x="691027" y="1096947"/>
            <a:ext cx="7632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All SOT Team members, PMOs and Task Team members are listed on the Ocean Expert site at </a:t>
            </a:r>
            <a:r>
              <a:rPr lang="en-US" dirty="0">
                <a:hlinkClick r:id="rId4"/>
              </a:rPr>
              <a:t>https://oceanexpert.org/group/106</a:t>
            </a:r>
            <a:r>
              <a:rPr lang="en-US" dirty="0"/>
              <a:t> - together with Terms of Reference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05717-D428-824F-AFAB-631D19C96CAA}"/>
              </a:ext>
            </a:extLst>
          </p:cNvPr>
          <p:cNvSpPr/>
          <p:nvPr/>
        </p:nvSpPr>
        <p:spPr>
          <a:xfrm>
            <a:off x="691027" y="5696191"/>
            <a:ext cx="7913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lists are also available via the WMO Marine Meteorology and Oceanography Panel (MMOP) website at </a:t>
            </a:r>
            <a:r>
              <a:rPr lang="en-US" dirty="0">
                <a:hlinkClick r:id="rId5"/>
              </a:rPr>
              <a:t>https://community.wmo.int/ocean-observing-groups-teams-panels-and-focal-points#SOT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87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1ACA6A-6D0F-3144-A334-A1397A9654A2}"/>
              </a:ext>
            </a:extLst>
          </p:cNvPr>
          <p:cNvSpPr/>
          <p:nvPr/>
        </p:nvSpPr>
        <p:spPr>
          <a:xfrm>
            <a:off x="1907704" y="188640"/>
            <a:ext cx="6268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SOT Focal Points/PMO &amp; TT lists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93404-9338-1A49-88E8-FA5E742519E1}"/>
              </a:ext>
            </a:extLst>
          </p:cNvPr>
          <p:cNvSpPr txBox="1"/>
          <p:nvPr/>
        </p:nvSpPr>
        <p:spPr>
          <a:xfrm>
            <a:off x="670868" y="980852"/>
            <a:ext cx="805009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Issues that need to be addressed –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Accountability for ensuring lists are kept up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is SOT NFP info requested/collected by IOC Circular letter and also by SOT Annual Report?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Clarity on display of legacy NFP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that Up-to-Date Membership lists are available via SOT website(s);</a:t>
            </a:r>
          </a:p>
          <a:p>
            <a:pPr marL="312738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https://www.ocean-ops.org/sot/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2738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https://community.wmo.int/ship-observations-team-sot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Consequential amends to Terms of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Task Team membership be added to the SOT Annual Report?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mandating of SOT lists ?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 Ops to be the primary database/repository for SOT membership lists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based upon information provided in automated SOT Annual reports. Pushing or Pulling data, as required.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(Agenda Item 8 refers)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1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Actions/Recommendations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pPr marL="488950" lvl="3" indent="-263525" algn="just">
              <a:buFont typeface="Arial" panose="020B0604020202020204" pitchFamily="34" charset="0"/>
              <a:buChar char="•"/>
            </a:pPr>
            <a:r>
              <a:rPr lang="en-GB" i="1" dirty="0"/>
              <a:t>SOT Website(s) to be amended include links to </a:t>
            </a: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 National Focal Points, PMO Lists, Task Team Membership Lists and SOOP/VOS Panel lists      </a:t>
            </a:r>
            <a:r>
              <a:rPr lang="en-GB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(TT-RPT, SOT -TC, WMO/IOC Secretariat – by end 2021)</a:t>
            </a:r>
          </a:p>
          <a:p>
            <a:pPr marL="225425" lvl="3" indent="0" algn="just">
              <a:buNone/>
            </a:pPr>
            <a:endParaRPr lang="en-GB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950" lvl="3" indent="-263525" algn="just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 Team Chairs to review and confirm TT membership on annual basis and, accordingly, advise SOT-Technical Coordinator of any changes      </a:t>
            </a:r>
            <a:r>
              <a:rPr lang="en-GB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(TT Chairs - January each year).  </a:t>
            </a:r>
          </a:p>
          <a:p>
            <a:pPr marL="488950" lvl="3" indent="-263525" algn="just">
              <a:buFont typeface="Arial" panose="020B0604020202020204" pitchFamily="34" charset="0"/>
              <a:buChar char="•"/>
            </a:pPr>
            <a:endParaRPr lang="en-GB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950" lvl="3" indent="-263525" algn="just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 Team </a:t>
            </a:r>
            <a:r>
              <a:rPr lang="en-GB" sz="16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ToR’s</a:t>
            </a: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VOS/SOOP/ASAP Panel </a:t>
            </a:r>
            <a:r>
              <a:rPr lang="en-GB" sz="16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ToR’s</a:t>
            </a: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be amended to include a requirement to verify membership annually</a:t>
            </a:r>
            <a:r>
              <a:rPr lang="en-GB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(TT &amp; VOS/SOOP/ASAP Chairs &amp; SOT EC – ongoing)</a:t>
            </a:r>
            <a:endParaRPr lang="en-GB" sz="1600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5425" lvl="3" indent="0" algn="just">
              <a:buNone/>
            </a:pPr>
            <a:endParaRPr lang="en-GB" sz="1600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950" lvl="3" indent="-263525" algn="just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E-SURFMAR to strongly encourage its participating EUMETNET members to submit individual national SOT Annual Reports to future SOT sessions       </a:t>
            </a:r>
            <a:r>
              <a:rPr lang="en-GB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(E-SURFMAR VOS Chair – annually)</a:t>
            </a:r>
          </a:p>
          <a:p>
            <a:pPr marL="225425" lvl="3" indent="0" algn="just">
              <a:buNone/>
            </a:pPr>
            <a:endParaRPr lang="en-GB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950" lvl="3" indent="-263525" algn="just">
              <a:buFont typeface="Arial" panose="020B0604020202020204" pitchFamily="34" charset="0"/>
              <a:buChar char="•"/>
            </a:pPr>
            <a:r>
              <a:rPr lang="en-GB" sz="16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OceanOps</a:t>
            </a: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ensure that future SOT Contact information (SOT NFPs, PMO Lists, Task Team lists) are available via Ocean Ops database and act as primary repository for such information </a:t>
            </a:r>
            <a:r>
              <a:rPr lang="en-GB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(SOT TC –SOT-12)</a:t>
            </a:r>
          </a:p>
          <a:p>
            <a:pPr marL="488950" lvl="3" indent="-263525">
              <a:buFont typeface="Arial" panose="020B0604020202020204" pitchFamily="34" charset="0"/>
              <a:buChar char="•"/>
            </a:pPr>
            <a:endParaRPr lang="en-GB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2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Actions/Recommendations – </a:t>
            </a:r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33445"/>
            <a:ext cx="8219256" cy="5661248"/>
          </a:xfrm>
        </p:spPr>
        <p:txBody>
          <a:bodyPr/>
          <a:lstStyle/>
          <a:p>
            <a:pPr marL="225425" lvl="3" indent="0" algn="just">
              <a:buNone/>
            </a:pPr>
            <a:endParaRPr lang="en-GB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950" lvl="3" indent="-263525" algn="just">
              <a:buFont typeface="Arial" panose="020B0604020202020204" pitchFamily="34" charset="0"/>
              <a:buChar char="•"/>
            </a:pPr>
            <a:r>
              <a:rPr lang="en-GB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 Team membership be added to the SOT Annual Report             </a:t>
            </a:r>
            <a:r>
              <a:rPr lang="en-GB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(SOT TC, WMO Secretariat – Dec 2021)</a:t>
            </a:r>
          </a:p>
          <a:p>
            <a:pPr marL="488950" lvl="3" indent="-263525" algn="just">
              <a:buFont typeface="Arial" panose="020B0604020202020204" pitchFamily="34" charset="0"/>
              <a:buChar char="•"/>
            </a:pPr>
            <a:endParaRPr lang="en-GB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950" lvl="3" indent="-263525" algn="just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 &amp; IOC Secretariats to consider need to review Circular Letter 2666 to reflect future collection of SOT contact information via </a:t>
            </a:r>
            <a:r>
              <a:rPr lang="en-GB" sz="16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OceanOps</a:t>
            </a: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(WMO/IOC Secretariat in liaison with SOT-TC - April 2022)</a:t>
            </a:r>
          </a:p>
          <a:p>
            <a:pPr marL="225425" lvl="3" indent="0" algn="just">
              <a:buNone/>
            </a:pPr>
            <a:endParaRPr lang="en-GB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950" lvl="3" indent="-263525" algn="just">
              <a:buFont typeface="Arial" panose="020B0604020202020204" pitchFamily="34" charset="0"/>
              <a:buChar char="•"/>
            </a:pPr>
            <a:r>
              <a:rPr lang="en-GB" sz="16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OceanOps</a:t>
            </a: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liaise with WMO Secretariat regarding future revised procedures and instructions for requesting submission of SOT Annual Reports via </a:t>
            </a:r>
            <a:r>
              <a:rPr lang="en-GB" sz="16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OceanOps</a:t>
            </a: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database/user groups                                  </a:t>
            </a:r>
            <a:r>
              <a:rPr lang="en-GB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(WMO Secretariat, SOT- TC – 2022)</a:t>
            </a:r>
          </a:p>
          <a:p>
            <a:pPr marL="225425" lvl="3" indent="0" algn="just">
              <a:buNone/>
            </a:pPr>
            <a:endParaRPr lang="en-GB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950" indent="-263525" algn="just"/>
            <a:r>
              <a:rPr lang="en-GB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IOC Secretariat to ensure that online SOT NFP legacy lists cannot be confused with current SOT NFP lists on the </a:t>
            </a:r>
            <a:r>
              <a:rPr lang="en-GB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OceanExpert</a:t>
            </a:r>
            <a:r>
              <a:rPr lang="en-GB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dashboard.    </a:t>
            </a:r>
            <a:r>
              <a:rPr lang="en-GB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(IOC Secretariat – end 2021)</a:t>
            </a:r>
          </a:p>
          <a:p>
            <a:pPr marL="488950" indent="-263525" algn="just"/>
            <a:endParaRPr lang="en-GB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950" indent="-263525" algn="just"/>
            <a:r>
              <a:rPr lang="en-GB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 Executive Committee to periodically review all SOT membership lists and verify Task Team Membership </a:t>
            </a:r>
            <a:r>
              <a:rPr lang="en-GB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intersessionally</a:t>
            </a:r>
            <a:r>
              <a:rPr lang="en-GB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</a:t>
            </a:r>
            <a:r>
              <a:rPr lang="en-GB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(SOT EC – Ongoing; at least once </a:t>
            </a:r>
            <a:r>
              <a:rPr lang="en-GB" sz="16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intersessionally</a:t>
            </a:r>
            <a:r>
              <a:rPr lang="en-GB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64138"/>
      </p:ext>
    </p:extLst>
  </p:cSld>
  <p:clrMapOvr>
    <a:masterClrMapping/>
  </p:clrMapOvr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2802</TotalTime>
  <Words>751</Words>
  <Application>Microsoft Macintosh PowerPoint</Application>
  <PresentationFormat>On-screen Show (4:3)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SOT-10-Template</vt:lpstr>
      <vt:lpstr>Agenda Item 14.1.1:   SOT Focal Points/PMO &amp; TT lists </vt:lpstr>
      <vt:lpstr>PowerPoint Presentation</vt:lpstr>
      <vt:lpstr>PowerPoint Presentation</vt:lpstr>
      <vt:lpstr>PowerPoint Presentation</vt:lpstr>
      <vt:lpstr>Actions/Recommendations</vt:lpstr>
      <vt:lpstr>Actions/Recommendations – Ctd.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Sarah North</cp:lastModifiedBy>
  <cp:revision>46</cp:revision>
  <dcterms:created xsi:type="dcterms:W3CDTF">2015-04-15T06:27:16Z</dcterms:created>
  <dcterms:modified xsi:type="dcterms:W3CDTF">2021-09-10T13:12:11Z</dcterms:modified>
</cp:coreProperties>
</file>