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5" r:id="rId4"/>
    <p:sldId id="263" r:id="rId5"/>
    <p:sldId id="264" r:id="rId6"/>
    <p:sldId id="266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23" autoAdjust="0"/>
  </p:normalViewPr>
  <p:slideViewPr>
    <p:cSldViewPr>
      <p:cViewPr varScale="1">
        <p:scale>
          <a:sx n="107" d="100"/>
          <a:sy n="107" d="100"/>
        </p:scale>
        <p:origin x="17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08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1C66A-7EE4-4248-93B5-DA75E3C1C070}" type="datetimeFigureOut">
              <a:rPr lang="en-GB" smtClean="0"/>
              <a:pPr/>
              <a:t>10/09/2021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4DDAB-8D54-4665-8494-983F6C0AC7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46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886B5-5F00-4EB7-BDC7-1DC793D5CB0F}" type="datetimeFigureOut">
              <a:rPr lang="en-GB" smtClean="0"/>
              <a:pPr/>
              <a:t>10/09/2021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1DF2E-ABFB-4E81-8A8E-EBBB292FF0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94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63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972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96952"/>
            <a:ext cx="7772400" cy="12241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Country/Agency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09120"/>
            <a:ext cx="76306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Name of Presenter with e-Mail, Role, Agency, and other Contributors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3F41C9-C6C0-4ED0-97B8-D0500C149A18}"/>
              </a:ext>
            </a:extLst>
          </p:cNvPr>
          <p:cNvSpPr txBox="1"/>
          <p:nvPr userDrawn="1"/>
        </p:nvSpPr>
        <p:spPr>
          <a:xfrm>
            <a:off x="1547664" y="151904"/>
            <a:ext cx="63367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Eleventh Session of the </a:t>
            </a:r>
            <a:br>
              <a:rPr lang="en-US" sz="3600" dirty="0"/>
            </a:br>
            <a:r>
              <a:rPr lang="en-US" sz="4000" b="1" dirty="0"/>
              <a:t>Ship Observations Team</a:t>
            </a:r>
          </a:p>
          <a:p>
            <a:pPr algn="ctr"/>
            <a:r>
              <a:rPr lang="en-US" sz="2800" dirty="0"/>
              <a:t>Online-Meeting, 13-16 September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E754F-0B81-49DB-87D1-D1570B54F521}"/>
              </a:ext>
            </a:extLst>
          </p:cNvPr>
          <p:cNvSpPr txBox="1"/>
          <p:nvPr userDrawn="1"/>
        </p:nvSpPr>
        <p:spPr>
          <a:xfrm>
            <a:off x="1835696" y="2124145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Agenda Item 2: National Reports</a:t>
            </a:r>
          </a:p>
        </p:txBody>
      </p:sp>
    </p:spTree>
    <p:extLst>
      <p:ext uri="{BB962C8B-B14F-4D97-AF65-F5344CB8AC3E}">
        <p14:creationId xmlns:p14="http://schemas.microsoft.com/office/powerpoint/2010/main" val="296829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16" y="12779"/>
            <a:ext cx="7128792" cy="895942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add Slide </a:t>
            </a:r>
            <a:r>
              <a:rPr lang="en-US" dirty="0" err="1"/>
              <a:t>Titel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DFFFA-F72F-4083-8FD0-01BC0514C4F4}"/>
              </a:ext>
            </a:extLst>
          </p:cNvPr>
          <p:cNvSpPr txBox="1"/>
          <p:nvPr userDrawn="1"/>
        </p:nvSpPr>
        <p:spPr>
          <a:xfrm>
            <a:off x="2771800" y="6639253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SOT-11, online Conference, 13 - 16 September 2021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573B8B-F5AF-41B2-AC51-24FA3B5C4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F373E91-1937-46D8-B393-D77320A7F8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0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90D5425-7279-4107-BB9F-66E8D3A8B7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08" y="13252"/>
            <a:ext cx="692696" cy="69269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D0A0311-B6C7-495B-B24F-26B81CB129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44624"/>
            <a:ext cx="1441184" cy="5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6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g-gcc.gc.ca/publications/mcts-sctm/ramn-arnm/part5-eng.html?wbdisable=tru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ED76-4968-40DB-A6E4-E680C8F4A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Canada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EC455-955C-4295-9D76-11F52C69E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692" y="3789040"/>
            <a:ext cx="7630616" cy="1752600"/>
          </a:xfrm>
        </p:spPr>
        <p:txBody>
          <a:bodyPr/>
          <a:lstStyle/>
          <a:p>
            <a:r>
              <a:rPr lang="en-US" dirty="0" smtClean="0"/>
              <a:t>Puneet Jaswal, Marine Standards Officer, Meteorological Service of Canada (MSC)</a:t>
            </a:r>
          </a:p>
          <a:p>
            <a:r>
              <a:rPr lang="en-US" dirty="0"/>
              <a:t>a</a:t>
            </a:r>
            <a:r>
              <a:rPr lang="en-US" dirty="0" smtClean="0"/>
              <a:t>nd</a:t>
            </a:r>
          </a:p>
          <a:p>
            <a:r>
              <a:rPr lang="en-US" dirty="0" smtClean="0"/>
              <a:t>Alexander Zucconi, Marine Network Manager, </a:t>
            </a:r>
          </a:p>
          <a:p>
            <a:r>
              <a:rPr lang="en-US" dirty="0"/>
              <a:t>Meteorological Service of Canada (MSC)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2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dirty="0" err="1"/>
              <a:t>Organisation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(Met-Ocean Structure)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VOS responsibilities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Produce hourly observations via a network of Automatic VOS systems</a:t>
            </a:r>
          </a:p>
          <a:p>
            <a:pPr lvl="1"/>
            <a:r>
              <a:rPr lang="en-US" dirty="0" smtClean="0"/>
              <a:t>Network is currently comprised of 42 active ships</a:t>
            </a:r>
            <a:endParaRPr lang="en-US" dirty="0"/>
          </a:p>
          <a:p>
            <a:r>
              <a:rPr lang="en-US" dirty="0" smtClean="0"/>
              <a:t>MSC Marine Network staff comprises of a National coordination and standards team, </a:t>
            </a:r>
            <a:r>
              <a:rPr lang="en-US" dirty="0" smtClean="0">
                <a:hlinkClick r:id="rId3"/>
              </a:rPr>
              <a:t>Regional PMO’s</a:t>
            </a:r>
            <a:r>
              <a:rPr lang="en-US" dirty="0" smtClean="0"/>
              <a:t>, and several technicians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9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MSC Marine Network Structure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5896" y="1268760"/>
            <a:ext cx="16561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Marine Network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6912260" y="2780928"/>
            <a:ext cx="16561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OPP Network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4785519" y="2780928"/>
            <a:ext cx="16561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Drifter Buoy</a:t>
            </a:r>
          </a:p>
          <a:p>
            <a:pPr algn="ctr"/>
            <a:r>
              <a:rPr lang="en-CA" dirty="0" smtClean="0"/>
              <a:t>/METAREAS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2658779" y="2782044"/>
            <a:ext cx="1656184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AVOS Network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32038" y="2780928"/>
            <a:ext cx="16561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Moored Buoy Network</a:t>
            </a:r>
            <a:endParaRPr lang="en-CA" dirty="0"/>
          </a:p>
        </p:txBody>
      </p:sp>
      <p:cxnSp>
        <p:nvCxnSpPr>
          <p:cNvPr id="12" name="Elbow Connector 11"/>
          <p:cNvCxnSpPr>
            <a:stCxn id="5" idx="1"/>
            <a:endCxn id="10" idx="0"/>
          </p:cNvCxnSpPr>
          <p:nvPr/>
        </p:nvCxnSpPr>
        <p:spPr>
          <a:xfrm rot="10800000" flipV="1">
            <a:off x="1360130" y="1700808"/>
            <a:ext cx="2275766" cy="10801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5" idx="2"/>
            <a:endCxn id="9" idx="0"/>
          </p:cNvCxnSpPr>
          <p:nvPr/>
        </p:nvCxnSpPr>
        <p:spPr>
          <a:xfrm rot="5400000">
            <a:off x="3650836" y="1968892"/>
            <a:ext cx="649188" cy="97711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5" idx="2"/>
            <a:endCxn id="8" idx="0"/>
          </p:cNvCxnSpPr>
          <p:nvPr/>
        </p:nvCxnSpPr>
        <p:spPr>
          <a:xfrm rot="16200000" flipH="1">
            <a:off x="4714763" y="1882080"/>
            <a:ext cx="648072" cy="114962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5" idx="3"/>
            <a:endCxn id="7" idx="0"/>
          </p:cNvCxnSpPr>
          <p:nvPr/>
        </p:nvCxnSpPr>
        <p:spPr>
          <a:xfrm>
            <a:off x="5292080" y="1700808"/>
            <a:ext cx="2448272" cy="10801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22" y="4005064"/>
            <a:ext cx="1714500" cy="23526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37" y="3823019"/>
            <a:ext cx="1393668" cy="27167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602" y="4077072"/>
            <a:ext cx="1378843" cy="211307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0178" y="3855000"/>
            <a:ext cx="1260347" cy="287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2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6EEB-0AB4-4439-AE57-3A4E8C26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Performance </a:t>
            </a:r>
            <a:r>
              <a:rPr lang="en-CA" dirty="0" smtClean="0"/>
              <a:t>during Pandemic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0009D-B187-40C5-9CA3-716BA138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55757"/>
            <a:ext cx="8219256" cy="1872208"/>
          </a:xfrm>
        </p:spPr>
        <p:txBody>
          <a:bodyPr/>
          <a:lstStyle/>
          <a:p>
            <a:r>
              <a:rPr lang="en-US" sz="2400" dirty="0" smtClean="0"/>
              <a:t>Observation count: </a:t>
            </a:r>
          </a:p>
          <a:p>
            <a:pPr lvl="1"/>
            <a:r>
              <a:rPr lang="en-US" sz="2000" dirty="0" smtClean="0"/>
              <a:t>2020: </a:t>
            </a:r>
            <a:r>
              <a:rPr lang="en-CA" sz="2000" dirty="0" smtClean="0"/>
              <a:t>314371 </a:t>
            </a:r>
            <a:r>
              <a:rPr lang="en-CA" sz="2000" dirty="0"/>
              <a:t>(automatic), </a:t>
            </a:r>
            <a:r>
              <a:rPr lang="en-CA" sz="2000" dirty="0" smtClean="0"/>
              <a:t>1325 (manual)</a:t>
            </a:r>
            <a:endParaRPr lang="en-US" sz="2000" dirty="0" smtClean="0"/>
          </a:p>
          <a:p>
            <a:pPr lvl="1"/>
            <a:r>
              <a:rPr lang="en-US" sz="2000" dirty="0" smtClean="0"/>
              <a:t>2021 (thus far): </a:t>
            </a:r>
            <a:r>
              <a:rPr lang="en-CA" sz="2000" dirty="0" smtClean="0"/>
              <a:t>178922 </a:t>
            </a:r>
            <a:r>
              <a:rPr lang="en-CA" sz="2000" dirty="0"/>
              <a:t>(automatic), </a:t>
            </a:r>
            <a:r>
              <a:rPr lang="en-CA" sz="2000" dirty="0" smtClean="0"/>
              <a:t>8488 (manual)</a:t>
            </a:r>
            <a:endParaRPr lang="en-US" sz="2000" dirty="0" smtClean="0"/>
          </a:p>
          <a:p>
            <a:r>
              <a:rPr lang="en-CA" sz="2400" dirty="0" smtClean="0"/>
              <a:t>Observations typically </a:t>
            </a:r>
            <a:r>
              <a:rPr lang="en-CA" sz="2400" dirty="0"/>
              <a:t>increase over summer time due to winterization of many ships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4ABD9-98E0-4009-845F-99F24FC08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010754"/>
            <a:ext cx="5682952" cy="3634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90" y="3783918"/>
            <a:ext cx="320657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2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Performance </a:t>
            </a:r>
            <a:r>
              <a:rPr lang="en-CA" dirty="0" smtClean="0"/>
              <a:t>in 2021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449" y="2708920"/>
            <a:ext cx="4879015" cy="37350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5536" y="712730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Official </a:t>
            </a:r>
            <a:r>
              <a:rPr lang="en-CA" sz="2400" dirty="0" smtClean="0"/>
              <a:t>total fleet : 42 ships, mostly Canadian Coast Guard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4 </a:t>
            </a:r>
            <a:r>
              <a:rPr lang="en-US" sz="2400" dirty="0"/>
              <a:t>currently suspended for repairs.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5 ships lost over the year due to retirement, looking to recruit more however candidates must pass selection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Standard ship BOM slowly being upgraded</a:t>
            </a:r>
            <a:endParaRPr lang="en-CA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17732"/>
            <a:ext cx="3309783" cy="406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Marine Data Viewer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04864"/>
            <a:ext cx="8818101" cy="424847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79250"/>
            <a:ext cx="8229600" cy="842029"/>
          </a:xfrm>
        </p:spPr>
        <p:txBody>
          <a:bodyPr/>
          <a:lstStyle/>
          <a:p>
            <a:r>
              <a:rPr lang="en-US" dirty="0" smtClean="0"/>
              <a:t>New marine network viewer to view location, data, and reports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4584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 and Requirements,</a:t>
            </a:r>
            <a:br>
              <a:rPr lang="en-US" dirty="0"/>
            </a:br>
            <a:r>
              <a:rPr lang="en-US" dirty="0"/>
              <a:t>and Covid-19 Impact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COVID - missed scheduled maintenance </a:t>
            </a:r>
          </a:p>
          <a:p>
            <a:pPr lvl="1"/>
            <a:r>
              <a:rPr lang="en-US" dirty="0" smtClean="0"/>
              <a:t>Result: issues such as time sync errors rampant</a:t>
            </a:r>
          </a:p>
          <a:p>
            <a:r>
              <a:rPr lang="en-US" dirty="0" smtClean="0"/>
              <a:t>Still producing FM-13, hope to migrate to BUFR soon, but still far from implementation date</a:t>
            </a:r>
          </a:p>
          <a:p>
            <a:r>
              <a:rPr lang="en-US" dirty="0" smtClean="0"/>
              <a:t>Ship loss due to </a:t>
            </a:r>
            <a:r>
              <a:rPr lang="en-US" dirty="0" smtClean="0"/>
              <a:t>age/attrition</a:t>
            </a:r>
            <a:endParaRPr lang="en-US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509120"/>
            <a:ext cx="3849340" cy="1988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21834"/>
            <a:ext cx="3029322" cy="21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24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929411"/>
          </a:xfrm>
        </p:spPr>
        <p:txBody>
          <a:bodyPr/>
          <a:lstStyle/>
          <a:p>
            <a:r>
              <a:rPr lang="en-US" dirty="0" smtClean="0"/>
              <a:t>Finally close to implementing SOT – ID</a:t>
            </a:r>
          </a:p>
          <a:p>
            <a:r>
              <a:rPr lang="en-US" dirty="0" smtClean="0"/>
              <a:t>Slowly upgrading fleet to new generation payload</a:t>
            </a:r>
          </a:p>
          <a:p>
            <a:pPr lvl="1"/>
            <a:r>
              <a:rPr lang="en-US" dirty="0" smtClean="0"/>
              <a:t>WM100 &gt; WM500</a:t>
            </a:r>
          </a:p>
          <a:p>
            <a:r>
              <a:rPr lang="en-US" dirty="0" smtClean="0"/>
              <a:t>Conducting a large analysis of AVOS network</a:t>
            </a:r>
          </a:p>
          <a:p>
            <a:pPr lvl="1"/>
            <a:r>
              <a:rPr lang="en-US" dirty="0" smtClean="0"/>
              <a:t>Investigating where </a:t>
            </a:r>
            <a:r>
              <a:rPr lang="en-US" dirty="0" smtClean="0"/>
              <a:t>to optimize, identify </a:t>
            </a:r>
            <a:r>
              <a:rPr lang="en-US" dirty="0" smtClean="0"/>
              <a:t>monitoring </a:t>
            </a:r>
            <a:r>
              <a:rPr lang="en-US" dirty="0" smtClean="0"/>
              <a:t>gaps, and leverage new </a:t>
            </a:r>
            <a:r>
              <a:rPr lang="en-US" dirty="0" smtClean="0"/>
              <a:t>opportunities</a:t>
            </a:r>
          </a:p>
          <a:p>
            <a:r>
              <a:rPr lang="en-US" dirty="0" smtClean="0"/>
              <a:t>Ship </a:t>
            </a:r>
            <a:r>
              <a:rPr lang="en-US" dirty="0" smtClean="0"/>
              <a:t>Recruitment – new CCG ships have AVOS infrastructure “roughed in” </a:t>
            </a:r>
          </a:p>
          <a:p>
            <a:r>
              <a:rPr lang="en-US" dirty="0" smtClean="0"/>
              <a:t>Goal: 50 stations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27256"/>
      </p:ext>
    </p:extLst>
  </p:cSld>
  <p:clrMapOvr>
    <a:masterClrMapping/>
  </p:clrMapOvr>
</p:sld>
</file>

<file path=ppt/theme/theme1.xml><?xml version="1.0" encoding="utf-8"?>
<a:theme xmlns:a="http://schemas.openxmlformats.org/drawingml/2006/main" name="SOT-10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SOT-8-Template</Template>
  <TotalTime>2814</TotalTime>
  <Words>306</Words>
  <Application>Microsoft Office PowerPoint</Application>
  <PresentationFormat>On-screen Show (4:3)</PresentationFormat>
  <Paragraphs>52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SOT-10-Template</vt:lpstr>
      <vt:lpstr>Canada</vt:lpstr>
      <vt:lpstr>About Organisation  (Met-Ocean Structure)</vt:lpstr>
      <vt:lpstr>MSC Marine Network Structure</vt:lpstr>
      <vt:lpstr>Performance during Pandemic</vt:lpstr>
      <vt:lpstr>Performance in 2021</vt:lpstr>
      <vt:lpstr>Marine Data Viewer</vt:lpstr>
      <vt:lpstr>Gaps and Requirements, and Covid-19 Impact </vt:lpstr>
      <vt:lpstr>Future Plans</vt:lpstr>
    </vt:vector>
  </TitlesOfParts>
  <Company>WMO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 5.2 WMO Rolling Review of Requirements (RRR)</dc:title>
  <dc:creator>Etienne Charpentier</dc:creator>
  <cp:lastModifiedBy>Jaswal,Puneet (ECCC)</cp:lastModifiedBy>
  <cp:revision>53</cp:revision>
  <dcterms:created xsi:type="dcterms:W3CDTF">2015-04-15T06:27:16Z</dcterms:created>
  <dcterms:modified xsi:type="dcterms:W3CDTF">2021-09-10T15:18:44Z</dcterms:modified>
</cp:coreProperties>
</file>