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56" r:id="rId2"/>
    <p:sldId id="263" r:id="rId3"/>
    <p:sldId id="264" r:id="rId4"/>
    <p:sldId id="279" r:id="rId5"/>
    <p:sldId id="280" r:id="rId6"/>
    <p:sldId id="281" r:id="rId7"/>
    <p:sldId id="265" r:id="rId8"/>
    <p:sldId id="274" r:id="rId9"/>
    <p:sldId id="275" r:id="rId10"/>
    <p:sldId id="266" r:id="rId11"/>
    <p:sldId id="271" r:id="rId12"/>
    <p:sldId id="276" r:id="rId13"/>
    <p:sldId id="267" r:id="rId14"/>
    <p:sldId id="268" r:id="rId15"/>
    <p:sldId id="270" r:id="rId16"/>
    <p:sldId id="272" r:id="rId17"/>
    <p:sldId id="273" r:id="rId18"/>
    <p:sldId id="277" r:id="rId19"/>
    <p:sldId id="282" r:id="rId20"/>
    <p:sldId id="278" r:id="rId21"/>
    <p:sldId id="26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78"/>
    <p:restoredTop sz="75714" autoAdjust="0"/>
  </p:normalViewPr>
  <p:slideViewPr>
    <p:cSldViewPr>
      <p:cViewPr varScale="1">
        <p:scale>
          <a:sx n="95" d="100"/>
          <a:sy n="95" d="100"/>
        </p:scale>
        <p:origin x="312" y="184"/>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08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41C66A-7EE4-4248-93B5-DA75E3C1C070}" type="datetimeFigureOut">
              <a:rPr lang="en-GB" smtClean="0"/>
              <a:pPr/>
              <a:t>12/09/2021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44DDAB-8D54-4665-8494-983F6C0AC758}" type="slidenum">
              <a:rPr lang="en-GB" smtClean="0"/>
              <a:pPr/>
              <a:t>‹#›</a:t>
            </a:fld>
            <a:endParaRPr lang="en-GB"/>
          </a:p>
        </p:txBody>
      </p:sp>
    </p:spTree>
    <p:extLst>
      <p:ext uri="{BB962C8B-B14F-4D97-AF65-F5344CB8AC3E}">
        <p14:creationId xmlns:p14="http://schemas.microsoft.com/office/powerpoint/2010/main" val="673461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5886B5-5F00-4EB7-BDC7-1DC793D5CB0F}" type="datetimeFigureOut">
              <a:rPr lang="en-GB" smtClean="0"/>
              <a:pPr/>
              <a:t>12/09/2021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11DF2E-ABFB-4E81-8A8E-EBBB292FF09D}" type="slidenum">
              <a:rPr lang="en-GB" smtClean="0"/>
              <a:pPr/>
              <a:t>‹#›</a:t>
            </a:fld>
            <a:endParaRPr lang="en-GB"/>
          </a:p>
        </p:txBody>
      </p:sp>
    </p:spTree>
    <p:extLst>
      <p:ext uri="{BB962C8B-B14F-4D97-AF65-F5344CB8AC3E}">
        <p14:creationId xmlns:p14="http://schemas.microsoft.com/office/powerpoint/2010/main" val="715948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need to change JCOMMOPS to </a:t>
            </a:r>
            <a:r>
              <a:rPr lang="en-US" dirty="0" err="1"/>
              <a:t>OceanOPS</a:t>
            </a:r>
            <a:endParaRPr lang="en-CH" dirty="0"/>
          </a:p>
        </p:txBody>
      </p:sp>
      <p:sp>
        <p:nvSpPr>
          <p:cNvPr id="4" name="Slide Number Placeholder 3"/>
          <p:cNvSpPr>
            <a:spLocks noGrp="1"/>
          </p:cNvSpPr>
          <p:nvPr>
            <p:ph type="sldNum" sz="quarter" idx="5"/>
          </p:nvPr>
        </p:nvSpPr>
        <p:spPr/>
        <p:txBody>
          <a:bodyPr/>
          <a:lstStyle/>
          <a:p>
            <a:fld id="{FE11DF2E-ABFB-4E81-8A8E-EBBB292FF09D}" type="slidenum">
              <a:rPr lang="en-GB" smtClean="0"/>
              <a:pPr/>
              <a:t>2</a:t>
            </a:fld>
            <a:endParaRPr lang="en-GB"/>
          </a:p>
        </p:txBody>
      </p:sp>
    </p:spTree>
    <p:extLst>
      <p:ext uri="{BB962C8B-B14F-4D97-AF65-F5344CB8AC3E}">
        <p14:creationId xmlns:p14="http://schemas.microsoft.com/office/powerpoint/2010/main" val="3326380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FE11DF2E-ABFB-4E81-8A8E-EBBB292FF09D}" type="slidenum">
              <a:rPr lang="en-GB" smtClean="0"/>
              <a:pPr/>
              <a:t>14</a:t>
            </a:fld>
            <a:endParaRPr lang="en-GB"/>
          </a:p>
        </p:txBody>
      </p:sp>
    </p:spTree>
    <p:extLst>
      <p:ext uri="{BB962C8B-B14F-4D97-AF65-F5344CB8AC3E}">
        <p14:creationId xmlns:p14="http://schemas.microsoft.com/office/powerpoint/2010/main" val="3142342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work by previous task team here as well.</a:t>
            </a:r>
            <a:endParaRPr lang="en-CH" dirty="0"/>
          </a:p>
        </p:txBody>
      </p:sp>
      <p:sp>
        <p:nvSpPr>
          <p:cNvPr id="4" name="Slide Number Placeholder 3"/>
          <p:cNvSpPr>
            <a:spLocks noGrp="1"/>
          </p:cNvSpPr>
          <p:nvPr>
            <p:ph type="sldNum" sz="quarter" idx="5"/>
          </p:nvPr>
        </p:nvSpPr>
        <p:spPr/>
        <p:txBody>
          <a:bodyPr/>
          <a:lstStyle/>
          <a:p>
            <a:fld id="{FE11DF2E-ABFB-4E81-8A8E-EBBB292FF09D}" type="slidenum">
              <a:rPr lang="en-GB" smtClean="0"/>
              <a:pPr/>
              <a:t>15</a:t>
            </a:fld>
            <a:endParaRPr lang="en-GB"/>
          </a:p>
        </p:txBody>
      </p:sp>
    </p:spTree>
    <p:extLst>
      <p:ext uri="{BB962C8B-B14F-4D97-AF65-F5344CB8AC3E}">
        <p14:creationId xmlns:p14="http://schemas.microsoft.com/office/powerpoint/2010/main" val="1159618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useful to reiterate value of observations, include how we can increase their value</a:t>
            </a:r>
            <a:endParaRPr lang="en-CH" dirty="0"/>
          </a:p>
        </p:txBody>
      </p:sp>
      <p:sp>
        <p:nvSpPr>
          <p:cNvPr id="4" name="Slide Number Placeholder 3"/>
          <p:cNvSpPr>
            <a:spLocks noGrp="1"/>
          </p:cNvSpPr>
          <p:nvPr>
            <p:ph type="sldNum" sz="quarter" idx="5"/>
          </p:nvPr>
        </p:nvSpPr>
        <p:spPr/>
        <p:txBody>
          <a:bodyPr/>
          <a:lstStyle/>
          <a:p>
            <a:fld id="{FE11DF2E-ABFB-4E81-8A8E-EBBB292FF09D}" type="slidenum">
              <a:rPr lang="en-GB" smtClean="0"/>
              <a:pPr/>
              <a:t>16</a:t>
            </a:fld>
            <a:endParaRPr lang="en-GB"/>
          </a:p>
        </p:txBody>
      </p:sp>
    </p:spTree>
    <p:extLst>
      <p:ext uri="{BB962C8B-B14F-4D97-AF65-F5344CB8AC3E}">
        <p14:creationId xmlns:p14="http://schemas.microsoft.com/office/powerpoint/2010/main" val="2863326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Members as of March last year but recognition that need to expand group. Climate requirements weakly captured, mostly operational</a:t>
            </a:r>
            <a:endParaRPr lang="en-CH" dirty="0"/>
          </a:p>
        </p:txBody>
      </p:sp>
      <p:sp>
        <p:nvSpPr>
          <p:cNvPr id="4" name="Slide Number Placeholder 3"/>
          <p:cNvSpPr>
            <a:spLocks noGrp="1"/>
          </p:cNvSpPr>
          <p:nvPr>
            <p:ph type="sldNum" sz="quarter" idx="5"/>
          </p:nvPr>
        </p:nvSpPr>
        <p:spPr/>
        <p:txBody>
          <a:bodyPr/>
          <a:lstStyle/>
          <a:p>
            <a:fld id="{FE11DF2E-ABFB-4E81-8A8E-EBBB292FF09D}" type="slidenum">
              <a:rPr lang="en-GB" smtClean="0"/>
              <a:pPr/>
              <a:t>3</a:t>
            </a:fld>
            <a:endParaRPr lang="en-GB"/>
          </a:p>
        </p:txBody>
      </p:sp>
    </p:spTree>
    <p:extLst>
      <p:ext uri="{BB962C8B-B14F-4D97-AF65-F5344CB8AC3E}">
        <p14:creationId xmlns:p14="http://schemas.microsoft.com/office/powerpoint/2010/main" val="1365077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Actions mostly done (I think), for example KPIs integrated into report card. </a:t>
            </a:r>
          </a:p>
          <a:p>
            <a:r>
              <a:rPr lang="en-US" dirty="0"/>
              <a:t>SOT-TC updated on progress of implementation</a:t>
            </a:r>
          </a:p>
          <a:p>
            <a:endParaRPr lang="en-US" dirty="0"/>
          </a:p>
          <a:p>
            <a:r>
              <a:rPr lang="en-US" dirty="0"/>
              <a:t>As with UUID recommendations, unclear if communicate with respective parties.</a:t>
            </a:r>
            <a:endParaRPr lang="en-CH" dirty="0"/>
          </a:p>
        </p:txBody>
      </p:sp>
      <p:sp>
        <p:nvSpPr>
          <p:cNvPr id="4" name="Slide Number Placeholder 3"/>
          <p:cNvSpPr>
            <a:spLocks noGrp="1"/>
          </p:cNvSpPr>
          <p:nvPr>
            <p:ph type="sldNum" sz="quarter" idx="5"/>
          </p:nvPr>
        </p:nvSpPr>
        <p:spPr/>
        <p:txBody>
          <a:bodyPr/>
          <a:lstStyle/>
          <a:p>
            <a:fld id="{FE11DF2E-ABFB-4E81-8A8E-EBBB292FF09D}" type="slidenum">
              <a:rPr lang="en-GB" smtClean="0"/>
              <a:pPr/>
              <a:t>4</a:t>
            </a:fld>
            <a:endParaRPr lang="en-GB"/>
          </a:p>
        </p:txBody>
      </p:sp>
    </p:spTree>
    <p:extLst>
      <p:ext uri="{BB962C8B-B14F-4D97-AF65-F5344CB8AC3E}">
        <p14:creationId xmlns:p14="http://schemas.microsoft.com/office/powerpoint/2010/main" val="1181893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Useful to review the existing requirements (in brief) as part of this meeting, only go over ones monitored via </a:t>
            </a:r>
            <a:r>
              <a:rPr lang="en-US" dirty="0" err="1"/>
              <a:t>OceanOPS</a:t>
            </a:r>
            <a:r>
              <a:rPr lang="en-US" dirty="0"/>
              <a:t> website, we can go through in detail at end.</a:t>
            </a:r>
            <a:endParaRPr lang="en-CH" dirty="0"/>
          </a:p>
        </p:txBody>
      </p:sp>
      <p:sp>
        <p:nvSpPr>
          <p:cNvPr id="4" name="Slide Number Placeholder 3"/>
          <p:cNvSpPr>
            <a:spLocks noGrp="1"/>
          </p:cNvSpPr>
          <p:nvPr>
            <p:ph type="sldNum" sz="quarter" idx="5"/>
          </p:nvPr>
        </p:nvSpPr>
        <p:spPr/>
        <p:txBody>
          <a:bodyPr/>
          <a:lstStyle/>
          <a:p>
            <a:fld id="{FE11DF2E-ABFB-4E81-8A8E-EBBB292FF09D}" type="slidenum">
              <a:rPr lang="en-GB" smtClean="0"/>
              <a:pPr/>
              <a:t>8</a:t>
            </a:fld>
            <a:endParaRPr lang="en-GB"/>
          </a:p>
        </p:txBody>
      </p:sp>
    </p:spTree>
    <p:extLst>
      <p:ext uri="{BB962C8B-B14F-4D97-AF65-F5344CB8AC3E}">
        <p14:creationId xmlns:p14="http://schemas.microsoft.com/office/powerpoint/2010/main" val="3485845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KPI dashboard from </a:t>
            </a:r>
            <a:r>
              <a:rPr lang="en-US" dirty="0" err="1"/>
              <a:t>OceanOPS</a:t>
            </a:r>
            <a:r>
              <a:rPr lang="en-US" dirty="0"/>
              <a:t> website</a:t>
            </a:r>
            <a:endParaRPr lang="en-CH" dirty="0"/>
          </a:p>
        </p:txBody>
      </p:sp>
      <p:sp>
        <p:nvSpPr>
          <p:cNvPr id="4" name="Slide Number Placeholder 3"/>
          <p:cNvSpPr>
            <a:spLocks noGrp="1"/>
          </p:cNvSpPr>
          <p:nvPr>
            <p:ph type="sldNum" sz="quarter" idx="5"/>
          </p:nvPr>
        </p:nvSpPr>
        <p:spPr/>
        <p:txBody>
          <a:bodyPr/>
          <a:lstStyle/>
          <a:p>
            <a:fld id="{FE11DF2E-ABFB-4E81-8A8E-EBBB292FF09D}" type="slidenum">
              <a:rPr lang="en-GB" smtClean="0"/>
              <a:pPr/>
              <a:t>9</a:t>
            </a:fld>
            <a:endParaRPr lang="en-GB"/>
          </a:p>
        </p:txBody>
      </p:sp>
    </p:spTree>
    <p:extLst>
      <p:ext uri="{BB962C8B-B14F-4D97-AF65-F5344CB8AC3E}">
        <p14:creationId xmlns:p14="http://schemas.microsoft.com/office/powerpoint/2010/main" val="2851517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these are OK, exception is coverage for VOS. This KPI was selected as a first draft several years ago but only 4% of grid cells meet the target of 2 observations per day. KPI is for 75%.</a:t>
            </a:r>
          </a:p>
          <a:p>
            <a:endParaRPr lang="en-US" dirty="0"/>
          </a:p>
          <a:p>
            <a:r>
              <a:rPr lang="en-US" dirty="0"/>
              <a:t>More on this KPI later.</a:t>
            </a:r>
          </a:p>
          <a:p>
            <a:endParaRPr lang="en-US" dirty="0"/>
          </a:p>
          <a:p>
            <a:r>
              <a:rPr lang="en-US" dirty="0"/>
              <a:t>Other KPIs much better, either met or near to being met. Refer to </a:t>
            </a:r>
            <a:r>
              <a:rPr lang="en-US" dirty="0" err="1"/>
              <a:t>OceanOPS</a:t>
            </a:r>
            <a:r>
              <a:rPr lang="en-US" dirty="0"/>
              <a:t> monitoring site.</a:t>
            </a:r>
          </a:p>
          <a:p>
            <a:endParaRPr lang="en-US" dirty="0"/>
          </a:p>
          <a:p>
            <a:r>
              <a:rPr lang="en-US" dirty="0"/>
              <a:t>Missing SOOP-CO2 and BCG KPIs</a:t>
            </a:r>
            <a:endParaRPr lang="en-CH" dirty="0"/>
          </a:p>
        </p:txBody>
      </p:sp>
      <p:sp>
        <p:nvSpPr>
          <p:cNvPr id="4" name="Slide Number Placeholder 3"/>
          <p:cNvSpPr>
            <a:spLocks noGrp="1"/>
          </p:cNvSpPr>
          <p:nvPr>
            <p:ph type="sldNum" sz="quarter" idx="5"/>
          </p:nvPr>
        </p:nvSpPr>
        <p:spPr/>
        <p:txBody>
          <a:bodyPr/>
          <a:lstStyle/>
          <a:p>
            <a:fld id="{FE11DF2E-ABFB-4E81-8A8E-EBBB292FF09D}" type="slidenum">
              <a:rPr lang="en-GB" smtClean="0"/>
              <a:pPr/>
              <a:t>10</a:t>
            </a:fld>
            <a:endParaRPr lang="en-GB"/>
          </a:p>
        </p:txBody>
      </p:sp>
    </p:spTree>
    <p:extLst>
      <p:ext uri="{BB962C8B-B14F-4D97-AF65-F5344CB8AC3E}">
        <p14:creationId xmlns:p14="http://schemas.microsoft.com/office/powerpoint/2010/main" val="635769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coverage for VOS, based on crude count of SLP obs. Need ECV based approach, taking error characteristics into account.</a:t>
            </a:r>
            <a:endParaRPr lang="en-CH" dirty="0"/>
          </a:p>
        </p:txBody>
      </p:sp>
      <p:sp>
        <p:nvSpPr>
          <p:cNvPr id="4" name="Slide Number Placeholder 3"/>
          <p:cNvSpPr>
            <a:spLocks noGrp="1"/>
          </p:cNvSpPr>
          <p:nvPr>
            <p:ph type="sldNum" sz="quarter" idx="5"/>
          </p:nvPr>
        </p:nvSpPr>
        <p:spPr/>
        <p:txBody>
          <a:bodyPr/>
          <a:lstStyle/>
          <a:p>
            <a:fld id="{FE11DF2E-ABFB-4E81-8A8E-EBBB292FF09D}" type="slidenum">
              <a:rPr lang="en-GB" smtClean="0"/>
              <a:pPr/>
              <a:t>11</a:t>
            </a:fld>
            <a:endParaRPr lang="en-GB"/>
          </a:p>
        </p:txBody>
      </p:sp>
    </p:spTree>
    <p:extLst>
      <p:ext uri="{BB962C8B-B14F-4D97-AF65-F5344CB8AC3E}">
        <p14:creationId xmlns:p14="http://schemas.microsoft.com/office/powerpoint/2010/main" val="835292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coverage for SOOP</a:t>
            </a:r>
            <a:endParaRPr lang="en-CH" dirty="0"/>
          </a:p>
        </p:txBody>
      </p:sp>
      <p:sp>
        <p:nvSpPr>
          <p:cNvPr id="4" name="Slide Number Placeholder 3"/>
          <p:cNvSpPr>
            <a:spLocks noGrp="1"/>
          </p:cNvSpPr>
          <p:nvPr>
            <p:ph type="sldNum" sz="quarter" idx="5"/>
          </p:nvPr>
        </p:nvSpPr>
        <p:spPr/>
        <p:txBody>
          <a:bodyPr/>
          <a:lstStyle/>
          <a:p>
            <a:fld id="{FE11DF2E-ABFB-4E81-8A8E-EBBB292FF09D}" type="slidenum">
              <a:rPr lang="en-GB" smtClean="0"/>
              <a:pPr/>
              <a:t>12</a:t>
            </a:fld>
            <a:endParaRPr lang="en-GB"/>
          </a:p>
        </p:txBody>
      </p:sp>
    </p:spTree>
    <p:extLst>
      <p:ext uri="{BB962C8B-B14F-4D97-AF65-F5344CB8AC3E}">
        <p14:creationId xmlns:p14="http://schemas.microsoft.com/office/powerpoint/2010/main" val="1127859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these make sense, but with a few exceptions / contradictory KPIs, e.g.</a:t>
            </a:r>
          </a:p>
          <a:p>
            <a:endParaRPr lang="en-US" dirty="0"/>
          </a:p>
          <a:p>
            <a:r>
              <a:rPr lang="en-US" dirty="0"/>
              <a:t>100% target for TAC + BUFR and 100 % for BUFR only.</a:t>
            </a:r>
          </a:p>
          <a:p>
            <a:r>
              <a:rPr lang="en-US" dirty="0"/>
              <a:t>Need to include targets for delayed mode delivery.</a:t>
            </a:r>
          </a:p>
          <a:p>
            <a:r>
              <a:rPr lang="en-US" dirty="0"/>
              <a:t>Target for inclusion of metadata and use of latest BUFR template, incl. UUIDs</a:t>
            </a:r>
          </a:p>
          <a:p>
            <a:r>
              <a:rPr lang="en-US" dirty="0"/>
              <a:t>Availability of metadata through OSCAR </a:t>
            </a:r>
          </a:p>
          <a:p>
            <a:endParaRPr lang="en-US" dirty="0"/>
          </a:p>
          <a:p>
            <a:endParaRPr lang="en-CH" dirty="0"/>
          </a:p>
        </p:txBody>
      </p:sp>
      <p:sp>
        <p:nvSpPr>
          <p:cNvPr id="4" name="Slide Number Placeholder 3"/>
          <p:cNvSpPr>
            <a:spLocks noGrp="1"/>
          </p:cNvSpPr>
          <p:nvPr>
            <p:ph type="sldNum" sz="quarter" idx="5"/>
          </p:nvPr>
        </p:nvSpPr>
        <p:spPr/>
        <p:txBody>
          <a:bodyPr/>
          <a:lstStyle/>
          <a:p>
            <a:fld id="{FE11DF2E-ABFB-4E81-8A8E-EBBB292FF09D}" type="slidenum">
              <a:rPr lang="en-GB" smtClean="0"/>
              <a:pPr/>
              <a:t>13</a:t>
            </a:fld>
            <a:endParaRPr lang="en-GB"/>
          </a:p>
        </p:txBody>
      </p:sp>
    </p:spTree>
    <p:extLst>
      <p:ext uri="{BB962C8B-B14F-4D97-AF65-F5344CB8AC3E}">
        <p14:creationId xmlns:p14="http://schemas.microsoft.com/office/powerpoint/2010/main" val="1541208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996952"/>
            <a:ext cx="7772400" cy="1224136"/>
          </a:xfrm>
          <a:prstGeom prst="rect">
            <a:avLst/>
          </a:prstGeom>
        </p:spPr>
        <p:txBody>
          <a:bodyPr/>
          <a:lstStyle>
            <a:lvl1pPr>
              <a:defRPr/>
            </a:lvl1pPr>
          </a:lstStyle>
          <a:p>
            <a:r>
              <a:rPr lang="en-US" dirty="0"/>
              <a:t>Click to add Country/Agency</a:t>
            </a:r>
            <a:endParaRPr lang="en-GB" dirty="0"/>
          </a:p>
        </p:txBody>
      </p:sp>
      <p:sp>
        <p:nvSpPr>
          <p:cNvPr id="3" name="Subtitle 2"/>
          <p:cNvSpPr>
            <a:spLocks noGrp="1"/>
          </p:cNvSpPr>
          <p:nvPr>
            <p:ph type="subTitle" idx="1" hasCustomPrompt="1"/>
          </p:nvPr>
        </p:nvSpPr>
        <p:spPr>
          <a:xfrm>
            <a:off x="827584" y="4509120"/>
            <a:ext cx="7630616" cy="1752600"/>
          </a:xfrm>
          <a:prstGeom prst="rect">
            <a:avLst/>
          </a:prstGeom>
        </p:spPr>
        <p:txBody>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Name of Presenter with e-Mail, Role, Agency, and other Contributors</a:t>
            </a:r>
            <a:endParaRPr lang="en-GB" dirty="0"/>
          </a:p>
        </p:txBody>
      </p:sp>
      <p:sp>
        <p:nvSpPr>
          <p:cNvPr id="8" name="TextBox 7">
            <a:extLst>
              <a:ext uri="{FF2B5EF4-FFF2-40B4-BE49-F238E27FC236}">
                <a16:creationId xmlns:a16="http://schemas.microsoft.com/office/drawing/2014/main" id="{6F3F41C9-C6C0-4ED0-97B8-D0500C149A18}"/>
              </a:ext>
            </a:extLst>
          </p:cNvPr>
          <p:cNvSpPr txBox="1"/>
          <p:nvPr userDrawn="1"/>
        </p:nvSpPr>
        <p:spPr>
          <a:xfrm>
            <a:off x="1547664" y="151904"/>
            <a:ext cx="6336704" cy="1692771"/>
          </a:xfrm>
          <a:prstGeom prst="rect">
            <a:avLst/>
          </a:prstGeom>
          <a:noFill/>
        </p:spPr>
        <p:txBody>
          <a:bodyPr wrap="square" rtlCol="0">
            <a:spAutoFit/>
          </a:bodyPr>
          <a:lstStyle/>
          <a:p>
            <a:pPr algn="ctr"/>
            <a:r>
              <a:rPr lang="en-US" sz="3600" dirty="0"/>
              <a:t>Eleventh Session of the </a:t>
            </a:r>
            <a:br>
              <a:rPr lang="en-US" sz="3600" dirty="0"/>
            </a:br>
            <a:r>
              <a:rPr lang="en-US" sz="4000" b="1" dirty="0"/>
              <a:t>Ship Observations Team</a:t>
            </a:r>
          </a:p>
          <a:p>
            <a:pPr algn="ctr"/>
            <a:r>
              <a:rPr lang="en-US" sz="2800" dirty="0"/>
              <a:t>Online-Meeting, 13-16 September 2021</a:t>
            </a:r>
          </a:p>
        </p:txBody>
      </p:sp>
    </p:spTree>
    <p:extLst>
      <p:ext uri="{BB962C8B-B14F-4D97-AF65-F5344CB8AC3E}">
        <p14:creationId xmlns:p14="http://schemas.microsoft.com/office/powerpoint/2010/main" val="2968297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15616" y="12779"/>
            <a:ext cx="7128792" cy="895942"/>
          </a:xfrm>
          <a:prstGeom prst="rect">
            <a:avLst/>
          </a:prstGeom>
        </p:spPr>
        <p:txBody>
          <a:bodyPr/>
          <a:lstStyle>
            <a:lvl1pPr>
              <a:defRPr sz="3200" b="1"/>
            </a:lvl1pPr>
          </a:lstStyle>
          <a:p>
            <a:r>
              <a:rPr lang="en-US" dirty="0"/>
              <a:t>Click to add Slide </a:t>
            </a:r>
            <a:r>
              <a:rPr lang="en-US" dirty="0" err="1"/>
              <a:t>Titel</a:t>
            </a:r>
            <a:endParaRPr lang="en-GB" dirty="0"/>
          </a:p>
        </p:txBody>
      </p:sp>
      <p:sp>
        <p:nvSpPr>
          <p:cNvPr id="3" name="Content Placeholder 2"/>
          <p:cNvSpPr>
            <a:spLocks noGrp="1"/>
          </p:cNvSpPr>
          <p:nvPr>
            <p:ph idx="1" hasCustomPrompt="1"/>
          </p:nvPr>
        </p:nvSpPr>
        <p:spPr>
          <a:xfrm>
            <a:off x="457200" y="1196752"/>
            <a:ext cx="8229600" cy="4929411"/>
          </a:xfrm>
          <a:prstGeom prst="rect">
            <a:avLst/>
          </a:prstGeo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Box 7">
            <a:extLst>
              <a:ext uri="{FF2B5EF4-FFF2-40B4-BE49-F238E27FC236}">
                <a16:creationId xmlns:a16="http://schemas.microsoft.com/office/drawing/2014/main" id="{9DEDFFFA-F72F-4083-8FD0-01BC0514C4F4}"/>
              </a:ext>
            </a:extLst>
          </p:cNvPr>
          <p:cNvSpPr txBox="1"/>
          <p:nvPr userDrawn="1"/>
        </p:nvSpPr>
        <p:spPr>
          <a:xfrm>
            <a:off x="2771800" y="6639253"/>
            <a:ext cx="446449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lumMod val="65000"/>
                  </a:schemeClr>
                </a:solidFill>
                <a:latin typeface="Arial" panose="020B0604020202020204" pitchFamily="34" charset="0"/>
                <a:cs typeface="Arial" panose="020B0604020202020204" pitchFamily="34" charset="0"/>
              </a:rPr>
              <a:t>SOT-11, online Conference, 13 - 16 September 2021</a:t>
            </a:r>
            <a:endParaRPr lang="en-US" dirty="0"/>
          </a:p>
        </p:txBody>
      </p:sp>
      <p:sp>
        <p:nvSpPr>
          <p:cNvPr id="10" name="Slide Number Placeholder 6">
            <a:extLst>
              <a:ext uri="{FF2B5EF4-FFF2-40B4-BE49-F238E27FC236}">
                <a16:creationId xmlns:a16="http://schemas.microsoft.com/office/drawing/2014/main" id="{24573B8B-F5AF-41B2-AC51-24FA3B5C4023}"/>
              </a:ext>
            </a:extLst>
          </p:cNvPr>
          <p:cNvSpPr>
            <a:spLocks noGrp="1"/>
          </p:cNvSpPr>
          <p:nvPr>
            <p:ph type="sldNum" sz="quarter" idx="4"/>
          </p:nvPr>
        </p:nvSpPr>
        <p:spPr>
          <a:xfrm>
            <a:off x="7086600" y="6619418"/>
            <a:ext cx="2057400" cy="225803"/>
          </a:xfrm>
          <a:prstGeom prst="rect">
            <a:avLst/>
          </a:prstGeom>
        </p:spPr>
        <p:txBody>
          <a:bodyPr vert="horz" lIns="91440" tIns="45720" rIns="91440" bIns="45720" rtlCol="0" anchor="ctr"/>
          <a:lstStyle>
            <a:lvl1pPr algn="r">
              <a:defRPr sz="1200">
                <a:solidFill>
                  <a:schemeClr val="bg1">
                    <a:lumMod val="65000"/>
                  </a:schemeClr>
                </a:solidFill>
                <a:latin typeface="Arial" panose="020B0604020202020204" pitchFamily="34" charset="0"/>
                <a:cs typeface="Arial" panose="020B0604020202020204" pitchFamily="34" charset="0"/>
              </a:defRPr>
            </a:lvl1pPr>
          </a:lstStyle>
          <a:p>
            <a:fld id="{1F373E91-1937-46D8-B393-D77320A7F825}" type="slidenum">
              <a:rPr lang="en-US" smtClean="0"/>
              <a:pPr/>
              <a:t>‹#›</a:t>
            </a:fld>
            <a:endParaRPr lang="en-US" dirty="0"/>
          </a:p>
        </p:txBody>
      </p:sp>
    </p:spTree>
    <p:extLst>
      <p:ext uri="{BB962C8B-B14F-4D97-AF65-F5344CB8AC3E}">
        <p14:creationId xmlns:p14="http://schemas.microsoft.com/office/powerpoint/2010/main" val="13641031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690D5425-7279-4107-BB9F-66E8D3A8B7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15808" y="13252"/>
            <a:ext cx="692696" cy="692696"/>
          </a:xfrm>
          <a:prstGeom prst="rect">
            <a:avLst/>
          </a:prstGeom>
        </p:spPr>
      </p:pic>
      <p:pic>
        <p:nvPicPr>
          <p:cNvPr id="4" name="Picture 2">
            <a:extLst>
              <a:ext uri="{FF2B5EF4-FFF2-40B4-BE49-F238E27FC236}">
                <a16:creationId xmlns:a16="http://schemas.microsoft.com/office/drawing/2014/main" id="{9D0A0311-B6C7-495B-B24F-26B81CB1295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1704" y="44624"/>
            <a:ext cx="1441184" cy="52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6123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_Draft_Decision_X.X.X(X)/1"/><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r>
              <a:rPr lang="de-DE" dirty="0"/>
              <a:t>5.0: ad hoc Task Team – Key Performance Indicators</a:t>
            </a:r>
          </a:p>
        </p:txBody>
      </p:sp>
      <p:sp>
        <p:nvSpPr>
          <p:cNvPr id="7" name="Untertitel 6"/>
          <p:cNvSpPr>
            <a:spLocks noGrp="1"/>
          </p:cNvSpPr>
          <p:nvPr>
            <p:ph type="subTitle" idx="1"/>
          </p:nvPr>
        </p:nvSpPr>
        <p:spPr/>
        <p:txBody>
          <a:bodyPr/>
          <a:lstStyle/>
          <a:p>
            <a:r>
              <a:rPr lang="de-DE" dirty="0"/>
              <a:t>David Berry, ex Chair of ad hoc Task Team</a:t>
            </a:r>
          </a:p>
          <a:p>
            <a:r>
              <a:rPr lang="de-DE"/>
              <a:t>Elizabeth </a:t>
            </a:r>
            <a:r>
              <a:rPr lang="de-DE" dirty="0"/>
              <a:t>Kent, UK National Oceanography Centre</a:t>
            </a:r>
          </a:p>
        </p:txBody>
      </p:sp>
    </p:spTree>
    <p:extLst>
      <p:ext uri="{BB962C8B-B14F-4D97-AF65-F5344CB8AC3E}">
        <p14:creationId xmlns:p14="http://schemas.microsoft.com/office/powerpoint/2010/main" val="3571728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41514-4FA7-4DA7-A434-DEC976E689B6}"/>
              </a:ext>
            </a:extLst>
          </p:cNvPr>
          <p:cNvSpPr>
            <a:spLocks noGrp="1"/>
          </p:cNvSpPr>
          <p:nvPr>
            <p:ph type="title"/>
          </p:nvPr>
        </p:nvSpPr>
        <p:spPr/>
        <p:txBody>
          <a:bodyPr/>
          <a:lstStyle/>
          <a:p>
            <a:r>
              <a:rPr lang="en-US" dirty="0"/>
              <a:t>Implementation</a:t>
            </a:r>
            <a:endParaRPr lang="en-CH" dirty="0"/>
          </a:p>
        </p:txBody>
      </p:sp>
      <p:sp>
        <p:nvSpPr>
          <p:cNvPr id="3" name="Content Placeholder 2">
            <a:extLst>
              <a:ext uri="{FF2B5EF4-FFF2-40B4-BE49-F238E27FC236}">
                <a16:creationId xmlns:a16="http://schemas.microsoft.com/office/drawing/2014/main" id="{B0CABCD2-E291-4034-9C9F-370E356127DC}"/>
              </a:ext>
            </a:extLst>
          </p:cNvPr>
          <p:cNvSpPr>
            <a:spLocks noGrp="1"/>
          </p:cNvSpPr>
          <p:nvPr>
            <p:ph idx="1"/>
          </p:nvPr>
        </p:nvSpPr>
        <p:spPr/>
        <p:txBody>
          <a:bodyPr/>
          <a:lstStyle/>
          <a:p>
            <a:r>
              <a:rPr lang="en-US" sz="2400" dirty="0"/>
              <a:t>VOS</a:t>
            </a:r>
          </a:p>
          <a:p>
            <a:pPr lvl="1"/>
            <a:r>
              <a:rPr lang="en-US" sz="2000" dirty="0"/>
              <a:t>Coverage (monthly), number of ~2.5 degree grids cells meeting target # observations</a:t>
            </a:r>
          </a:p>
          <a:p>
            <a:pPr lvl="1"/>
            <a:r>
              <a:rPr lang="en-US" sz="2000" dirty="0"/>
              <a:t>Activity</a:t>
            </a:r>
          </a:p>
          <a:p>
            <a:pPr lvl="2"/>
            <a:r>
              <a:rPr lang="en-US" sz="1600" dirty="0" err="1"/>
              <a:t>VOSClim</a:t>
            </a:r>
            <a:r>
              <a:rPr lang="en-US" sz="1600" dirty="0"/>
              <a:t> units, number and % of total fleet</a:t>
            </a:r>
          </a:p>
          <a:p>
            <a:pPr lvl="2"/>
            <a:r>
              <a:rPr lang="en-US" sz="1600" dirty="0"/>
              <a:t>Number of operational units</a:t>
            </a:r>
          </a:p>
          <a:p>
            <a:pPr lvl="2"/>
            <a:r>
              <a:rPr lang="en-US" sz="1600" dirty="0"/>
              <a:t>% unmasked</a:t>
            </a:r>
          </a:p>
          <a:p>
            <a:r>
              <a:rPr lang="en-US" sz="2400" dirty="0"/>
              <a:t>ASAP</a:t>
            </a:r>
          </a:p>
          <a:p>
            <a:pPr lvl="1"/>
            <a:r>
              <a:rPr lang="en-US" sz="2000" dirty="0"/>
              <a:t>Number of operational units</a:t>
            </a:r>
          </a:p>
          <a:p>
            <a:r>
              <a:rPr lang="en-US" sz="2400" dirty="0"/>
              <a:t>SOOP-XBT</a:t>
            </a:r>
          </a:p>
          <a:p>
            <a:pPr lvl="1"/>
            <a:r>
              <a:rPr lang="en-US" sz="2000" dirty="0"/>
              <a:t>Intensity, number of deployments</a:t>
            </a:r>
          </a:p>
          <a:p>
            <a:pPr lvl="1"/>
            <a:r>
              <a:rPr lang="en-US" sz="2000" dirty="0"/>
              <a:t>Number of reference lines</a:t>
            </a:r>
          </a:p>
          <a:p>
            <a:pPr lvl="1"/>
            <a:r>
              <a:rPr lang="en-US" sz="2000" dirty="0"/>
              <a:t>Activity</a:t>
            </a:r>
          </a:p>
          <a:p>
            <a:pPr lvl="2"/>
            <a:r>
              <a:rPr lang="en-US" sz="1600" dirty="0"/>
              <a:t>Number of ships</a:t>
            </a:r>
          </a:p>
          <a:p>
            <a:pPr lvl="2"/>
            <a:r>
              <a:rPr lang="en-US" sz="1600" dirty="0"/>
              <a:t>% of lines active</a:t>
            </a:r>
          </a:p>
          <a:p>
            <a:pPr lvl="1"/>
            <a:endParaRPr lang="en-US" dirty="0"/>
          </a:p>
          <a:p>
            <a:endParaRPr lang="en-US" dirty="0"/>
          </a:p>
          <a:p>
            <a:endParaRPr lang="en-CH" dirty="0"/>
          </a:p>
        </p:txBody>
      </p:sp>
      <p:sp>
        <p:nvSpPr>
          <p:cNvPr id="4" name="Slide Number Placeholder 3">
            <a:extLst>
              <a:ext uri="{FF2B5EF4-FFF2-40B4-BE49-F238E27FC236}">
                <a16:creationId xmlns:a16="http://schemas.microsoft.com/office/drawing/2014/main" id="{B99F9B06-0601-4F6A-A98F-7C7B22C60BC1}"/>
              </a:ext>
            </a:extLst>
          </p:cNvPr>
          <p:cNvSpPr>
            <a:spLocks noGrp="1"/>
          </p:cNvSpPr>
          <p:nvPr>
            <p:ph type="sldNum" sz="quarter" idx="4"/>
          </p:nvPr>
        </p:nvSpPr>
        <p:spPr/>
        <p:txBody>
          <a:bodyPr/>
          <a:lstStyle/>
          <a:p>
            <a:fld id="{1F373E91-1937-46D8-B393-D77320A7F825}" type="slidenum">
              <a:rPr lang="en-US" smtClean="0"/>
              <a:pPr/>
              <a:t>10</a:t>
            </a:fld>
            <a:endParaRPr lang="en-US" dirty="0"/>
          </a:p>
        </p:txBody>
      </p:sp>
    </p:spTree>
    <p:extLst>
      <p:ext uri="{BB962C8B-B14F-4D97-AF65-F5344CB8AC3E}">
        <p14:creationId xmlns:p14="http://schemas.microsoft.com/office/powerpoint/2010/main" val="2205138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CAA48-62BC-4422-B09D-9613D21E2E6F}"/>
              </a:ext>
            </a:extLst>
          </p:cNvPr>
          <p:cNvSpPr>
            <a:spLocks noGrp="1"/>
          </p:cNvSpPr>
          <p:nvPr>
            <p:ph type="title"/>
          </p:nvPr>
        </p:nvSpPr>
        <p:spPr/>
        <p:txBody>
          <a:bodyPr/>
          <a:lstStyle/>
          <a:p>
            <a:r>
              <a:rPr lang="en-US" dirty="0"/>
              <a:t>Coverage example</a:t>
            </a:r>
            <a:endParaRPr lang="en-CH" dirty="0"/>
          </a:p>
        </p:txBody>
      </p:sp>
      <p:sp>
        <p:nvSpPr>
          <p:cNvPr id="3" name="Content Placeholder 2">
            <a:extLst>
              <a:ext uri="{FF2B5EF4-FFF2-40B4-BE49-F238E27FC236}">
                <a16:creationId xmlns:a16="http://schemas.microsoft.com/office/drawing/2014/main" id="{0CA85E34-8D86-4B09-AAE3-F49C6EEAA4FB}"/>
              </a:ext>
            </a:extLst>
          </p:cNvPr>
          <p:cNvSpPr>
            <a:spLocks noGrp="1"/>
          </p:cNvSpPr>
          <p:nvPr>
            <p:ph idx="1"/>
          </p:nvPr>
        </p:nvSpPr>
        <p:spPr/>
        <p:txBody>
          <a:bodyPr/>
          <a:lstStyle/>
          <a:p>
            <a:endParaRPr lang="en-CH"/>
          </a:p>
        </p:txBody>
      </p:sp>
      <p:sp>
        <p:nvSpPr>
          <p:cNvPr id="4" name="Slide Number Placeholder 3">
            <a:extLst>
              <a:ext uri="{FF2B5EF4-FFF2-40B4-BE49-F238E27FC236}">
                <a16:creationId xmlns:a16="http://schemas.microsoft.com/office/drawing/2014/main" id="{05D9715C-731B-48E9-964C-1B67359C9D81}"/>
              </a:ext>
            </a:extLst>
          </p:cNvPr>
          <p:cNvSpPr>
            <a:spLocks noGrp="1"/>
          </p:cNvSpPr>
          <p:nvPr>
            <p:ph type="sldNum" sz="quarter" idx="4"/>
          </p:nvPr>
        </p:nvSpPr>
        <p:spPr/>
        <p:txBody>
          <a:bodyPr/>
          <a:lstStyle/>
          <a:p>
            <a:fld id="{1F373E91-1937-46D8-B393-D77320A7F825}" type="slidenum">
              <a:rPr lang="en-US" smtClean="0"/>
              <a:pPr/>
              <a:t>11</a:t>
            </a:fld>
            <a:endParaRPr lang="en-US" dirty="0"/>
          </a:p>
        </p:txBody>
      </p:sp>
      <p:pic>
        <p:nvPicPr>
          <p:cNvPr id="1026" name="Picture 2">
            <a:extLst>
              <a:ext uri="{FF2B5EF4-FFF2-40B4-BE49-F238E27FC236}">
                <a16:creationId xmlns:a16="http://schemas.microsoft.com/office/drawing/2014/main" id="{791A2314-0030-4C46-A818-8F81C199ED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41797"/>
            <a:ext cx="9144000" cy="5843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491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CAA48-62BC-4422-B09D-9613D21E2E6F}"/>
              </a:ext>
            </a:extLst>
          </p:cNvPr>
          <p:cNvSpPr>
            <a:spLocks noGrp="1"/>
          </p:cNvSpPr>
          <p:nvPr>
            <p:ph type="title"/>
          </p:nvPr>
        </p:nvSpPr>
        <p:spPr/>
        <p:txBody>
          <a:bodyPr/>
          <a:lstStyle/>
          <a:p>
            <a:r>
              <a:rPr lang="en-US" dirty="0"/>
              <a:t>Coverage example</a:t>
            </a:r>
            <a:endParaRPr lang="en-CH" dirty="0"/>
          </a:p>
        </p:txBody>
      </p:sp>
      <p:sp>
        <p:nvSpPr>
          <p:cNvPr id="3" name="Content Placeholder 2">
            <a:extLst>
              <a:ext uri="{FF2B5EF4-FFF2-40B4-BE49-F238E27FC236}">
                <a16:creationId xmlns:a16="http://schemas.microsoft.com/office/drawing/2014/main" id="{0CA85E34-8D86-4B09-AAE3-F49C6EEAA4FB}"/>
              </a:ext>
            </a:extLst>
          </p:cNvPr>
          <p:cNvSpPr>
            <a:spLocks noGrp="1"/>
          </p:cNvSpPr>
          <p:nvPr>
            <p:ph idx="1"/>
          </p:nvPr>
        </p:nvSpPr>
        <p:spPr/>
        <p:txBody>
          <a:bodyPr/>
          <a:lstStyle/>
          <a:p>
            <a:endParaRPr lang="en-CH"/>
          </a:p>
        </p:txBody>
      </p:sp>
      <p:sp>
        <p:nvSpPr>
          <p:cNvPr id="4" name="Slide Number Placeholder 3">
            <a:extLst>
              <a:ext uri="{FF2B5EF4-FFF2-40B4-BE49-F238E27FC236}">
                <a16:creationId xmlns:a16="http://schemas.microsoft.com/office/drawing/2014/main" id="{05D9715C-731B-48E9-964C-1B67359C9D81}"/>
              </a:ext>
            </a:extLst>
          </p:cNvPr>
          <p:cNvSpPr>
            <a:spLocks noGrp="1"/>
          </p:cNvSpPr>
          <p:nvPr>
            <p:ph type="sldNum" sz="quarter" idx="4"/>
          </p:nvPr>
        </p:nvSpPr>
        <p:spPr/>
        <p:txBody>
          <a:bodyPr/>
          <a:lstStyle/>
          <a:p>
            <a:fld id="{1F373E91-1937-46D8-B393-D77320A7F825}" type="slidenum">
              <a:rPr lang="en-US" smtClean="0"/>
              <a:pPr/>
              <a:t>12</a:t>
            </a:fld>
            <a:endParaRPr lang="en-US" dirty="0"/>
          </a:p>
        </p:txBody>
      </p:sp>
      <p:pic>
        <p:nvPicPr>
          <p:cNvPr id="2050" name="Picture 2">
            <a:extLst>
              <a:ext uri="{FF2B5EF4-FFF2-40B4-BE49-F238E27FC236}">
                <a16:creationId xmlns:a16="http://schemas.microsoft.com/office/drawing/2014/main" id="{05DB4771-FCDF-42D1-A62A-CD699D71EC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332" y="908721"/>
            <a:ext cx="7527335" cy="5318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042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7D330-AED2-418B-BB9C-D4DEF1B59793}"/>
              </a:ext>
            </a:extLst>
          </p:cNvPr>
          <p:cNvSpPr>
            <a:spLocks noGrp="1"/>
          </p:cNvSpPr>
          <p:nvPr>
            <p:ph type="title"/>
          </p:nvPr>
        </p:nvSpPr>
        <p:spPr/>
        <p:txBody>
          <a:bodyPr/>
          <a:lstStyle/>
          <a:p>
            <a:r>
              <a:rPr lang="en-US" dirty="0"/>
              <a:t>Data flow</a:t>
            </a:r>
            <a:endParaRPr lang="en-CH" dirty="0"/>
          </a:p>
        </p:txBody>
      </p:sp>
      <p:sp>
        <p:nvSpPr>
          <p:cNvPr id="3" name="Content Placeholder 2">
            <a:extLst>
              <a:ext uri="{FF2B5EF4-FFF2-40B4-BE49-F238E27FC236}">
                <a16:creationId xmlns:a16="http://schemas.microsoft.com/office/drawing/2014/main" id="{3DCF7C98-3FE6-462E-B4CD-E214EFEA3BB2}"/>
              </a:ext>
            </a:extLst>
          </p:cNvPr>
          <p:cNvSpPr>
            <a:spLocks noGrp="1"/>
          </p:cNvSpPr>
          <p:nvPr>
            <p:ph idx="1"/>
          </p:nvPr>
        </p:nvSpPr>
        <p:spPr/>
        <p:txBody>
          <a:bodyPr/>
          <a:lstStyle/>
          <a:p>
            <a:r>
              <a:rPr lang="en-US" sz="2400" dirty="0"/>
              <a:t>Metadata quality (SOOP-XBT, VOS)</a:t>
            </a:r>
          </a:p>
          <a:p>
            <a:pPr lvl="1"/>
            <a:r>
              <a:rPr lang="en-US" sz="2000" dirty="0"/>
              <a:t>At least one sensor recorded</a:t>
            </a:r>
          </a:p>
          <a:p>
            <a:r>
              <a:rPr lang="en-US" sz="2400" dirty="0"/>
              <a:t>Format (VOS)</a:t>
            </a:r>
          </a:p>
          <a:p>
            <a:pPr lvl="1"/>
            <a:r>
              <a:rPr lang="en-US" sz="2000" dirty="0"/>
              <a:t>TAC, TAC + BUFR, BUFR</a:t>
            </a:r>
          </a:p>
          <a:p>
            <a:r>
              <a:rPr lang="en-US" sz="2400" dirty="0"/>
              <a:t>Delivery (VOS)</a:t>
            </a:r>
          </a:p>
          <a:p>
            <a:pPr lvl="1"/>
            <a:r>
              <a:rPr lang="en-US" sz="2000" dirty="0"/>
              <a:t>Number of ships delivering at least 20 </a:t>
            </a:r>
            <a:r>
              <a:rPr lang="en-US" sz="2000" dirty="0" err="1"/>
              <a:t>obs</a:t>
            </a:r>
            <a:r>
              <a:rPr lang="en-US" sz="2000" dirty="0"/>
              <a:t> per month</a:t>
            </a:r>
          </a:p>
          <a:p>
            <a:r>
              <a:rPr lang="en-US" sz="2400" dirty="0"/>
              <a:t>Delivery (SOOP-XBT)</a:t>
            </a:r>
          </a:p>
          <a:p>
            <a:pPr lvl="1"/>
            <a:r>
              <a:rPr lang="en-US" sz="2000" dirty="0"/>
              <a:t>Proportion of observations submitted to GTS</a:t>
            </a:r>
          </a:p>
          <a:p>
            <a:r>
              <a:rPr lang="en-US" sz="2400" dirty="0"/>
              <a:t>Timeliness (VOS)</a:t>
            </a:r>
          </a:p>
          <a:p>
            <a:pPr lvl="1"/>
            <a:r>
              <a:rPr lang="en-US" sz="2000" dirty="0"/>
              <a:t>% of observations available within 120 minutes</a:t>
            </a:r>
          </a:p>
          <a:p>
            <a:r>
              <a:rPr lang="en-US" sz="2400" dirty="0"/>
              <a:t>Quantity (VOS, ASAP)</a:t>
            </a:r>
          </a:p>
          <a:p>
            <a:pPr lvl="1"/>
            <a:r>
              <a:rPr lang="en-US" sz="2000" dirty="0"/>
              <a:t>Number of monthly observations</a:t>
            </a:r>
          </a:p>
        </p:txBody>
      </p:sp>
      <p:sp>
        <p:nvSpPr>
          <p:cNvPr id="4" name="Slide Number Placeholder 3">
            <a:extLst>
              <a:ext uri="{FF2B5EF4-FFF2-40B4-BE49-F238E27FC236}">
                <a16:creationId xmlns:a16="http://schemas.microsoft.com/office/drawing/2014/main" id="{ED8F54A3-48CD-4C6E-8655-F48BFCCC9DE1}"/>
              </a:ext>
            </a:extLst>
          </p:cNvPr>
          <p:cNvSpPr>
            <a:spLocks noGrp="1"/>
          </p:cNvSpPr>
          <p:nvPr>
            <p:ph type="sldNum" sz="quarter" idx="4"/>
          </p:nvPr>
        </p:nvSpPr>
        <p:spPr/>
        <p:txBody>
          <a:bodyPr/>
          <a:lstStyle/>
          <a:p>
            <a:fld id="{1F373E91-1937-46D8-B393-D77320A7F825}" type="slidenum">
              <a:rPr lang="en-US" smtClean="0"/>
              <a:pPr/>
              <a:t>13</a:t>
            </a:fld>
            <a:endParaRPr lang="en-US" dirty="0"/>
          </a:p>
        </p:txBody>
      </p:sp>
    </p:spTree>
    <p:extLst>
      <p:ext uri="{BB962C8B-B14F-4D97-AF65-F5344CB8AC3E}">
        <p14:creationId xmlns:p14="http://schemas.microsoft.com/office/powerpoint/2010/main" val="173771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C2836-696E-4340-91B3-2CB851BF70A3}"/>
              </a:ext>
            </a:extLst>
          </p:cNvPr>
          <p:cNvSpPr>
            <a:spLocks noGrp="1"/>
          </p:cNvSpPr>
          <p:nvPr>
            <p:ph type="title"/>
          </p:nvPr>
        </p:nvSpPr>
        <p:spPr>
          <a:xfrm>
            <a:off x="1115616" y="839793"/>
            <a:ext cx="7128792" cy="895942"/>
          </a:xfrm>
        </p:spPr>
        <p:txBody>
          <a:bodyPr/>
          <a:lstStyle/>
          <a:p>
            <a:r>
              <a:rPr lang="en-US" dirty="0"/>
              <a:t>Instrumentation (VOS)</a:t>
            </a:r>
            <a:endParaRPr lang="en-CH" dirty="0"/>
          </a:p>
        </p:txBody>
      </p:sp>
      <p:sp>
        <p:nvSpPr>
          <p:cNvPr id="3" name="Content Placeholder 2">
            <a:extLst>
              <a:ext uri="{FF2B5EF4-FFF2-40B4-BE49-F238E27FC236}">
                <a16:creationId xmlns:a16="http://schemas.microsoft.com/office/drawing/2014/main" id="{9F925584-9034-4AEF-9DE4-2A181A33F371}"/>
              </a:ext>
            </a:extLst>
          </p:cNvPr>
          <p:cNvSpPr>
            <a:spLocks noGrp="1"/>
          </p:cNvSpPr>
          <p:nvPr>
            <p:ph idx="1"/>
          </p:nvPr>
        </p:nvSpPr>
        <p:spPr>
          <a:xfrm>
            <a:off x="457200" y="2023766"/>
            <a:ext cx="8229600" cy="895943"/>
          </a:xfrm>
        </p:spPr>
        <p:txBody>
          <a:bodyPr/>
          <a:lstStyle/>
          <a:p>
            <a:r>
              <a:rPr lang="en-US" dirty="0"/>
              <a:t>% of ships with AWS vs total number of ships</a:t>
            </a:r>
            <a:endParaRPr lang="en-CH" dirty="0"/>
          </a:p>
        </p:txBody>
      </p:sp>
      <p:sp>
        <p:nvSpPr>
          <p:cNvPr id="4" name="Slide Number Placeholder 3">
            <a:extLst>
              <a:ext uri="{FF2B5EF4-FFF2-40B4-BE49-F238E27FC236}">
                <a16:creationId xmlns:a16="http://schemas.microsoft.com/office/drawing/2014/main" id="{4C3EB639-2B7D-4617-94B0-3D0C2DE35F34}"/>
              </a:ext>
            </a:extLst>
          </p:cNvPr>
          <p:cNvSpPr>
            <a:spLocks noGrp="1"/>
          </p:cNvSpPr>
          <p:nvPr>
            <p:ph type="sldNum" sz="quarter" idx="4"/>
          </p:nvPr>
        </p:nvSpPr>
        <p:spPr/>
        <p:txBody>
          <a:bodyPr/>
          <a:lstStyle/>
          <a:p>
            <a:fld id="{1F373E91-1937-46D8-B393-D77320A7F825}" type="slidenum">
              <a:rPr lang="en-US" smtClean="0"/>
              <a:pPr/>
              <a:t>14</a:t>
            </a:fld>
            <a:endParaRPr lang="en-US" dirty="0"/>
          </a:p>
        </p:txBody>
      </p:sp>
      <p:sp>
        <p:nvSpPr>
          <p:cNvPr id="5" name="Title 1">
            <a:extLst>
              <a:ext uri="{FF2B5EF4-FFF2-40B4-BE49-F238E27FC236}">
                <a16:creationId xmlns:a16="http://schemas.microsoft.com/office/drawing/2014/main" id="{161D86E5-8181-4B9B-A0C9-9821C988FFC5}"/>
              </a:ext>
            </a:extLst>
          </p:cNvPr>
          <p:cNvSpPr txBox="1">
            <a:spLocks/>
          </p:cNvSpPr>
          <p:nvPr/>
        </p:nvSpPr>
        <p:spPr>
          <a:xfrm>
            <a:off x="1115616" y="3202288"/>
            <a:ext cx="7128792" cy="895942"/>
          </a:xfrm>
          <a:prstGeom prst="rect">
            <a:avLst/>
          </a:prstGeom>
        </p:spPr>
        <p:txBody>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r>
              <a:rPr lang="en-US" dirty="0"/>
              <a:t>International (VOS, SOOP-XBT)</a:t>
            </a:r>
            <a:endParaRPr lang="en-CH" dirty="0"/>
          </a:p>
        </p:txBody>
      </p:sp>
      <p:sp>
        <p:nvSpPr>
          <p:cNvPr id="6" name="Content Placeholder 2">
            <a:extLst>
              <a:ext uri="{FF2B5EF4-FFF2-40B4-BE49-F238E27FC236}">
                <a16:creationId xmlns:a16="http://schemas.microsoft.com/office/drawing/2014/main" id="{75BB2484-0317-49A3-8E06-13BB53CECCCE}"/>
              </a:ext>
            </a:extLst>
          </p:cNvPr>
          <p:cNvSpPr txBox="1">
            <a:spLocks/>
          </p:cNvSpPr>
          <p:nvPr/>
        </p:nvSpPr>
        <p:spPr>
          <a:xfrm>
            <a:off x="457200" y="4386262"/>
            <a:ext cx="8229600" cy="129614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Diversity – number of contributing / participating countries</a:t>
            </a:r>
            <a:endParaRPr lang="en-CH" dirty="0"/>
          </a:p>
        </p:txBody>
      </p:sp>
    </p:spTree>
    <p:extLst>
      <p:ext uri="{BB962C8B-B14F-4D97-AF65-F5344CB8AC3E}">
        <p14:creationId xmlns:p14="http://schemas.microsoft.com/office/powerpoint/2010/main" val="699154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882A0-88AB-4B41-A6CA-D4ECE57D8529}"/>
              </a:ext>
            </a:extLst>
          </p:cNvPr>
          <p:cNvSpPr>
            <a:spLocks noGrp="1"/>
          </p:cNvSpPr>
          <p:nvPr>
            <p:ph type="title"/>
          </p:nvPr>
        </p:nvSpPr>
        <p:spPr/>
        <p:txBody>
          <a:bodyPr/>
          <a:lstStyle/>
          <a:p>
            <a:r>
              <a:rPr lang="en-US" dirty="0"/>
              <a:t>Related activities</a:t>
            </a:r>
            <a:endParaRPr lang="en-CH" dirty="0"/>
          </a:p>
        </p:txBody>
      </p:sp>
      <p:sp>
        <p:nvSpPr>
          <p:cNvPr id="3" name="Content Placeholder 2">
            <a:extLst>
              <a:ext uri="{FF2B5EF4-FFF2-40B4-BE49-F238E27FC236}">
                <a16:creationId xmlns:a16="http://schemas.microsoft.com/office/drawing/2014/main" id="{84883913-A03D-4BC2-9E56-238A7B15B28A}"/>
              </a:ext>
            </a:extLst>
          </p:cNvPr>
          <p:cNvSpPr>
            <a:spLocks noGrp="1"/>
          </p:cNvSpPr>
          <p:nvPr>
            <p:ph idx="1"/>
          </p:nvPr>
        </p:nvSpPr>
        <p:spPr/>
        <p:txBody>
          <a:bodyPr/>
          <a:lstStyle/>
          <a:p>
            <a:r>
              <a:rPr lang="en-US" sz="2400" dirty="0"/>
              <a:t>AOPC</a:t>
            </a:r>
          </a:p>
          <a:p>
            <a:pPr lvl="1"/>
            <a:r>
              <a:rPr lang="en-US" sz="2000" dirty="0"/>
              <a:t>Ongoing activity defining requirements for climate monitoring to feed into RRR</a:t>
            </a:r>
          </a:p>
          <a:p>
            <a:r>
              <a:rPr lang="en-US" sz="2400" dirty="0"/>
              <a:t>OOPC</a:t>
            </a:r>
          </a:p>
          <a:p>
            <a:pPr lvl="1"/>
            <a:r>
              <a:rPr lang="en-US" sz="2000" dirty="0"/>
              <a:t>Similar process ongoing for near surface oceanographic data and air-sea fluxes</a:t>
            </a:r>
          </a:p>
          <a:p>
            <a:r>
              <a:rPr lang="en-US" sz="2400" dirty="0"/>
              <a:t>Difficulties</a:t>
            </a:r>
          </a:p>
          <a:p>
            <a:pPr lvl="1"/>
            <a:r>
              <a:rPr lang="en-US" sz="2000" dirty="0"/>
              <a:t>Land based targets not suitable for moving platforms, instead need to base on spatiotemporal statistics</a:t>
            </a:r>
          </a:p>
          <a:p>
            <a:pPr lvl="1"/>
            <a:r>
              <a:rPr lang="en-US" sz="2000" dirty="0"/>
              <a:t>Effort needed to convert requirements / uncertainty metrics to something usable for operators </a:t>
            </a:r>
          </a:p>
          <a:p>
            <a:pPr lvl="2"/>
            <a:r>
              <a:rPr lang="en-US" sz="1600" dirty="0"/>
              <a:t> e.g. uncertainty of 0.1degC over 100x100km areal average, how do we relate this to point observations and number required</a:t>
            </a:r>
          </a:p>
        </p:txBody>
      </p:sp>
      <p:sp>
        <p:nvSpPr>
          <p:cNvPr id="4" name="Slide Number Placeholder 3">
            <a:extLst>
              <a:ext uri="{FF2B5EF4-FFF2-40B4-BE49-F238E27FC236}">
                <a16:creationId xmlns:a16="http://schemas.microsoft.com/office/drawing/2014/main" id="{1BC63583-973D-425B-8750-4E411E31C367}"/>
              </a:ext>
            </a:extLst>
          </p:cNvPr>
          <p:cNvSpPr>
            <a:spLocks noGrp="1"/>
          </p:cNvSpPr>
          <p:nvPr>
            <p:ph type="sldNum" sz="quarter" idx="4"/>
          </p:nvPr>
        </p:nvSpPr>
        <p:spPr/>
        <p:txBody>
          <a:bodyPr/>
          <a:lstStyle/>
          <a:p>
            <a:fld id="{1F373E91-1937-46D8-B393-D77320A7F825}" type="slidenum">
              <a:rPr lang="en-US" smtClean="0"/>
              <a:pPr/>
              <a:t>15</a:t>
            </a:fld>
            <a:endParaRPr lang="en-US" dirty="0"/>
          </a:p>
        </p:txBody>
      </p:sp>
    </p:spTree>
    <p:extLst>
      <p:ext uri="{BB962C8B-B14F-4D97-AF65-F5344CB8AC3E}">
        <p14:creationId xmlns:p14="http://schemas.microsoft.com/office/powerpoint/2010/main" val="1103180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8150E-BC09-4093-ADAB-018F8CC1F796}"/>
              </a:ext>
            </a:extLst>
          </p:cNvPr>
          <p:cNvSpPr>
            <a:spLocks noGrp="1"/>
          </p:cNvSpPr>
          <p:nvPr>
            <p:ph type="title"/>
          </p:nvPr>
        </p:nvSpPr>
        <p:spPr/>
        <p:txBody>
          <a:bodyPr/>
          <a:lstStyle/>
          <a:p>
            <a:r>
              <a:rPr lang="en-US" dirty="0"/>
              <a:t>Value of observations</a:t>
            </a:r>
            <a:endParaRPr lang="en-CH" dirty="0"/>
          </a:p>
        </p:txBody>
      </p:sp>
      <p:sp>
        <p:nvSpPr>
          <p:cNvPr id="3" name="Content Placeholder 2">
            <a:extLst>
              <a:ext uri="{FF2B5EF4-FFF2-40B4-BE49-F238E27FC236}">
                <a16:creationId xmlns:a16="http://schemas.microsoft.com/office/drawing/2014/main" id="{848F3123-D69B-4307-95FD-83CF7C6EAD09}"/>
              </a:ext>
            </a:extLst>
          </p:cNvPr>
          <p:cNvSpPr>
            <a:spLocks noGrp="1"/>
          </p:cNvSpPr>
          <p:nvPr>
            <p:ph idx="1"/>
          </p:nvPr>
        </p:nvSpPr>
        <p:spPr/>
        <p:txBody>
          <a:bodyPr/>
          <a:lstStyle/>
          <a:p>
            <a:r>
              <a:rPr lang="en-US" sz="2400" dirty="0"/>
              <a:t>Already clear that VOS observations are valuable to the global observing system by</a:t>
            </a:r>
          </a:p>
          <a:p>
            <a:pPr lvl="1"/>
            <a:r>
              <a:rPr lang="en-US" sz="2000" dirty="0"/>
              <a:t>Providing wide range of ECVs</a:t>
            </a:r>
          </a:p>
          <a:p>
            <a:pPr lvl="1"/>
            <a:r>
              <a:rPr lang="en-US" sz="2000" dirty="0"/>
              <a:t>Sampling along long transects, complementing other networks (e.g. drifters, moored buoy, </a:t>
            </a:r>
            <a:r>
              <a:rPr lang="en-US" sz="2000" dirty="0" err="1"/>
              <a:t>etc</a:t>
            </a:r>
            <a:r>
              <a:rPr lang="en-US" sz="2000" dirty="0"/>
              <a:t>)</a:t>
            </a:r>
          </a:p>
          <a:p>
            <a:r>
              <a:rPr lang="en-US" sz="2400" dirty="0"/>
              <a:t>Value increased by</a:t>
            </a:r>
          </a:p>
          <a:p>
            <a:pPr lvl="1"/>
            <a:r>
              <a:rPr lang="en-US" sz="2000" dirty="0"/>
              <a:t>Having extensive metadata on ship/platform characteristics, observing methods and protocols</a:t>
            </a:r>
          </a:p>
          <a:p>
            <a:pPr lvl="1"/>
            <a:r>
              <a:rPr lang="en-US" sz="2000" dirty="0"/>
              <a:t>Made with care, good data management</a:t>
            </a:r>
          </a:p>
          <a:p>
            <a:pPr lvl="1"/>
            <a:r>
              <a:rPr lang="en-US" sz="2000" dirty="0"/>
              <a:t>Sample frequently enough to be representative of diurnal cycle (e.g. hourly sampling) </a:t>
            </a:r>
          </a:p>
          <a:p>
            <a:r>
              <a:rPr lang="en-US" sz="2400" dirty="0"/>
              <a:t>Similar parallel statements can be made about the other panels (SOOP-XBT, ASAP)</a:t>
            </a:r>
            <a:endParaRPr lang="en-CH" sz="2400" dirty="0"/>
          </a:p>
        </p:txBody>
      </p:sp>
      <p:sp>
        <p:nvSpPr>
          <p:cNvPr id="4" name="Slide Number Placeholder 3">
            <a:extLst>
              <a:ext uri="{FF2B5EF4-FFF2-40B4-BE49-F238E27FC236}">
                <a16:creationId xmlns:a16="http://schemas.microsoft.com/office/drawing/2014/main" id="{BA72D9EF-A34D-4B4C-B448-CACEF03AAFD8}"/>
              </a:ext>
            </a:extLst>
          </p:cNvPr>
          <p:cNvSpPr>
            <a:spLocks noGrp="1"/>
          </p:cNvSpPr>
          <p:nvPr>
            <p:ph type="sldNum" sz="quarter" idx="4"/>
          </p:nvPr>
        </p:nvSpPr>
        <p:spPr/>
        <p:txBody>
          <a:bodyPr/>
          <a:lstStyle/>
          <a:p>
            <a:fld id="{1F373E91-1937-46D8-B393-D77320A7F825}" type="slidenum">
              <a:rPr lang="en-US" smtClean="0"/>
              <a:pPr/>
              <a:t>16</a:t>
            </a:fld>
            <a:endParaRPr lang="en-US" dirty="0"/>
          </a:p>
        </p:txBody>
      </p:sp>
    </p:spTree>
    <p:extLst>
      <p:ext uri="{BB962C8B-B14F-4D97-AF65-F5344CB8AC3E}">
        <p14:creationId xmlns:p14="http://schemas.microsoft.com/office/powerpoint/2010/main" val="4082721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BBC59-4A30-4492-85A0-BE35723AF866}"/>
              </a:ext>
            </a:extLst>
          </p:cNvPr>
          <p:cNvSpPr>
            <a:spLocks noGrp="1"/>
          </p:cNvSpPr>
          <p:nvPr>
            <p:ph type="title"/>
          </p:nvPr>
        </p:nvSpPr>
        <p:spPr/>
        <p:txBody>
          <a:bodyPr/>
          <a:lstStyle/>
          <a:p>
            <a:r>
              <a:rPr lang="en-US" dirty="0"/>
              <a:t>Next steps</a:t>
            </a:r>
            <a:endParaRPr lang="en-CH" dirty="0"/>
          </a:p>
        </p:txBody>
      </p:sp>
      <p:sp>
        <p:nvSpPr>
          <p:cNvPr id="3" name="Content Placeholder 2">
            <a:extLst>
              <a:ext uri="{FF2B5EF4-FFF2-40B4-BE49-F238E27FC236}">
                <a16:creationId xmlns:a16="http://schemas.microsoft.com/office/drawing/2014/main" id="{C1D1F4DC-72C4-4A5D-AC44-5AFA03C0806A}"/>
              </a:ext>
            </a:extLst>
          </p:cNvPr>
          <p:cNvSpPr>
            <a:spLocks noGrp="1"/>
          </p:cNvSpPr>
          <p:nvPr>
            <p:ph idx="1"/>
          </p:nvPr>
        </p:nvSpPr>
        <p:spPr/>
        <p:txBody>
          <a:bodyPr/>
          <a:lstStyle/>
          <a:p>
            <a:r>
              <a:rPr lang="en-US" sz="2400" dirty="0"/>
              <a:t>Evidence base on user requirements needs to be improved, especially at regional and local scales, including by application area (ongoing as part of the RRR process)</a:t>
            </a:r>
          </a:p>
          <a:p>
            <a:pPr marL="0" indent="0">
              <a:buNone/>
            </a:pPr>
            <a:endParaRPr lang="en-US" sz="2400" dirty="0"/>
          </a:p>
          <a:p>
            <a:r>
              <a:rPr lang="en-US" sz="2400" dirty="0"/>
              <a:t>Uncertainty budget, relating sampling and observational errors to grid box mean values (at local, regional and global scales, annual to sub-annual)</a:t>
            </a:r>
          </a:p>
          <a:p>
            <a:endParaRPr lang="en-US" sz="2400" dirty="0"/>
          </a:p>
          <a:p>
            <a:r>
              <a:rPr lang="en-US" sz="2400" dirty="0"/>
              <a:t>Develop sampling requirements and map to network characteristics</a:t>
            </a:r>
          </a:p>
          <a:p>
            <a:endParaRPr lang="en-US" sz="2400" dirty="0"/>
          </a:p>
          <a:p>
            <a:r>
              <a:rPr lang="en-US" sz="2400" dirty="0"/>
              <a:t>This continues work begun previously by the task team</a:t>
            </a:r>
            <a:endParaRPr lang="en-CH" sz="2400" dirty="0"/>
          </a:p>
        </p:txBody>
      </p:sp>
      <p:sp>
        <p:nvSpPr>
          <p:cNvPr id="4" name="Slide Number Placeholder 3">
            <a:extLst>
              <a:ext uri="{FF2B5EF4-FFF2-40B4-BE49-F238E27FC236}">
                <a16:creationId xmlns:a16="http://schemas.microsoft.com/office/drawing/2014/main" id="{3B453F5C-E8CD-407E-A7D8-D80526C53F25}"/>
              </a:ext>
            </a:extLst>
          </p:cNvPr>
          <p:cNvSpPr>
            <a:spLocks noGrp="1"/>
          </p:cNvSpPr>
          <p:nvPr>
            <p:ph type="sldNum" sz="quarter" idx="4"/>
          </p:nvPr>
        </p:nvSpPr>
        <p:spPr/>
        <p:txBody>
          <a:bodyPr/>
          <a:lstStyle/>
          <a:p>
            <a:fld id="{1F373E91-1937-46D8-B393-D77320A7F825}" type="slidenum">
              <a:rPr lang="en-US" smtClean="0"/>
              <a:pPr/>
              <a:t>17</a:t>
            </a:fld>
            <a:endParaRPr lang="en-US" dirty="0"/>
          </a:p>
        </p:txBody>
      </p:sp>
    </p:spTree>
    <p:extLst>
      <p:ext uri="{BB962C8B-B14F-4D97-AF65-F5344CB8AC3E}">
        <p14:creationId xmlns:p14="http://schemas.microsoft.com/office/powerpoint/2010/main" val="3208150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8A741-1F36-449D-A28B-85FBAEF19620}"/>
              </a:ext>
            </a:extLst>
          </p:cNvPr>
          <p:cNvSpPr>
            <a:spLocks noGrp="1"/>
          </p:cNvSpPr>
          <p:nvPr>
            <p:ph type="title"/>
          </p:nvPr>
        </p:nvSpPr>
        <p:spPr/>
        <p:txBody>
          <a:bodyPr/>
          <a:lstStyle/>
          <a:p>
            <a:r>
              <a:rPr lang="en-US" dirty="0"/>
              <a:t>Recommendations / decisions</a:t>
            </a:r>
            <a:endParaRPr lang="en-CH" dirty="0"/>
          </a:p>
        </p:txBody>
      </p:sp>
      <p:sp>
        <p:nvSpPr>
          <p:cNvPr id="3" name="Content Placeholder 2">
            <a:extLst>
              <a:ext uri="{FF2B5EF4-FFF2-40B4-BE49-F238E27FC236}">
                <a16:creationId xmlns:a16="http://schemas.microsoft.com/office/drawing/2014/main" id="{CC7F94DC-39A0-4E26-90B8-324FE07C1342}"/>
              </a:ext>
            </a:extLst>
          </p:cNvPr>
          <p:cNvSpPr>
            <a:spLocks noGrp="1"/>
          </p:cNvSpPr>
          <p:nvPr>
            <p:ph idx="1"/>
          </p:nvPr>
        </p:nvSpPr>
        <p:spPr/>
        <p:txBody>
          <a:bodyPr/>
          <a:lstStyle/>
          <a:p>
            <a:r>
              <a:rPr lang="en-US" sz="2400" dirty="0"/>
              <a:t>Convert to full task team (rather than ad-hoc)</a:t>
            </a:r>
          </a:p>
          <a:p>
            <a:r>
              <a:rPr lang="en-US" sz="2400" dirty="0"/>
              <a:t>Restart work of TT, following on from SOT-10 report (linked to from TT report)</a:t>
            </a:r>
          </a:p>
          <a:p>
            <a:r>
              <a:rPr lang="en-US" sz="2400" dirty="0"/>
              <a:t>Additional KPIs (to be developed)</a:t>
            </a:r>
          </a:p>
          <a:p>
            <a:pPr lvl="1"/>
            <a:r>
              <a:rPr lang="en-US" sz="2000" dirty="0"/>
              <a:t>Use of latest BUFR template, including metadata and UIDs (extends existing KPI)</a:t>
            </a:r>
          </a:p>
          <a:p>
            <a:pPr lvl="1"/>
            <a:r>
              <a:rPr lang="en-US" sz="2000" dirty="0"/>
              <a:t>Quality – blacklisting, mean error and RMSE</a:t>
            </a:r>
          </a:p>
          <a:p>
            <a:pPr lvl="1"/>
            <a:r>
              <a:rPr lang="en-US" sz="2000" dirty="0"/>
              <a:t>Percentage in each VOS class based on reported parameters (linked to existing KPI but more explicit)</a:t>
            </a:r>
            <a:endParaRPr lang="en-CH" sz="2000" dirty="0"/>
          </a:p>
        </p:txBody>
      </p:sp>
      <p:sp>
        <p:nvSpPr>
          <p:cNvPr id="4" name="Slide Number Placeholder 3">
            <a:extLst>
              <a:ext uri="{FF2B5EF4-FFF2-40B4-BE49-F238E27FC236}">
                <a16:creationId xmlns:a16="http://schemas.microsoft.com/office/drawing/2014/main" id="{0AA41915-5155-4180-B52D-4C91069388A7}"/>
              </a:ext>
            </a:extLst>
          </p:cNvPr>
          <p:cNvSpPr>
            <a:spLocks noGrp="1"/>
          </p:cNvSpPr>
          <p:nvPr>
            <p:ph type="sldNum" sz="quarter" idx="4"/>
          </p:nvPr>
        </p:nvSpPr>
        <p:spPr/>
        <p:txBody>
          <a:bodyPr/>
          <a:lstStyle/>
          <a:p>
            <a:fld id="{1F373E91-1937-46D8-B393-D77320A7F825}" type="slidenum">
              <a:rPr lang="en-US" smtClean="0"/>
              <a:pPr/>
              <a:t>18</a:t>
            </a:fld>
            <a:endParaRPr lang="en-US" dirty="0"/>
          </a:p>
        </p:txBody>
      </p:sp>
    </p:spTree>
    <p:extLst>
      <p:ext uri="{BB962C8B-B14F-4D97-AF65-F5344CB8AC3E}">
        <p14:creationId xmlns:p14="http://schemas.microsoft.com/office/powerpoint/2010/main" val="3068927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810C2-F265-48A0-AF95-582A4ECAA8CB}"/>
              </a:ext>
            </a:extLst>
          </p:cNvPr>
          <p:cNvSpPr>
            <a:spLocks noGrp="1"/>
          </p:cNvSpPr>
          <p:nvPr>
            <p:ph type="title"/>
          </p:nvPr>
        </p:nvSpPr>
        <p:spPr/>
        <p:txBody>
          <a:bodyPr/>
          <a:lstStyle/>
          <a:p>
            <a:endParaRPr lang="en-CH"/>
          </a:p>
        </p:txBody>
      </p:sp>
      <p:sp>
        <p:nvSpPr>
          <p:cNvPr id="3" name="Content Placeholder 2">
            <a:extLst>
              <a:ext uri="{FF2B5EF4-FFF2-40B4-BE49-F238E27FC236}">
                <a16:creationId xmlns:a16="http://schemas.microsoft.com/office/drawing/2014/main" id="{C7C9319F-E31C-4662-83B8-CE181F111185}"/>
              </a:ext>
            </a:extLst>
          </p:cNvPr>
          <p:cNvSpPr>
            <a:spLocks noGrp="1"/>
          </p:cNvSpPr>
          <p:nvPr>
            <p:ph idx="1"/>
          </p:nvPr>
        </p:nvSpPr>
        <p:spPr/>
        <p:txBody>
          <a:bodyPr/>
          <a:lstStyle/>
          <a:p>
            <a:pPr>
              <a:spcBef>
                <a:spcPts val="1200"/>
              </a:spcBef>
            </a:pPr>
            <a:r>
              <a:rPr lang="en-GB" sz="1800" dirty="0">
                <a:effectLst/>
                <a:latin typeface="Verdana" panose="020B0604030504040204" pitchFamily="34" charset="0"/>
                <a:ea typeface="Arial" panose="020B0604020202020204" pitchFamily="34" charset="0"/>
                <a:cs typeface="Arial" panose="020B0604020202020204" pitchFamily="34" charset="0"/>
              </a:rPr>
              <a:t>(a)	Adopt draft Decision </a:t>
            </a:r>
            <a:r>
              <a:rPr lang="en-GB" sz="1800" u="none" strike="noStrike" dirty="0">
                <a:solidFill>
                  <a:srgbClr val="0000FF"/>
                </a:solidFill>
                <a:effectLst/>
                <a:latin typeface="Verdana" panose="020B0604030504040204" pitchFamily="34" charset="0"/>
                <a:ea typeface="Arial" panose="020B0604020202020204" pitchFamily="34" charset="0"/>
                <a:cs typeface="Arial" panose="020B0604020202020204" pitchFamily="34" charset="0"/>
                <a:hlinkClick r:id="rId2"/>
              </a:rPr>
              <a:t>5.0/1</a:t>
            </a:r>
            <a:r>
              <a:rPr lang="en-GB" sz="1800" dirty="0">
                <a:solidFill>
                  <a:srgbClr val="1A1A1A"/>
                </a:solidFill>
                <a:effectLst/>
                <a:latin typeface="Verdana" panose="020B0604030504040204" pitchFamily="34" charset="0"/>
                <a:ea typeface="MS Mincho" panose="020B0400000000000000" pitchFamily="49" charset="-128"/>
                <a:cs typeface="Arial" panose="020B0604020202020204" pitchFamily="34" charset="0"/>
              </a:rPr>
              <a:t> —Decision</a:t>
            </a:r>
            <a:r>
              <a:rPr lang="en-GB" sz="1800" i="1" dirty="0">
                <a:solidFill>
                  <a:srgbClr val="1A1A1A"/>
                </a:solidFill>
                <a:effectLst/>
                <a:latin typeface="Verdana" panose="020B0604030504040204" pitchFamily="34" charset="0"/>
                <a:ea typeface="MS Mincho" panose="020B0400000000000000" pitchFamily="49" charset="-128"/>
                <a:cs typeface="Arial" panose="020B0604020202020204" pitchFamily="34" charset="0"/>
              </a:rPr>
              <a:t> Continuation of TT-KPI: Recognising the importance of the work of the task team the SOT decided to promote the ad-hoc task team to a full task team.</a:t>
            </a:r>
            <a:endParaRPr lang="en-CH" sz="1800" dirty="0">
              <a:effectLst/>
              <a:latin typeface="Verdana" panose="020B0604030504040204" pitchFamily="34" charset="0"/>
              <a:ea typeface="Arial" panose="020B0604020202020204" pitchFamily="34" charset="0"/>
              <a:cs typeface="Arial" panose="020B0604020202020204" pitchFamily="34" charset="0"/>
            </a:endParaRPr>
          </a:p>
          <a:p>
            <a:pPr>
              <a:spcBef>
                <a:spcPts val="1200"/>
              </a:spcBef>
            </a:pPr>
            <a:r>
              <a:rPr lang="en-GB" sz="1800" dirty="0">
                <a:effectLst/>
                <a:latin typeface="Verdana" panose="020B0604030504040204" pitchFamily="34" charset="0"/>
                <a:ea typeface="Arial" panose="020B0604020202020204" pitchFamily="34" charset="0"/>
                <a:cs typeface="Arial" panose="020B0604020202020204" pitchFamily="34" charset="0"/>
              </a:rPr>
              <a:t>(b)	Adopt draft Action </a:t>
            </a:r>
            <a:r>
              <a:rPr lang="en-GB" sz="1800" u="none" strike="noStrike" dirty="0">
                <a:solidFill>
                  <a:srgbClr val="0000FF"/>
                </a:solidFill>
                <a:effectLst/>
                <a:latin typeface="Verdana" panose="020B0604030504040204" pitchFamily="34" charset="0"/>
                <a:ea typeface="Arial" panose="020B0604020202020204" pitchFamily="34" charset="0"/>
                <a:cs typeface="Arial" panose="020B0604020202020204" pitchFamily="34" charset="0"/>
                <a:hlinkClick r:id="rId2"/>
              </a:rPr>
              <a:t>5.0/2</a:t>
            </a:r>
            <a:r>
              <a:rPr lang="en-GB" sz="1800" dirty="0">
                <a:solidFill>
                  <a:srgbClr val="1A1A1A"/>
                </a:solidFill>
                <a:effectLst/>
                <a:latin typeface="Verdana" panose="020B0604030504040204" pitchFamily="34" charset="0"/>
                <a:ea typeface="MS Mincho" panose="020B0400000000000000" pitchFamily="49" charset="-128"/>
                <a:cs typeface="Arial" panose="020B0604020202020204" pitchFamily="34" charset="0"/>
              </a:rPr>
              <a:t> —Action</a:t>
            </a:r>
            <a:r>
              <a:rPr lang="en-GB" sz="1800" i="1" dirty="0">
                <a:solidFill>
                  <a:srgbClr val="1A1A1A"/>
                </a:solidFill>
                <a:effectLst/>
                <a:latin typeface="Verdana" panose="020B0604030504040204" pitchFamily="34" charset="0"/>
                <a:ea typeface="MS Mincho" panose="020B0400000000000000" pitchFamily="49" charset="-128"/>
                <a:cs typeface="Arial" panose="020B0604020202020204" pitchFamily="34" charset="0"/>
              </a:rPr>
              <a:t> TT-KPI focus on spatiotemporal requirements: </a:t>
            </a:r>
            <a:r>
              <a:rPr lang="en-GB" sz="1800" dirty="0">
                <a:solidFill>
                  <a:srgbClr val="1A1A1A"/>
                </a:solidFill>
                <a:effectLst/>
                <a:latin typeface="Verdana" panose="020B0604030504040204" pitchFamily="34" charset="0"/>
                <a:ea typeface="MS Mincho" panose="020B0400000000000000" pitchFamily="49" charset="-128"/>
                <a:cs typeface="Arial" panose="020B0604020202020204" pitchFamily="34" charset="0"/>
              </a:rPr>
              <a:t>The SOT asked the TT-KPI to further develop metrics on spatiotemporal coverage, relating those metrics to the requirements as specified in the RRR (TT-KPI in coordination with the GOOS OCG/networks, GCOS AOPC and OOPC, and other relevant groups).</a:t>
            </a:r>
            <a:endParaRPr lang="en-CH" sz="1800" dirty="0">
              <a:effectLst/>
              <a:latin typeface="Verdana" panose="020B0604030504040204" pitchFamily="34" charset="0"/>
              <a:ea typeface="Arial" panose="020B0604020202020204" pitchFamily="34" charset="0"/>
              <a:cs typeface="Arial" panose="020B0604020202020204" pitchFamily="34" charset="0"/>
            </a:endParaRPr>
          </a:p>
          <a:p>
            <a:pPr>
              <a:spcBef>
                <a:spcPts val="1200"/>
              </a:spcBef>
            </a:pPr>
            <a:r>
              <a:rPr lang="en-GB" sz="1800" dirty="0">
                <a:effectLst/>
                <a:latin typeface="Verdana" panose="020B0604030504040204" pitchFamily="34" charset="0"/>
                <a:ea typeface="Arial" panose="020B0604020202020204" pitchFamily="34" charset="0"/>
                <a:cs typeface="Arial" panose="020B0604020202020204" pitchFamily="34" charset="0"/>
              </a:rPr>
              <a:t>(c)	Adopt draft Action </a:t>
            </a:r>
            <a:r>
              <a:rPr lang="en-GB" sz="1800" u="none" strike="noStrike" dirty="0">
                <a:solidFill>
                  <a:srgbClr val="0000FF"/>
                </a:solidFill>
                <a:effectLst/>
                <a:latin typeface="Verdana" panose="020B0604030504040204" pitchFamily="34" charset="0"/>
                <a:ea typeface="Arial" panose="020B0604020202020204" pitchFamily="34" charset="0"/>
                <a:cs typeface="Arial" panose="020B0604020202020204" pitchFamily="34" charset="0"/>
                <a:hlinkClick r:id="rId2"/>
              </a:rPr>
              <a:t>5.0/</a:t>
            </a:r>
            <a:r>
              <a:rPr lang="en-GB" sz="1800" u="none" strike="noStrike" dirty="0">
                <a:solidFill>
                  <a:srgbClr val="0000FF"/>
                </a:solidFill>
                <a:effectLst/>
                <a:latin typeface="Verdana" panose="020B0604030504040204" pitchFamily="34" charset="0"/>
                <a:ea typeface="Arial" panose="020B0604020202020204" pitchFamily="34" charset="0"/>
                <a:cs typeface="Arial" panose="020B0604020202020204" pitchFamily="34" charset="0"/>
              </a:rPr>
              <a:t>3</a:t>
            </a:r>
            <a:r>
              <a:rPr lang="en-GB" sz="1800" dirty="0">
                <a:solidFill>
                  <a:srgbClr val="1A1A1A"/>
                </a:solidFill>
                <a:effectLst/>
                <a:latin typeface="Verdana" panose="020B0604030504040204" pitchFamily="34" charset="0"/>
                <a:ea typeface="MS Mincho" panose="020B0400000000000000" pitchFamily="49" charset="-128"/>
                <a:cs typeface="Arial" panose="020B0604020202020204" pitchFamily="34" charset="0"/>
              </a:rPr>
              <a:t> —Action</a:t>
            </a:r>
            <a:r>
              <a:rPr lang="en-GB" sz="1800" i="1" dirty="0">
                <a:solidFill>
                  <a:srgbClr val="1A1A1A"/>
                </a:solidFill>
                <a:effectLst/>
                <a:latin typeface="Verdana" panose="020B0604030504040204" pitchFamily="34" charset="0"/>
                <a:ea typeface="MS Mincho" panose="020B0400000000000000" pitchFamily="49" charset="-128"/>
                <a:cs typeface="Arial" panose="020B0604020202020204" pitchFamily="34" charset="0"/>
              </a:rPr>
              <a:t> TT-KPI enhance metrics on data flow, quality and VOS class: </a:t>
            </a:r>
            <a:r>
              <a:rPr lang="en-GB" sz="1800" dirty="0">
                <a:solidFill>
                  <a:srgbClr val="1A1A1A"/>
                </a:solidFill>
                <a:effectLst/>
                <a:latin typeface="Verdana" panose="020B0604030504040204" pitchFamily="34" charset="0"/>
                <a:ea typeface="MS Mincho" panose="020B0400000000000000" pitchFamily="49" charset="-128"/>
                <a:cs typeface="Arial" panose="020B0604020202020204" pitchFamily="34" charset="0"/>
              </a:rPr>
              <a:t>The SOT asked the TT-KPI to further enhance the metrics on: data flow to include monitoring the use of the latest BUFR sequences for marine data; quality of the observations, particularly linking to the </a:t>
            </a:r>
            <a:r>
              <a:rPr lang="en-GB" sz="1800" dirty="0" err="1">
                <a:solidFill>
                  <a:srgbClr val="1A1A1A"/>
                </a:solidFill>
                <a:effectLst/>
                <a:latin typeface="Verdana" panose="020B0604030504040204" pitchFamily="34" charset="0"/>
                <a:ea typeface="MS Mincho" panose="020B0400000000000000" pitchFamily="49" charset="-128"/>
                <a:cs typeface="Arial" panose="020B0604020202020204" pitchFamily="34" charset="0"/>
              </a:rPr>
              <a:t>MeteoFrance</a:t>
            </a:r>
            <a:r>
              <a:rPr lang="en-GB" sz="1800" dirty="0">
                <a:solidFill>
                  <a:srgbClr val="1A1A1A"/>
                </a:solidFill>
                <a:effectLst/>
                <a:latin typeface="Verdana" panose="020B0604030504040204" pitchFamily="34" charset="0"/>
                <a:ea typeface="MS Mincho" panose="020B0400000000000000" pitchFamily="49" charset="-128"/>
                <a:cs typeface="Arial" panose="020B0604020202020204" pitchFamily="34" charset="0"/>
              </a:rPr>
              <a:t> QC tools, black listing and error statistics (mean error and RMSE); and percentage of VOS in a particular class reporting the parameters required to meet that classification.</a:t>
            </a:r>
            <a:endParaRPr lang="en-CH" sz="1800" dirty="0">
              <a:effectLst/>
              <a:latin typeface="Verdana" panose="020B0604030504040204" pitchFamily="34" charset="0"/>
              <a:ea typeface="Arial" panose="020B0604020202020204" pitchFamily="34" charset="0"/>
              <a:cs typeface="Arial" panose="020B0604020202020204" pitchFamily="34" charset="0"/>
            </a:endParaRPr>
          </a:p>
          <a:p>
            <a:pPr marL="0" indent="0">
              <a:buNone/>
            </a:pPr>
            <a:endParaRPr lang="en-CH" dirty="0"/>
          </a:p>
        </p:txBody>
      </p:sp>
      <p:sp>
        <p:nvSpPr>
          <p:cNvPr id="4" name="Slide Number Placeholder 3">
            <a:extLst>
              <a:ext uri="{FF2B5EF4-FFF2-40B4-BE49-F238E27FC236}">
                <a16:creationId xmlns:a16="http://schemas.microsoft.com/office/drawing/2014/main" id="{732C3EBB-DD73-46A3-AEEC-3023DD63A2D9}"/>
              </a:ext>
            </a:extLst>
          </p:cNvPr>
          <p:cNvSpPr>
            <a:spLocks noGrp="1"/>
          </p:cNvSpPr>
          <p:nvPr>
            <p:ph type="sldNum" sz="quarter" idx="4"/>
          </p:nvPr>
        </p:nvSpPr>
        <p:spPr/>
        <p:txBody>
          <a:bodyPr/>
          <a:lstStyle/>
          <a:p>
            <a:fld id="{1F373E91-1937-46D8-B393-D77320A7F825}" type="slidenum">
              <a:rPr lang="en-US" smtClean="0"/>
              <a:pPr/>
              <a:t>19</a:t>
            </a:fld>
            <a:endParaRPr lang="en-US" dirty="0"/>
          </a:p>
        </p:txBody>
      </p:sp>
    </p:spTree>
    <p:extLst>
      <p:ext uri="{BB962C8B-B14F-4D97-AF65-F5344CB8AC3E}">
        <p14:creationId xmlns:p14="http://schemas.microsoft.com/office/powerpoint/2010/main" val="1144511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42D91-84EE-45FF-9C7E-197E375AEF0F}"/>
              </a:ext>
            </a:extLst>
          </p:cNvPr>
          <p:cNvSpPr>
            <a:spLocks noGrp="1"/>
          </p:cNvSpPr>
          <p:nvPr>
            <p:ph type="title"/>
          </p:nvPr>
        </p:nvSpPr>
        <p:spPr/>
        <p:txBody>
          <a:bodyPr/>
          <a:lstStyle/>
          <a:p>
            <a:r>
              <a:rPr lang="en-US" dirty="0"/>
              <a:t>Terms of Reference</a:t>
            </a:r>
            <a:endParaRPr lang="en-CH" dirty="0"/>
          </a:p>
        </p:txBody>
      </p:sp>
      <p:sp>
        <p:nvSpPr>
          <p:cNvPr id="3" name="Content Placeholder 2">
            <a:extLst>
              <a:ext uri="{FF2B5EF4-FFF2-40B4-BE49-F238E27FC236}">
                <a16:creationId xmlns:a16="http://schemas.microsoft.com/office/drawing/2014/main" id="{91BEAE12-3C71-4DC7-B63B-3B80DB4A8302}"/>
              </a:ext>
            </a:extLst>
          </p:cNvPr>
          <p:cNvSpPr>
            <a:spLocks noGrp="1"/>
          </p:cNvSpPr>
          <p:nvPr>
            <p:ph idx="1"/>
          </p:nvPr>
        </p:nvSpPr>
        <p:spPr/>
        <p:txBody>
          <a:bodyPr/>
          <a:lstStyle/>
          <a:p>
            <a:pPr marL="0" indent="0">
              <a:buNone/>
            </a:pPr>
            <a:r>
              <a:rPr lang="en-US" sz="2400" dirty="0"/>
              <a:t>The ad hoc Task Team on Key Performance Indicators shall: </a:t>
            </a:r>
            <a:endParaRPr lang="en-US" sz="1200" dirty="0"/>
          </a:p>
          <a:p>
            <a:r>
              <a:rPr lang="en-US" sz="1600" dirty="0"/>
              <a:t>Derive Key Performance Indicators for the various panels of the SOT, and for the SOT as a whole; </a:t>
            </a:r>
          </a:p>
          <a:p>
            <a:r>
              <a:rPr lang="en-US" sz="1600" dirty="0"/>
              <a:t>When developing these Key Performance indicators the Task Team shall consider:</a:t>
            </a:r>
          </a:p>
          <a:p>
            <a:pPr lvl="1"/>
            <a:r>
              <a:rPr lang="en-US" sz="1400" dirty="0"/>
              <a:t>the user requirements for observations (OSCAR/Requirements);</a:t>
            </a:r>
          </a:p>
          <a:p>
            <a:pPr lvl="1"/>
            <a:r>
              <a:rPr lang="en-US" sz="1400" dirty="0"/>
              <a:t>the existing leading programs in each panel of the SOT, with their existing Key Performance Indicators;</a:t>
            </a:r>
          </a:p>
          <a:p>
            <a:r>
              <a:rPr lang="en-US" sz="1600" dirty="0"/>
              <a:t>Note that such Key Performance Indicators shall inform about current situation and progress regarding </a:t>
            </a:r>
          </a:p>
          <a:p>
            <a:pPr lvl="1"/>
            <a:r>
              <a:rPr lang="en-US" sz="1400" dirty="0"/>
              <a:t>Implementation</a:t>
            </a:r>
          </a:p>
          <a:p>
            <a:pPr lvl="1"/>
            <a:r>
              <a:rPr lang="en-US" sz="1400" dirty="0"/>
              <a:t>Data Flow</a:t>
            </a:r>
          </a:p>
          <a:p>
            <a:pPr lvl="1"/>
            <a:r>
              <a:rPr lang="en-US" sz="1400" dirty="0"/>
              <a:t>Instrumentation</a:t>
            </a:r>
          </a:p>
          <a:p>
            <a:pPr lvl="1"/>
            <a:r>
              <a:rPr lang="en-US" sz="1400" dirty="0"/>
              <a:t>Operations</a:t>
            </a:r>
          </a:p>
          <a:p>
            <a:pPr lvl="1"/>
            <a:r>
              <a:rPr lang="en-US" sz="1400" dirty="0"/>
              <a:t>Data Uptake</a:t>
            </a:r>
          </a:p>
          <a:p>
            <a:pPr lvl="1"/>
            <a:r>
              <a:rPr lang="en-US" sz="1400" dirty="0"/>
              <a:t>International Cooperation (as relevant);</a:t>
            </a:r>
          </a:p>
          <a:p>
            <a:r>
              <a:rPr lang="en-US" sz="1600" dirty="0"/>
              <a:t>Follow-up the implementation of such Key Performance Indicators by JCOMMOPS on the JCOMMOPS website;</a:t>
            </a:r>
          </a:p>
          <a:p>
            <a:r>
              <a:rPr lang="en-US" sz="1600" dirty="0"/>
              <a:t>Review the list of static maps produced by JCOMMOPS and advise on potential changes.</a:t>
            </a:r>
          </a:p>
          <a:p>
            <a:endParaRPr lang="en-CH" sz="1000" dirty="0"/>
          </a:p>
        </p:txBody>
      </p:sp>
      <p:sp>
        <p:nvSpPr>
          <p:cNvPr id="4" name="Slide Number Placeholder 3">
            <a:extLst>
              <a:ext uri="{FF2B5EF4-FFF2-40B4-BE49-F238E27FC236}">
                <a16:creationId xmlns:a16="http://schemas.microsoft.com/office/drawing/2014/main" id="{E21AA308-FBA1-442B-92E0-EE155E92DACE}"/>
              </a:ext>
            </a:extLst>
          </p:cNvPr>
          <p:cNvSpPr>
            <a:spLocks noGrp="1"/>
          </p:cNvSpPr>
          <p:nvPr>
            <p:ph type="sldNum" sz="quarter" idx="4"/>
          </p:nvPr>
        </p:nvSpPr>
        <p:spPr/>
        <p:txBody>
          <a:bodyPr/>
          <a:lstStyle/>
          <a:p>
            <a:fld id="{1F373E91-1937-46D8-B393-D77320A7F825}" type="slidenum">
              <a:rPr lang="en-US" smtClean="0"/>
              <a:pPr/>
              <a:t>2</a:t>
            </a:fld>
            <a:endParaRPr lang="en-US" dirty="0"/>
          </a:p>
        </p:txBody>
      </p:sp>
    </p:spTree>
    <p:extLst>
      <p:ext uri="{BB962C8B-B14F-4D97-AF65-F5344CB8AC3E}">
        <p14:creationId xmlns:p14="http://schemas.microsoft.com/office/powerpoint/2010/main" val="4070901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63422-8344-4066-BCD9-E18FBE95494C}"/>
              </a:ext>
            </a:extLst>
          </p:cNvPr>
          <p:cNvSpPr>
            <a:spLocks noGrp="1"/>
          </p:cNvSpPr>
          <p:nvPr>
            <p:ph type="title"/>
          </p:nvPr>
        </p:nvSpPr>
        <p:spPr/>
        <p:txBody>
          <a:bodyPr/>
          <a:lstStyle/>
          <a:p>
            <a:r>
              <a:rPr lang="en-US" dirty="0" err="1"/>
              <a:t>OceanOPS</a:t>
            </a:r>
            <a:r>
              <a:rPr lang="en-US" dirty="0"/>
              <a:t> dashboard</a:t>
            </a:r>
            <a:endParaRPr lang="en-CH" dirty="0"/>
          </a:p>
        </p:txBody>
      </p:sp>
      <p:sp>
        <p:nvSpPr>
          <p:cNvPr id="3" name="Content Placeholder 2">
            <a:extLst>
              <a:ext uri="{FF2B5EF4-FFF2-40B4-BE49-F238E27FC236}">
                <a16:creationId xmlns:a16="http://schemas.microsoft.com/office/drawing/2014/main" id="{40FAD093-207A-4FBE-9A74-01E1F6944816}"/>
              </a:ext>
            </a:extLst>
          </p:cNvPr>
          <p:cNvSpPr>
            <a:spLocks noGrp="1"/>
          </p:cNvSpPr>
          <p:nvPr>
            <p:ph idx="1"/>
          </p:nvPr>
        </p:nvSpPr>
        <p:spPr/>
        <p:txBody>
          <a:bodyPr/>
          <a:lstStyle/>
          <a:p>
            <a:endParaRPr lang="en-US" dirty="0"/>
          </a:p>
          <a:p>
            <a:endParaRPr lang="en-US" dirty="0"/>
          </a:p>
          <a:p>
            <a:endParaRPr lang="en-US" dirty="0"/>
          </a:p>
          <a:p>
            <a:pPr marL="0" indent="0" algn="ctr">
              <a:buNone/>
            </a:pPr>
            <a:r>
              <a:rPr lang="en-US" dirty="0"/>
              <a:t>https://www.ocean-ops.org/board?t=sot</a:t>
            </a:r>
            <a:endParaRPr lang="en-CH" dirty="0"/>
          </a:p>
        </p:txBody>
      </p:sp>
      <p:sp>
        <p:nvSpPr>
          <p:cNvPr id="4" name="Slide Number Placeholder 3">
            <a:extLst>
              <a:ext uri="{FF2B5EF4-FFF2-40B4-BE49-F238E27FC236}">
                <a16:creationId xmlns:a16="http://schemas.microsoft.com/office/drawing/2014/main" id="{6F549A21-D53E-44DC-84DB-5D630C961166}"/>
              </a:ext>
            </a:extLst>
          </p:cNvPr>
          <p:cNvSpPr>
            <a:spLocks noGrp="1"/>
          </p:cNvSpPr>
          <p:nvPr>
            <p:ph type="sldNum" sz="quarter" idx="4"/>
          </p:nvPr>
        </p:nvSpPr>
        <p:spPr/>
        <p:txBody>
          <a:bodyPr/>
          <a:lstStyle/>
          <a:p>
            <a:fld id="{1F373E91-1937-46D8-B393-D77320A7F825}" type="slidenum">
              <a:rPr lang="en-US" smtClean="0"/>
              <a:pPr/>
              <a:t>20</a:t>
            </a:fld>
            <a:endParaRPr lang="en-US" dirty="0"/>
          </a:p>
        </p:txBody>
      </p:sp>
    </p:spTree>
    <p:extLst>
      <p:ext uri="{BB962C8B-B14F-4D97-AF65-F5344CB8AC3E}">
        <p14:creationId xmlns:p14="http://schemas.microsoft.com/office/powerpoint/2010/main" val="1404155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C0E22-FF76-44D6-A26F-E6B46DDDA109}"/>
              </a:ext>
            </a:extLst>
          </p:cNvPr>
          <p:cNvSpPr>
            <a:spLocks noGrp="1"/>
          </p:cNvSpPr>
          <p:nvPr>
            <p:ph type="title"/>
          </p:nvPr>
        </p:nvSpPr>
        <p:spPr/>
        <p:txBody>
          <a:bodyPr/>
          <a:lstStyle/>
          <a:p>
            <a:r>
              <a:rPr lang="en-US" dirty="0"/>
              <a:t>Discussion</a:t>
            </a:r>
          </a:p>
        </p:txBody>
      </p:sp>
      <p:sp>
        <p:nvSpPr>
          <p:cNvPr id="4" name="Slide Number Placeholder 3">
            <a:extLst>
              <a:ext uri="{FF2B5EF4-FFF2-40B4-BE49-F238E27FC236}">
                <a16:creationId xmlns:a16="http://schemas.microsoft.com/office/drawing/2014/main" id="{DA9EB226-D0A5-4742-AEC4-94831227562A}"/>
              </a:ext>
            </a:extLst>
          </p:cNvPr>
          <p:cNvSpPr>
            <a:spLocks noGrp="1"/>
          </p:cNvSpPr>
          <p:nvPr>
            <p:ph type="sldNum" sz="quarter" idx="4"/>
          </p:nvPr>
        </p:nvSpPr>
        <p:spPr/>
        <p:txBody>
          <a:bodyPr/>
          <a:lstStyle/>
          <a:p>
            <a:fld id="{1F373E91-1937-46D8-B393-D77320A7F825}" type="slidenum">
              <a:rPr lang="en-US" smtClean="0"/>
              <a:pPr/>
              <a:t>21</a:t>
            </a:fld>
            <a:endParaRPr lang="en-US" dirty="0"/>
          </a:p>
        </p:txBody>
      </p:sp>
      <p:pic>
        <p:nvPicPr>
          <p:cNvPr id="5" name="Picture 2" descr="MCj00787110000[1]"/>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3791892" y="1916832"/>
            <a:ext cx="1500188" cy="3668713"/>
          </a:xfrm>
        </p:spPr>
      </p:pic>
    </p:spTree>
    <p:extLst>
      <p:ext uri="{BB962C8B-B14F-4D97-AF65-F5344CB8AC3E}">
        <p14:creationId xmlns:p14="http://schemas.microsoft.com/office/powerpoint/2010/main" val="2118227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B555C-43A6-43A1-AD6B-607C2384627A}"/>
              </a:ext>
            </a:extLst>
          </p:cNvPr>
          <p:cNvSpPr>
            <a:spLocks noGrp="1"/>
          </p:cNvSpPr>
          <p:nvPr>
            <p:ph type="title"/>
          </p:nvPr>
        </p:nvSpPr>
        <p:spPr/>
        <p:txBody>
          <a:bodyPr/>
          <a:lstStyle/>
          <a:p>
            <a:r>
              <a:rPr lang="en-US" dirty="0"/>
              <a:t>Members</a:t>
            </a:r>
            <a:endParaRPr lang="en-CH" dirty="0"/>
          </a:p>
        </p:txBody>
      </p:sp>
      <p:sp>
        <p:nvSpPr>
          <p:cNvPr id="3" name="Content Placeholder 2">
            <a:extLst>
              <a:ext uri="{FF2B5EF4-FFF2-40B4-BE49-F238E27FC236}">
                <a16:creationId xmlns:a16="http://schemas.microsoft.com/office/drawing/2014/main" id="{A52CFF2B-AF02-488D-A23B-C25515034616}"/>
              </a:ext>
            </a:extLst>
          </p:cNvPr>
          <p:cNvSpPr>
            <a:spLocks noGrp="1"/>
          </p:cNvSpPr>
          <p:nvPr>
            <p:ph idx="1"/>
          </p:nvPr>
        </p:nvSpPr>
        <p:spPr/>
        <p:txBody>
          <a:bodyPr/>
          <a:lstStyle/>
          <a:p>
            <a:r>
              <a:rPr lang="en-GB" sz="2800" dirty="0">
                <a:effectLst/>
                <a:latin typeface="Calibri" panose="020F0502020204030204" pitchFamily="34" charset="0"/>
                <a:ea typeface="Calibri" panose="020F0502020204030204" pitchFamily="34" charset="0"/>
                <a:cs typeface="Times New Roman" panose="02020603050405020304" pitchFamily="18" charset="0"/>
              </a:rPr>
              <a:t>David Berry (ex-lead)</a:t>
            </a:r>
            <a:endParaRPr lang="en-CH" sz="2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800" dirty="0">
                <a:effectLst/>
                <a:latin typeface="Calibri" panose="020F0502020204030204" pitchFamily="34" charset="0"/>
                <a:ea typeface="Calibri" panose="020F0502020204030204" pitchFamily="34" charset="0"/>
                <a:cs typeface="Times New Roman" panose="02020603050405020304" pitchFamily="18" charset="0"/>
              </a:rPr>
              <a:t>Axel Andersson </a:t>
            </a:r>
            <a:endParaRPr lang="en-CH" sz="2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800" dirty="0">
                <a:effectLst/>
                <a:latin typeface="Calibri" panose="020F0502020204030204" pitchFamily="34" charset="0"/>
                <a:ea typeface="Calibri" panose="020F0502020204030204" pitchFamily="34" charset="0"/>
                <a:cs typeface="Times New Roman" panose="02020603050405020304" pitchFamily="18" charset="0"/>
              </a:rPr>
              <a:t>Darin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Figurskey</a:t>
            </a:r>
            <a:r>
              <a:rPr lang="en-GB" sz="2800" dirty="0">
                <a:effectLst/>
                <a:latin typeface="Calibri" panose="020F0502020204030204" pitchFamily="34" charset="0"/>
                <a:ea typeface="Calibri" panose="020F0502020204030204" pitchFamily="34" charset="0"/>
                <a:cs typeface="Times New Roman" panose="02020603050405020304" pitchFamily="18" charset="0"/>
              </a:rPr>
              <a:t> (ex officio – SOT Chair)</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Henry Kleta (ex officio – VOSP Chair)</a:t>
            </a:r>
            <a:endParaRPr lang="en-CH" sz="2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800" dirty="0">
                <a:effectLst/>
                <a:latin typeface="Calibri" panose="020F0502020204030204" pitchFamily="34" charset="0"/>
                <a:ea typeface="Calibri" panose="020F0502020204030204" pitchFamily="34" charset="0"/>
                <a:cs typeface="Times New Roman" panose="02020603050405020304" pitchFamily="18" charset="0"/>
              </a:rPr>
              <a:t>Martin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Kramp</a:t>
            </a:r>
            <a:r>
              <a:rPr lang="en-GB" sz="2800" dirty="0">
                <a:effectLst/>
                <a:latin typeface="Calibri" panose="020F0502020204030204" pitchFamily="34" charset="0"/>
                <a:ea typeface="Calibri" panose="020F0502020204030204" pitchFamily="34" charset="0"/>
                <a:cs typeface="Times New Roman" panose="02020603050405020304" pitchFamily="18" charset="0"/>
              </a:rPr>
              <a:t> (ex officio – SOT TC)</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Rudolf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Krockauer</a:t>
            </a:r>
            <a:endParaRPr lang="en-CH" sz="2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800" dirty="0">
                <a:effectLst/>
                <a:latin typeface="Calibri" panose="020F0502020204030204" pitchFamily="34" charset="0"/>
                <a:ea typeface="Calibri" panose="020F0502020204030204" pitchFamily="34" charset="0"/>
                <a:cs typeface="Times New Roman" panose="02020603050405020304" pitchFamily="18" charset="0"/>
              </a:rPr>
              <a:t>Shawn Smith</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Janet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Sprintall</a:t>
            </a:r>
            <a:r>
              <a:rPr lang="en-GB" sz="2800" dirty="0">
                <a:effectLst/>
                <a:latin typeface="Calibri" panose="020F0502020204030204" pitchFamily="34" charset="0"/>
                <a:ea typeface="Calibri" panose="020F0502020204030204" pitchFamily="34" charset="0"/>
                <a:cs typeface="Times New Roman" panose="02020603050405020304" pitchFamily="18" charset="0"/>
              </a:rPr>
              <a:t> </a:t>
            </a:r>
            <a:endParaRPr lang="en-CH" sz="2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800" dirty="0">
                <a:effectLst/>
                <a:latin typeface="Calibri" panose="020F0502020204030204" pitchFamily="34" charset="0"/>
                <a:ea typeface="Calibri" panose="020F0502020204030204" pitchFamily="34" charset="0"/>
                <a:cs typeface="Times New Roman" panose="02020603050405020304" pitchFamily="18" charset="0"/>
              </a:rPr>
              <a:t>Callum Stone </a:t>
            </a:r>
            <a:endParaRPr lang="en-CH" sz="2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800" dirty="0">
                <a:effectLst/>
                <a:latin typeface="Calibri" panose="020F0502020204030204" pitchFamily="34" charset="0"/>
                <a:ea typeface="Calibri" panose="020F0502020204030204" pitchFamily="34" charset="0"/>
                <a:cs typeface="Times New Roman" panose="02020603050405020304" pitchFamily="18" charset="0"/>
              </a:rPr>
              <a:t>Rik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Wanninkhof</a:t>
            </a:r>
            <a:r>
              <a:rPr lang="en-GB" sz="2800" dirty="0">
                <a:effectLst/>
                <a:latin typeface="Calibri" panose="020F0502020204030204" pitchFamily="34" charset="0"/>
                <a:ea typeface="Calibri" panose="020F0502020204030204" pitchFamily="34" charset="0"/>
                <a:cs typeface="Times New Roman" panose="02020603050405020304" pitchFamily="18" charset="0"/>
              </a:rPr>
              <a:t> </a:t>
            </a:r>
            <a:endParaRPr lang="en-CH"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H"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50B31C3-1E60-477E-80E8-0BBDF44FDAEE}"/>
              </a:ext>
            </a:extLst>
          </p:cNvPr>
          <p:cNvSpPr>
            <a:spLocks noGrp="1"/>
          </p:cNvSpPr>
          <p:nvPr>
            <p:ph type="sldNum" sz="quarter" idx="4"/>
          </p:nvPr>
        </p:nvSpPr>
        <p:spPr/>
        <p:txBody>
          <a:bodyPr/>
          <a:lstStyle/>
          <a:p>
            <a:fld id="{1F373E91-1937-46D8-B393-D77320A7F825}" type="slidenum">
              <a:rPr lang="en-US" smtClean="0"/>
              <a:pPr/>
              <a:t>3</a:t>
            </a:fld>
            <a:endParaRPr lang="en-US" dirty="0"/>
          </a:p>
        </p:txBody>
      </p:sp>
    </p:spTree>
    <p:extLst>
      <p:ext uri="{BB962C8B-B14F-4D97-AF65-F5344CB8AC3E}">
        <p14:creationId xmlns:p14="http://schemas.microsoft.com/office/powerpoint/2010/main" val="2526276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3415A-5EA9-4D82-A162-2983A6F4F365}"/>
              </a:ext>
            </a:extLst>
          </p:cNvPr>
          <p:cNvSpPr>
            <a:spLocks noGrp="1"/>
          </p:cNvSpPr>
          <p:nvPr>
            <p:ph type="title"/>
          </p:nvPr>
        </p:nvSpPr>
        <p:spPr>
          <a:xfrm>
            <a:off x="1586508" y="-13347"/>
            <a:ext cx="5970984" cy="895942"/>
          </a:xfrm>
        </p:spPr>
        <p:txBody>
          <a:bodyPr/>
          <a:lstStyle/>
          <a:p>
            <a:r>
              <a:rPr lang="en-US" dirty="0"/>
              <a:t>Actions / recommendations from SOT-10</a:t>
            </a:r>
            <a:endParaRPr lang="en-CH" dirty="0"/>
          </a:p>
        </p:txBody>
      </p:sp>
      <p:sp>
        <p:nvSpPr>
          <p:cNvPr id="3" name="Content Placeholder 2">
            <a:extLst>
              <a:ext uri="{FF2B5EF4-FFF2-40B4-BE49-F238E27FC236}">
                <a16:creationId xmlns:a16="http://schemas.microsoft.com/office/drawing/2014/main" id="{AD88AC37-0F5B-435E-A1C7-F2A91FA1E7AA}"/>
              </a:ext>
            </a:extLst>
          </p:cNvPr>
          <p:cNvSpPr>
            <a:spLocks noGrp="1"/>
          </p:cNvSpPr>
          <p:nvPr>
            <p:ph idx="1"/>
          </p:nvPr>
        </p:nvSpPr>
        <p:spPr/>
        <p:txBody>
          <a:bodyPr/>
          <a:lstStyle/>
          <a:p>
            <a:pPr marL="0" indent="0">
              <a:buNone/>
            </a:pPr>
            <a:r>
              <a:rPr lang="en-US" sz="1600" b="1" dirty="0"/>
              <a:t>Actions:</a:t>
            </a:r>
          </a:p>
          <a:p>
            <a:r>
              <a:rPr lang="en-US" sz="1600" dirty="0"/>
              <a:t>A6.9/1: The KPIs marked as priority 1 in the attached KPI list are to be implemented on the JCOMMOPS website. They are recommended for inclusion, as appropriate, in future editions of the JCOMM Ocean Observing System Report Card. (SOT-TC; SOT-11).</a:t>
            </a:r>
          </a:p>
          <a:p>
            <a:r>
              <a:rPr lang="en-US" sz="1600" dirty="0"/>
              <a:t>A6.9/2: Agreed to distribute KPIs presented above for review by the Team members during next two weeks. (TT-KPI; 30 April 2019)</a:t>
            </a:r>
          </a:p>
          <a:p>
            <a:r>
              <a:rPr lang="en-US" sz="1600" dirty="0"/>
              <a:t>A6.9/3: The KPI list is adopted as a living document, and the Ship TC is to report at SOT-11 on the progress of implementation of KPIs marked as priority 2. (SOT-TC; SOT-11).</a:t>
            </a:r>
          </a:p>
          <a:p>
            <a:pPr marL="0" indent="0">
              <a:buNone/>
            </a:pPr>
            <a:endParaRPr lang="en-US" sz="1600" dirty="0"/>
          </a:p>
          <a:p>
            <a:pPr marL="0" indent="0">
              <a:buNone/>
            </a:pPr>
            <a:r>
              <a:rPr lang="en-US" sz="1600" b="1" dirty="0"/>
              <a:t>Recommendations:</a:t>
            </a:r>
          </a:p>
          <a:p>
            <a:r>
              <a:rPr lang="en-US" sz="1600" dirty="0"/>
              <a:t>R6.9/1: The KPIs for </a:t>
            </a:r>
            <a:r>
              <a:rPr lang="en-US" sz="1600" dirty="0" err="1"/>
              <a:t>spatio</a:t>
            </a:r>
            <a:r>
              <a:rPr lang="en-US" sz="1600" dirty="0"/>
              <a:t>-temporal coverage proposed in by the TT-KPI should be discussed within JCOMM OPA, to cover all programs and activities. (OCG)</a:t>
            </a:r>
          </a:p>
          <a:p>
            <a:r>
              <a:rPr lang="en-US" sz="1600" dirty="0"/>
              <a:t>R6.9/2: Consider including surface marine data in the WIGOS pilot project on data quality monitoring, feeding it with data prepared by </a:t>
            </a:r>
            <a:r>
              <a:rPr lang="en-US" sz="1600" dirty="0" err="1"/>
              <a:t>Météo</a:t>
            </a:r>
            <a:r>
              <a:rPr lang="en-US" sz="1600" dirty="0"/>
              <a:t>-France QC tools and/or Met Office RTMC; once in place, consider basing the JCOMMOPS QC relay on these results. (WMO/TT-WMD)</a:t>
            </a:r>
          </a:p>
          <a:p>
            <a:endParaRPr lang="en-CH" sz="1600" dirty="0"/>
          </a:p>
        </p:txBody>
      </p:sp>
      <p:sp>
        <p:nvSpPr>
          <p:cNvPr id="4" name="Slide Number Placeholder 3">
            <a:extLst>
              <a:ext uri="{FF2B5EF4-FFF2-40B4-BE49-F238E27FC236}">
                <a16:creationId xmlns:a16="http://schemas.microsoft.com/office/drawing/2014/main" id="{5BDC6724-6473-4FFD-9237-43F00CE23C38}"/>
              </a:ext>
            </a:extLst>
          </p:cNvPr>
          <p:cNvSpPr>
            <a:spLocks noGrp="1"/>
          </p:cNvSpPr>
          <p:nvPr>
            <p:ph type="sldNum" sz="quarter" idx="4"/>
          </p:nvPr>
        </p:nvSpPr>
        <p:spPr/>
        <p:txBody>
          <a:bodyPr/>
          <a:lstStyle/>
          <a:p>
            <a:fld id="{1F373E91-1937-46D8-B393-D77320A7F825}" type="slidenum">
              <a:rPr lang="en-US" smtClean="0"/>
              <a:pPr/>
              <a:t>4</a:t>
            </a:fld>
            <a:endParaRPr lang="en-US" dirty="0"/>
          </a:p>
        </p:txBody>
      </p:sp>
    </p:spTree>
    <p:extLst>
      <p:ext uri="{BB962C8B-B14F-4D97-AF65-F5344CB8AC3E}">
        <p14:creationId xmlns:p14="http://schemas.microsoft.com/office/powerpoint/2010/main" val="2266842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CAE8C-FD8E-4EAC-A585-877F66EC8930}"/>
              </a:ext>
            </a:extLst>
          </p:cNvPr>
          <p:cNvSpPr>
            <a:spLocks noGrp="1"/>
          </p:cNvSpPr>
          <p:nvPr>
            <p:ph type="title"/>
          </p:nvPr>
        </p:nvSpPr>
        <p:spPr/>
        <p:txBody>
          <a:bodyPr/>
          <a:lstStyle/>
          <a:p>
            <a:r>
              <a:rPr lang="en-US" dirty="0"/>
              <a:t>Example of KPIs included to Annual Report Card (example for 2019)</a:t>
            </a:r>
            <a:endParaRPr lang="en-CH" dirty="0"/>
          </a:p>
        </p:txBody>
      </p:sp>
      <p:sp>
        <p:nvSpPr>
          <p:cNvPr id="3" name="Content Placeholder 2">
            <a:extLst>
              <a:ext uri="{FF2B5EF4-FFF2-40B4-BE49-F238E27FC236}">
                <a16:creationId xmlns:a16="http://schemas.microsoft.com/office/drawing/2014/main" id="{BCFFD266-3EF1-4FDE-A49D-97DCAC4B8481}"/>
              </a:ext>
            </a:extLst>
          </p:cNvPr>
          <p:cNvSpPr>
            <a:spLocks noGrp="1"/>
          </p:cNvSpPr>
          <p:nvPr>
            <p:ph idx="1"/>
          </p:nvPr>
        </p:nvSpPr>
        <p:spPr/>
        <p:txBody>
          <a:bodyPr/>
          <a:lstStyle/>
          <a:p>
            <a:endParaRPr lang="en-CH"/>
          </a:p>
        </p:txBody>
      </p:sp>
      <p:sp>
        <p:nvSpPr>
          <p:cNvPr id="4" name="Slide Number Placeholder 3">
            <a:extLst>
              <a:ext uri="{FF2B5EF4-FFF2-40B4-BE49-F238E27FC236}">
                <a16:creationId xmlns:a16="http://schemas.microsoft.com/office/drawing/2014/main" id="{17C407E5-CAB7-45A5-BFF9-6F23DE087A1A}"/>
              </a:ext>
            </a:extLst>
          </p:cNvPr>
          <p:cNvSpPr>
            <a:spLocks noGrp="1"/>
          </p:cNvSpPr>
          <p:nvPr>
            <p:ph type="sldNum" sz="quarter" idx="4"/>
          </p:nvPr>
        </p:nvSpPr>
        <p:spPr/>
        <p:txBody>
          <a:bodyPr/>
          <a:lstStyle/>
          <a:p>
            <a:fld id="{1F373E91-1937-46D8-B393-D77320A7F825}" type="slidenum">
              <a:rPr lang="en-US" smtClean="0"/>
              <a:pPr/>
              <a:t>5</a:t>
            </a:fld>
            <a:endParaRPr lang="en-US" dirty="0"/>
          </a:p>
        </p:txBody>
      </p:sp>
      <p:pic>
        <p:nvPicPr>
          <p:cNvPr id="6" name="Picture 5">
            <a:extLst>
              <a:ext uri="{FF2B5EF4-FFF2-40B4-BE49-F238E27FC236}">
                <a16:creationId xmlns:a16="http://schemas.microsoft.com/office/drawing/2014/main" id="{DC3F6B06-E681-4568-A343-0A4E9050B55D}"/>
              </a:ext>
            </a:extLst>
          </p:cNvPr>
          <p:cNvPicPr>
            <a:picLocks noChangeAspect="1"/>
          </p:cNvPicPr>
          <p:nvPr/>
        </p:nvPicPr>
        <p:blipFill>
          <a:blip r:embed="rId2"/>
          <a:stretch>
            <a:fillRect/>
          </a:stretch>
        </p:blipFill>
        <p:spPr>
          <a:xfrm>
            <a:off x="0" y="1012459"/>
            <a:ext cx="9144000" cy="5297995"/>
          </a:xfrm>
          <a:prstGeom prst="rect">
            <a:avLst/>
          </a:prstGeom>
        </p:spPr>
      </p:pic>
    </p:spTree>
    <p:extLst>
      <p:ext uri="{BB962C8B-B14F-4D97-AF65-F5344CB8AC3E}">
        <p14:creationId xmlns:p14="http://schemas.microsoft.com/office/powerpoint/2010/main" val="1921438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635F5-6755-4301-90FE-0C4BB74DC758}"/>
              </a:ext>
            </a:extLst>
          </p:cNvPr>
          <p:cNvSpPr>
            <a:spLocks noGrp="1"/>
          </p:cNvSpPr>
          <p:nvPr>
            <p:ph type="title"/>
          </p:nvPr>
        </p:nvSpPr>
        <p:spPr/>
        <p:txBody>
          <a:bodyPr/>
          <a:lstStyle/>
          <a:p>
            <a:r>
              <a:rPr lang="en-US" dirty="0"/>
              <a:t>KPIs from 2020 annual report card</a:t>
            </a:r>
            <a:endParaRPr lang="en-CH" dirty="0"/>
          </a:p>
        </p:txBody>
      </p:sp>
      <p:sp>
        <p:nvSpPr>
          <p:cNvPr id="4" name="Slide Number Placeholder 3">
            <a:extLst>
              <a:ext uri="{FF2B5EF4-FFF2-40B4-BE49-F238E27FC236}">
                <a16:creationId xmlns:a16="http://schemas.microsoft.com/office/drawing/2014/main" id="{AB41F622-8642-4E0A-93B2-4604F35686F7}"/>
              </a:ext>
            </a:extLst>
          </p:cNvPr>
          <p:cNvSpPr>
            <a:spLocks noGrp="1"/>
          </p:cNvSpPr>
          <p:nvPr>
            <p:ph type="sldNum" sz="quarter" idx="4"/>
          </p:nvPr>
        </p:nvSpPr>
        <p:spPr/>
        <p:txBody>
          <a:bodyPr/>
          <a:lstStyle/>
          <a:p>
            <a:fld id="{1F373E91-1937-46D8-B393-D77320A7F825}" type="slidenum">
              <a:rPr lang="en-US" smtClean="0"/>
              <a:pPr/>
              <a:t>6</a:t>
            </a:fld>
            <a:endParaRPr lang="en-US" dirty="0"/>
          </a:p>
        </p:txBody>
      </p:sp>
      <p:pic>
        <p:nvPicPr>
          <p:cNvPr id="6" name="Picture 5">
            <a:extLst>
              <a:ext uri="{FF2B5EF4-FFF2-40B4-BE49-F238E27FC236}">
                <a16:creationId xmlns:a16="http://schemas.microsoft.com/office/drawing/2014/main" id="{FC85AF38-8D31-4707-A793-2A6F96E8B7C9}"/>
              </a:ext>
            </a:extLst>
          </p:cNvPr>
          <p:cNvPicPr>
            <a:picLocks noChangeAspect="1"/>
          </p:cNvPicPr>
          <p:nvPr/>
        </p:nvPicPr>
        <p:blipFill>
          <a:blip r:embed="rId2"/>
          <a:stretch>
            <a:fillRect/>
          </a:stretch>
        </p:blipFill>
        <p:spPr>
          <a:xfrm>
            <a:off x="0" y="859143"/>
            <a:ext cx="9144000" cy="5954233"/>
          </a:xfrm>
          <a:prstGeom prst="rect">
            <a:avLst/>
          </a:prstGeom>
        </p:spPr>
      </p:pic>
    </p:spTree>
    <p:extLst>
      <p:ext uri="{BB962C8B-B14F-4D97-AF65-F5344CB8AC3E}">
        <p14:creationId xmlns:p14="http://schemas.microsoft.com/office/powerpoint/2010/main" val="4115899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413ED-5E77-4484-A55D-98D614BB7A34}"/>
              </a:ext>
            </a:extLst>
          </p:cNvPr>
          <p:cNvSpPr>
            <a:spLocks noGrp="1"/>
          </p:cNvSpPr>
          <p:nvPr>
            <p:ph type="title"/>
          </p:nvPr>
        </p:nvSpPr>
        <p:spPr/>
        <p:txBody>
          <a:bodyPr/>
          <a:lstStyle/>
          <a:p>
            <a:r>
              <a:rPr lang="en-US" dirty="0"/>
              <a:t>Activity over inter-sessional period</a:t>
            </a:r>
            <a:endParaRPr lang="en-CH" dirty="0"/>
          </a:p>
        </p:txBody>
      </p:sp>
      <p:sp>
        <p:nvSpPr>
          <p:cNvPr id="3" name="Content Placeholder 2">
            <a:extLst>
              <a:ext uri="{FF2B5EF4-FFF2-40B4-BE49-F238E27FC236}">
                <a16:creationId xmlns:a16="http://schemas.microsoft.com/office/drawing/2014/main" id="{30122138-BFF7-4AB4-8BC3-0F095A7D8EA6}"/>
              </a:ext>
            </a:extLst>
          </p:cNvPr>
          <p:cNvSpPr>
            <a:spLocks noGrp="1"/>
          </p:cNvSpPr>
          <p:nvPr>
            <p:ph idx="1"/>
          </p:nvPr>
        </p:nvSpPr>
        <p:spPr/>
        <p:txBody>
          <a:bodyPr/>
          <a:lstStyle/>
          <a:p>
            <a:r>
              <a:rPr lang="en-US" sz="2800" dirty="0"/>
              <a:t>Change in leadership of task team during fall 2019 due to change in role and organization of previous lead / chair</a:t>
            </a:r>
          </a:p>
          <a:p>
            <a:r>
              <a:rPr lang="en-US" sz="2800" dirty="0"/>
              <a:t>Initial meeting spring 2020 to get activity moving again</a:t>
            </a:r>
          </a:p>
          <a:p>
            <a:r>
              <a:rPr lang="en-US" sz="2800" dirty="0"/>
              <a:t>Terms of reference and membership of the task team reviewed</a:t>
            </a:r>
          </a:p>
          <a:p>
            <a:r>
              <a:rPr lang="en-US" sz="2800" dirty="0"/>
              <a:t>Task team requested to review </a:t>
            </a:r>
            <a:r>
              <a:rPr lang="en-US" sz="2800" dirty="0" err="1"/>
              <a:t>OceanOPS</a:t>
            </a:r>
            <a:r>
              <a:rPr lang="en-US" sz="2800" dirty="0"/>
              <a:t> maps</a:t>
            </a:r>
          </a:p>
          <a:p>
            <a:r>
              <a:rPr lang="en-US" sz="2800" dirty="0"/>
              <a:t>Activity since stalled due to changing funding sources and over commitment of new chair</a:t>
            </a:r>
          </a:p>
        </p:txBody>
      </p:sp>
      <p:sp>
        <p:nvSpPr>
          <p:cNvPr id="4" name="Slide Number Placeholder 3">
            <a:extLst>
              <a:ext uri="{FF2B5EF4-FFF2-40B4-BE49-F238E27FC236}">
                <a16:creationId xmlns:a16="http://schemas.microsoft.com/office/drawing/2014/main" id="{7D4913D7-A85F-47BE-982A-62C71C653DCF}"/>
              </a:ext>
            </a:extLst>
          </p:cNvPr>
          <p:cNvSpPr>
            <a:spLocks noGrp="1"/>
          </p:cNvSpPr>
          <p:nvPr>
            <p:ph type="sldNum" sz="quarter" idx="4"/>
          </p:nvPr>
        </p:nvSpPr>
        <p:spPr/>
        <p:txBody>
          <a:bodyPr/>
          <a:lstStyle/>
          <a:p>
            <a:fld id="{1F373E91-1937-46D8-B393-D77320A7F825}" type="slidenum">
              <a:rPr lang="en-US" smtClean="0"/>
              <a:pPr/>
              <a:t>7</a:t>
            </a:fld>
            <a:endParaRPr lang="en-US" dirty="0"/>
          </a:p>
        </p:txBody>
      </p:sp>
    </p:spTree>
    <p:extLst>
      <p:ext uri="{BB962C8B-B14F-4D97-AF65-F5344CB8AC3E}">
        <p14:creationId xmlns:p14="http://schemas.microsoft.com/office/powerpoint/2010/main" val="1969756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B1EF-5B3A-48F5-A894-3655EA1A44E2}"/>
              </a:ext>
            </a:extLst>
          </p:cNvPr>
          <p:cNvSpPr>
            <a:spLocks noGrp="1"/>
          </p:cNvSpPr>
          <p:nvPr>
            <p:ph type="title"/>
          </p:nvPr>
        </p:nvSpPr>
        <p:spPr>
          <a:xfrm>
            <a:off x="1007604" y="2420888"/>
            <a:ext cx="7128792" cy="895942"/>
          </a:xfrm>
        </p:spPr>
        <p:txBody>
          <a:bodyPr/>
          <a:lstStyle/>
          <a:p>
            <a:r>
              <a:rPr lang="en-US" dirty="0"/>
              <a:t>Review of KPIs (monitored by </a:t>
            </a:r>
            <a:r>
              <a:rPr lang="en-US" dirty="0" err="1"/>
              <a:t>OceanOPS</a:t>
            </a:r>
            <a:r>
              <a:rPr lang="en-US" dirty="0"/>
              <a:t>)</a:t>
            </a:r>
            <a:endParaRPr lang="en-CH" dirty="0"/>
          </a:p>
        </p:txBody>
      </p:sp>
      <p:sp>
        <p:nvSpPr>
          <p:cNvPr id="4" name="Slide Number Placeholder 3">
            <a:extLst>
              <a:ext uri="{FF2B5EF4-FFF2-40B4-BE49-F238E27FC236}">
                <a16:creationId xmlns:a16="http://schemas.microsoft.com/office/drawing/2014/main" id="{77A13C8C-2051-4032-A3F1-94E60C84E402}"/>
              </a:ext>
            </a:extLst>
          </p:cNvPr>
          <p:cNvSpPr>
            <a:spLocks noGrp="1"/>
          </p:cNvSpPr>
          <p:nvPr>
            <p:ph type="sldNum" sz="quarter" idx="4"/>
          </p:nvPr>
        </p:nvSpPr>
        <p:spPr/>
        <p:txBody>
          <a:bodyPr/>
          <a:lstStyle/>
          <a:p>
            <a:fld id="{1F373E91-1937-46D8-B393-D77320A7F825}" type="slidenum">
              <a:rPr lang="en-US" smtClean="0"/>
              <a:pPr/>
              <a:t>8</a:t>
            </a:fld>
            <a:endParaRPr lang="en-US" dirty="0"/>
          </a:p>
        </p:txBody>
      </p:sp>
    </p:spTree>
    <p:extLst>
      <p:ext uri="{BB962C8B-B14F-4D97-AF65-F5344CB8AC3E}">
        <p14:creationId xmlns:p14="http://schemas.microsoft.com/office/powerpoint/2010/main" val="1211866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66AED-3852-4D46-9F66-D53D907F911D}"/>
              </a:ext>
            </a:extLst>
          </p:cNvPr>
          <p:cNvSpPr>
            <a:spLocks noGrp="1"/>
          </p:cNvSpPr>
          <p:nvPr>
            <p:ph type="title"/>
          </p:nvPr>
        </p:nvSpPr>
        <p:spPr/>
        <p:txBody>
          <a:bodyPr/>
          <a:lstStyle/>
          <a:p>
            <a:endParaRPr lang="en-CH"/>
          </a:p>
        </p:txBody>
      </p:sp>
      <p:sp>
        <p:nvSpPr>
          <p:cNvPr id="4" name="Slide Number Placeholder 3">
            <a:extLst>
              <a:ext uri="{FF2B5EF4-FFF2-40B4-BE49-F238E27FC236}">
                <a16:creationId xmlns:a16="http://schemas.microsoft.com/office/drawing/2014/main" id="{0A424557-04A3-4FBE-89E5-BCD567E4C798}"/>
              </a:ext>
            </a:extLst>
          </p:cNvPr>
          <p:cNvSpPr>
            <a:spLocks noGrp="1"/>
          </p:cNvSpPr>
          <p:nvPr>
            <p:ph type="sldNum" sz="quarter" idx="4"/>
          </p:nvPr>
        </p:nvSpPr>
        <p:spPr/>
        <p:txBody>
          <a:bodyPr/>
          <a:lstStyle/>
          <a:p>
            <a:fld id="{1F373E91-1937-46D8-B393-D77320A7F825}" type="slidenum">
              <a:rPr lang="en-US" smtClean="0"/>
              <a:pPr/>
              <a:t>9</a:t>
            </a:fld>
            <a:endParaRPr lang="en-US" dirty="0"/>
          </a:p>
        </p:txBody>
      </p:sp>
      <p:pic>
        <p:nvPicPr>
          <p:cNvPr id="10" name="Content Placeholder 9" descr="Graphical user interface&#10;&#10;Description automatically generated">
            <a:extLst>
              <a:ext uri="{FF2B5EF4-FFF2-40B4-BE49-F238E27FC236}">
                <a16:creationId xmlns:a16="http://schemas.microsoft.com/office/drawing/2014/main" id="{359DAFDC-6115-42C5-975B-64F807CECE4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544109"/>
            <a:ext cx="8229600" cy="4234919"/>
          </a:xfrm>
        </p:spPr>
      </p:pic>
    </p:spTree>
    <p:extLst>
      <p:ext uri="{BB962C8B-B14F-4D97-AF65-F5344CB8AC3E}">
        <p14:creationId xmlns:p14="http://schemas.microsoft.com/office/powerpoint/2010/main" val="1675912205"/>
      </p:ext>
    </p:extLst>
  </p:cSld>
  <p:clrMapOvr>
    <a:masterClrMapping/>
  </p:clrMapOvr>
</p:sld>
</file>

<file path=ppt/theme/theme1.xml><?xml version="1.0" encoding="utf-8"?>
<a:theme xmlns:a="http://schemas.openxmlformats.org/drawingml/2006/main" name="SOT-10-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SOT-8-Template</Template>
  <TotalTime>458</TotalTime>
  <Words>1517</Words>
  <Application>Microsoft Macintosh PowerPoint</Application>
  <PresentationFormat>On-screen Show (4:3)</PresentationFormat>
  <Paragraphs>181</Paragraphs>
  <Slides>21</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Verdana</vt:lpstr>
      <vt:lpstr>SOT-10-Template</vt:lpstr>
      <vt:lpstr>5.0: ad hoc Task Team – Key Performance Indicators</vt:lpstr>
      <vt:lpstr>Terms of Reference</vt:lpstr>
      <vt:lpstr>Members</vt:lpstr>
      <vt:lpstr>Actions / recommendations from SOT-10</vt:lpstr>
      <vt:lpstr>Example of KPIs included to Annual Report Card (example for 2019)</vt:lpstr>
      <vt:lpstr>KPIs from 2020 annual report card</vt:lpstr>
      <vt:lpstr>Activity over inter-sessional period</vt:lpstr>
      <vt:lpstr>Review of KPIs (monitored by OceanOPS)</vt:lpstr>
      <vt:lpstr>PowerPoint Presentation</vt:lpstr>
      <vt:lpstr>Implementation</vt:lpstr>
      <vt:lpstr>Coverage example</vt:lpstr>
      <vt:lpstr>Coverage example</vt:lpstr>
      <vt:lpstr>Data flow</vt:lpstr>
      <vt:lpstr>Instrumentation (VOS)</vt:lpstr>
      <vt:lpstr>Related activities</vt:lpstr>
      <vt:lpstr>Value of observations</vt:lpstr>
      <vt:lpstr>Next steps</vt:lpstr>
      <vt:lpstr>Recommendations / decisions</vt:lpstr>
      <vt:lpstr>PowerPoint Presentation</vt:lpstr>
      <vt:lpstr>OceanOPS dashboard</vt:lpstr>
      <vt:lpstr>Discussion</vt:lpstr>
    </vt:vector>
  </TitlesOfParts>
  <Company>WMO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Item 5.2 WMO Rolling Review of Requirements (RRR)</dc:title>
  <dc:creator>Etienne Charpentier</dc:creator>
  <cp:lastModifiedBy>Sarah North</cp:lastModifiedBy>
  <cp:revision>71</cp:revision>
  <dcterms:created xsi:type="dcterms:W3CDTF">2015-04-15T06:27:16Z</dcterms:created>
  <dcterms:modified xsi:type="dcterms:W3CDTF">2021-09-12T14:01:52Z</dcterms:modified>
</cp:coreProperties>
</file>