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67" r:id="rId5"/>
    <p:sldId id="276" r:id="rId6"/>
    <p:sldId id="275" r:id="rId7"/>
    <p:sldId id="270" r:id="rId8"/>
    <p:sldId id="269" r:id="rId9"/>
    <p:sldId id="271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08"/>
  </p:normalViewPr>
  <p:slideViewPr>
    <p:cSldViewPr>
      <p:cViewPr varScale="1">
        <p:scale>
          <a:sx n="72" d="100"/>
          <a:sy n="72" d="100"/>
        </p:scale>
        <p:origin x="-77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\presentations\Presentation%20dat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WAN\Downloads\PPT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WAN\Downloads\PPT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WAN\Downloads\PPT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82574303468126E-2"/>
          <c:y val="3.7574968379096241E-2"/>
          <c:w val="0.92222121964856185"/>
          <c:h val="0.71890367444553382"/>
        </c:manualLayout>
      </c:layout>
      <c:bar3DChart>
        <c:barDir val="col"/>
        <c:grouping val="clustered"/>
        <c:ser>
          <c:idx val="0"/>
          <c:order val="0"/>
          <c:tx>
            <c:strRef>
              <c:f>'xiii plan'!$E$51</c:f>
              <c:strCache>
                <c:ptCount val="1"/>
                <c:pt idx="0">
                  <c:v>commissioned  (2009-11)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'xiii plan'!$D$52:$D$56</c:f>
              <c:strCache>
                <c:ptCount val="4"/>
                <c:pt idx="0">
                  <c:v>2009-11</c:v>
                </c:pt>
                <c:pt idx="1">
                  <c:v>2012-17</c:v>
                </c:pt>
                <c:pt idx="2">
                  <c:v>Total AWS in operation </c:v>
                </c:pt>
                <c:pt idx="3">
                  <c:v>Lost </c:v>
                </c:pt>
              </c:strCache>
            </c:strRef>
          </c:cat>
          <c:val>
            <c:numRef>
              <c:f>'xiii plan'!$E$52:$E$56</c:f>
              <c:numCache>
                <c:formatCode>General</c:formatCode>
                <c:ptCount val="5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'xiii plan'!$F$51</c:f>
              <c:strCache>
                <c:ptCount val="1"/>
                <c:pt idx="0">
                  <c:v>commissioned (2012-17)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'xiii plan'!$D$52:$D$56</c:f>
              <c:strCache>
                <c:ptCount val="4"/>
                <c:pt idx="0">
                  <c:v>2009-11</c:v>
                </c:pt>
                <c:pt idx="1">
                  <c:v>2012-17</c:v>
                </c:pt>
                <c:pt idx="2">
                  <c:v>Total AWS in operation </c:v>
                </c:pt>
                <c:pt idx="3">
                  <c:v>Lost </c:v>
                </c:pt>
              </c:strCache>
            </c:strRef>
          </c:cat>
          <c:val>
            <c:numRef>
              <c:f>'xiii plan'!$F$52:$F$56</c:f>
              <c:numCache>
                <c:formatCode>General</c:formatCode>
                <c:ptCount val="5"/>
                <c:pt idx="1">
                  <c:v>25</c:v>
                </c:pt>
              </c:numCache>
            </c:numRef>
          </c:val>
        </c:ser>
        <c:ser>
          <c:idx val="2"/>
          <c:order val="2"/>
          <c:tx>
            <c:strRef>
              <c:f>'xiii plan'!$G$51</c:f>
              <c:strCache>
                <c:ptCount val="1"/>
                <c:pt idx="0">
                  <c:v>Lost </c:v>
                </c:pt>
              </c:strCache>
            </c:strRef>
          </c:tx>
          <c:cat>
            <c:strRef>
              <c:f>'xiii plan'!$D$52:$D$56</c:f>
              <c:strCache>
                <c:ptCount val="4"/>
                <c:pt idx="0">
                  <c:v>2009-11</c:v>
                </c:pt>
                <c:pt idx="1">
                  <c:v>2012-17</c:v>
                </c:pt>
                <c:pt idx="2">
                  <c:v>Total AWS in operation </c:v>
                </c:pt>
                <c:pt idx="3">
                  <c:v>Lost </c:v>
                </c:pt>
              </c:strCache>
            </c:strRef>
          </c:cat>
          <c:val>
            <c:numRef>
              <c:f>'xiii plan'!$G$52:$G$56</c:f>
              <c:numCache>
                <c:formatCode>General</c:formatCode>
                <c:ptCount val="5"/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'xiii plan'!$H$51</c:f>
              <c:strCache>
                <c:ptCount val="1"/>
                <c:pt idx="0">
                  <c:v>Total AWS in operation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strRef>
              <c:f>'xiii plan'!$D$52:$D$56</c:f>
              <c:strCache>
                <c:ptCount val="4"/>
                <c:pt idx="0">
                  <c:v>2009-11</c:v>
                </c:pt>
                <c:pt idx="1">
                  <c:v>2012-17</c:v>
                </c:pt>
                <c:pt idx="2">
                  <c:v>Total AWS in operation </c:v>
                </c:pt>
                <c:pt idx="3">
                  <c:v>Lost </c:v>
                </c:pt>
              </c:strCache>
            </c:strRef>
          </c:cat>
          <c:val>
            <c:numRef>
              <c:f>'xiii plan'!$H$52:$H$56</c:f>
              <c:numCache>
                <c:formatCode>General</c:formatCode>
                <c:ptCount val="5"/>
                <c:pt idx="2">
                  <c:v>30</c:v>
                </c:pt>
              </c:numCache>
            </c:numRef>
          </c:val>
        </c:ser>
        <c:shape val="box"/>
        <c:axId val="98786304"/>
        <c:axId val="108090112"/>
        <c:axId val="0"/>
      </c:bar3DChart>
      <c:catAx>
        <c:axId val="98786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8090112"/>
        <c:crosses val="autoZero"/>
        <c:auto val="1"/>
        <c:lblAlgn val="ctr"/>
        <c:lblOffset val="100"/>
      </c:catAx>
      <c:valAx>
        <c:axId val="1080901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8786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9.5437342679056555E-2"/>
          <c:y val="9.1981298468602146E-2"/>
          <c:w val="0.90456265732094299"/>
          <c:h val="0.81603740306279571"/>
        </c:manualLayout>
      </c:layout>
      <c:bar3DChart>
        <c:barDir val="col"/>
        <c:grouping val="stacked"/>
        <c:varyColors val="1"/>
        <c:ser>
          <c:idx val="0"/>
          <c:order val="0"/>
          <c:dLbls>
            <c:dLbl>
              <c:idx val="0"/>
              <c:layout>
                <c:manualLayout>
                  <c:x val="1.232601440203366E-2"/>
                  <c:y val="-0.36715023182157347"/>
                </c:manualLayout>
              </c:layout>
              <c:showVal val="1"/>
            </c:dLbl>
            <c:dLbl>
              <c:idx val="1"/>
              <c:layout>
                <c:manualLayout>
                  <c:x val="1.8154381658832618E-2"/>
                  <c:y val="-0.2000457678716844"/>
                </c:manualLayout>
              </c:layout>
              <c:showVal val="1"/>
            </c:dLbl>
            <c:dLbl>
              <c:idx val="2"/>
              <c:layout>
                <c:manualLayout>
                  <c:x val="3.960015796586348E-3"/>
                  <c:y val="-0.19433999929400622"/>
                </c:manualLayout>
              </c:layout>
              <c:showVal val="1"/>
            </c:dLbl>
            <c:dLbl>
              <c:idx val="3"/>
              <c:layout>
                <c:manualLayout>
                  <c:x val="2.4800574684817611E-2"/>
                  <c:y val="-0.19084350430960489"/>
                </c:manualLayout>
              </c:layout>
              <c:showVal val="1"/>
            </c:dLbl>
            <c:dLbl>
              <c:idx val="4"/>
              <c:layout>
                <c:manualLayout>
                  <c:x val="1.0011366559522596E-2"/>
                  <c:y val="-0.42420122282989081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 i="0" baseline="0"/>
                </a:pPr>
                <a:endParaRPr lang="en-US"/>
              </a:p>
            </c:txPr>
            <c:showVal val="1"/>
          </c:dLbls>
          <c:cat>
            <c:strRef>
              <c:f>Sheet1!$C$3:$G$3</c:f>
              <c:strCache>
                <c:ptCount val="5"/>
                <c:pt idx="0">
                  <c:v>In Operation - 2020</c:v>
                </c:pt>
                <c:pt idx="1">
                  <c:v>Drydock</c:v>
                </c:pt>
                <c:pt idx="2">
                  <c:v>Under Repair</c:v>
                </c:pt>
                <c:pt idx="3">
                  <c:v>Available for new installations</c:v>
                </c:pt>
                <c:pt idx="4">
                  <c:v>Total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30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34</c:v>
                </c:pt>
              </c:numCache>
            </c:numRef>
          </c:val>
        </c:ser>
        <c:shape val="box"/>
        <c:axId val="111726976"/>
        <c:axId val="111728512"/>
        <c:axId val="0"/>
      </c:bar3DChart>
      <c:catAx>
        <c:axId val="111726976"/>
        <c:scaling>
          <c:orientation val="minMax"/>
        </c:scaling>
        <c:delete val="1"/>
        <c:axPos val="b"/>
        <c:tickLblPos val="none"/>
        <c:crossAx val="111728512"/>
        <c:crosses val="autoZero"/>
        <c:auto val="1"/>
        <c:lblAlgn val="ctr"/>
        <c:lblOffset val="100"/>
      </c:catAx>
      <c:valAx>
        <c:axId val="1117285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111726976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dLbls>
            <c:dLbl>
              <c:idx val="0"/>
              <c:layout>
                <c:manualLayout>
                  <c:x val="7.0299158011142525E-3"/>
                  <c:y val="-0.37781262873300764"/>
                </c:manualLayout>
              </c:layout>
              <c:showVal val="1"/>
            </c:dLbl>
            <c:dLbl>
              <c:idx val="1"/>
              <c:layout>
                <c:manualLayout>
                  <c:x val="1.6430097893744736E-2"/>
                  <c:y val="-0.14629253553915511"/>
                </c:manualLayout>
              </c:layout>
              <c:showVal val="1"/>
            </c:dLbl>
            <c:dLbl>
              <c:idx val="2"/>
              <c:layout>
                <c:manualLayout>
                  <c:x val="1.6022844984462069E-2"/>
                  <c:y val="-0.14185296771595368"/>
                </c:manualLayout>
              </c:layout>
              <c:showVal val="1"/>
            </c:dLbl>
            <c:dLbl>
              <c:idx val="3"/>
              <c:layout>
                <c:manualLayout>
                  <c:x val="1.408662056608528E-2"/>
                  <c:y val="-0.12640923705763168"/>
                </c:manualLayout>
              </c:layout>
              <c:showVal val="1"/>
            </c:dLbl>
            <c:dLbl>
              <c:idx val="4"/>
              <c:layout>
                <c:manualLayout>
                  <c:x val="1.6837589938128183E-2"/>
                  <c:y val="-0.37648330420384568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 i="0" baseline="0"/>
                </a:pPr>
                <a:endParaRPr lang="en-US"/>
              </a:p>
            </c:txPr>
            <c:showVal val="1"/>
          </c:dLbls>
          <c:cat>
            <c:strRef>
              <c:f>Sheet1!$C$35:$G$35</c:f>
              <c:strCache>
                <c:ptCount val="5"/>
                <c:pt idx="0">
                  <c:v>In Operation - 2020</c:v>
                </c:pt>
                <c:pt idx="1">
                  <c:v>Drydock</c:v>
                </c:pt>
                <c:pt idx="2">
                  <c:v>Under Repair</c:v>
                </c:pt>
                <c:pt idx="3">
                  <c:v>New Installation</c:v>
                </c:pt>
                <c:pt idx="4">
                  <c:v>Total</c:v>
                </c:pt>
              </c:strCache>
            </c:strRef>
          </c:cat>
          <c:val>
            <c:numRef>
              <c:f>Sheet1!$C$36:$G$36</c:f>
              <c:numCache>
                <c:formatCode>General</c:formatCode>
                <c:ptCount val="5"/>
                <c:pt idx="0">
                  <c:v>30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34</c:v>
                </c:pt>
              </c:numCache>
            </c:numRef>
          </c:val>
        </c:ser>
        <c:shape val="box"/>
        <c:axId val="111769088"/>
        <c:axId val="111770624"/>
        <c:axId val="0"/>
      </c:bar3DChart>
      <c:catAx>
        <c:axId val="111769088"/>
        <c:scaling>
          <c:orientation val="minMax"/>
        </c:scaling>
        <c:delete val="1"/>
        <c:axPos val="b"/>
        <c:tickLblPos val="none"/>
        <c:crossAx val="111770624"/>
        <c:crosses val="autoZero"/>
        <c:auto val="1"/>
        <c:lblAlgn val="ctr"/>
        <c:lblOffset val="100"/>
      </c:catAx>
      <c:valAx>
        <c:axId val="1117706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11176908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7.9541994283915021E-2"/>
          <c:y val="5.4255761316429313E-2"/>
          <c:w val="0.8963155135127101"/>
          <c:h val="0.8231128875603807"/>
        </c:manualLayout>
      </c:layout>
      <c:bar3DChart>
        <c:barDir val="col"/>
        <c:grouping val="stacked"/>
        <c:varyColors val="1"/>
        <c:ser>
          <c:idx val="0"/>
          <c:order val="0"/>
          <c:dLbls>
            <c:dLbl>
              <c:idx val="0"/>
              <c:layout>
                <c:manualLayout>
                  <c:x val="1.8783020641275384E-2"/>
                  <c:y val="-0.38511501097239781"/>
                </c:manualLayout>
              </c:layout>
              <c:showVal val="1"/>
            </c:dLbl>
            <c:dLbl>
              <c:idx val="1"/>
              <c:layout>
                <c:manualLayout>
                  <c:x val="1.6534484114763534E-2"/>
                  <c:y val="-0.1724351616355872"/>
                </c:manualLayout>
              </c:layout>
              <c:showVal val="1"/>
            </c:dLbl>
            <c:dLbl>
              <c:idx val="2"/>
              <c:layout>
                <c:manualLayout>
                  <c:x val="1.6666633337732769E-2"/>
                  <c:y val="-0.16801928299310659"/>
                </c:manualLayout>
              </c:layout>
              <c:showVal val="1"/>
            </c:dLbl>
            <c:dLbl>
              <c:idx val="3"/>
              <c:layout>
                <c:manualLayout>
                  <c:x val="1.7327879386587669E-2"/>
                  <c:y val="-0.41047051020034625"/>
                </c:manualLayout>
              </c:layout>
              <c:showVal val="1"/>
            </c:dLbl>
            <c:txPr>
              <a:bodyPr/>
              <a:lstStyle/>
              <a:p>
                <a:pPr>
                  <a:defRPr sz="1300" b="1" i="0" baseline="0"/>
                </a:pPr>
                <a:endParaRPr lang="en-US"/>
              </a:p>
            </c:txPr>
            <c:showVal val="1"/>
          </c:dLbls>
          <c:cat>
            <c:strRef>
              <c:f>Sheet1!$C$42:$F$42</c:f>
              <c:strCache>
                <c:ptCount val="4"/>
                <c:pt idx="0">
                  <c:v>In Operation</c:v>
                </c:pt>
                <c:pt idx="1">
                  <c:v>Dry-dock</c:v>
                </c:pt>
                <c:pt idx="2">
                  <c:v>Under Repair</c:v>
                </c:pt>
                <c:pt idx="3">
                  <c:v>Total</c:v>
                </c:pt>
              </c:strCache>
            </c:strRef>
          </c:cat>
          <c:val>
            <c:numRef>
              <c:f>Sheet1!$C$43:$F$43</c:f>
              <c:numCache>
                <c:formatCode>General</c:formatCode>
                <c:ptCount val="4"/>
                <c:pt idx="0">
                  <c:v>32</c:v>
                </c:pt>
                <c:pt idx="1">
                  <c:v>1</c:v>
                </c:pt>
                <c:pt idx="2">
                  <c:v>1</c:v>
                </c:pt>
                <c:pt idx="3">
                  <c:v>34</c:v>
                </c:pt>
              </c:numCache>
            </c:numRef>
          </c:val>
        </c:ser>
        <c:shape val="box"/>
        <c:axId val="111790336"/>
        <c:axId val="111796224"/>
        <c:axId val="0"/>
      </c:bar3DChart>
      <c:catAx>
        <c:axId val="111790336"/>
        <c:scaling>
          <c:orientation val="minMax"/>
        </c:scaling>
        <c:delete val="1"/>
        <c:axPos val="b"/>
        <c:tickLblPos val="none"/>
        <c:crossAx val="111796224"/>
        <c:crosses val="autoZero"/>
        <c:auto val="1"/>
        <c:lblAlgn val="ctr"/>
        <c:lblOffset val="100"/>
      </c:catAx>
      <c:valAx>
        <c:axId val="111796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300" b="1" i="0" baseline="0"/>
            </a:pPr>
            <a:endParaRPr lang="en-US"/>
          </a:p>
        </c:txPr>
        <c:crossAx val="11179033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5A76E-37A1-480F-8260-EEB473A21AD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EA962E-D166-46DC-A2B7-28CC16F152FC}">
      <dgm:prSet custT="1"/>
      <dgm:spPr/>
      <dgm:t>
        <a:bodyPr/>
        <a:lstStyle/>
        <a:p>
          <a:pPr rtl="0"/>
          <a:r>
            <a:rPr lang="en-US" sz="1000" b="1" dirty="0" smtClean="0"/>
            <a:t>Wind </a:t>
          </a:r>
          <a:endParaRPr lang="en-US" sz="1000" b="1" dirty="0"/>
        </a:p>
      </dgm:t>
    </dgm:pt>
    <dgm:pt modelId="{3BDA338D-D11D-4A8C-A981-3C18085DA305}" type="parTrans" cxnId="{FD8A1D87-3A5B-4656-944A-5E034C1B1314}">
      <dgm:prSet/>
      <dgm:spPr/>
      <dgm:t>
        <a:bodyPr/>
        <a:lstStyle/>
        <a:p>
          <a:endParaRPr lang="en-US"/>
        </a:p>
      </dgm:t>
    </dgm:pt>
    <dgm:pt modelId="{66092AE1-D99D-4D53-8EB2-81A95FD9EE5B}" type="sibTrans" cxnId="{FD8A1D87-3A5B-4656-944A-5E034C1B1314}">
      <dgm:prSet/>
      <dgm:spPr/>
      <dgm:t>
        <a:bodyPr/>
        <a:lstStyle/>
        <a:p>
          <a:endParaRPr lang="en-US"/>
        </a:p>
      </dgm:t>
    </dgm:pt>
    <dgm:pt modelId="{9B5168B4-27B4-4FA9-99C0-F55346F5C021}">
      <dgm:prSet custT="1"/>
      <dgm:spPr/>
      <dgm:t>
        <a:bodyPr/>
        <a:lstStyle/>
        <a:p>
          <a:pPr rtl="0"/>
          <a:r>
            <a:rPr lang="en-US" sz="1000" b="1" dirty="0" smtClean="0"/>
            <a:t>Temperature</a:t>
          </a:r>
          <a:endParaRPr lang="en-US" sz="1000" dirty="0"/>
        </a:p>
      </dgm:t>
    </dgm:pt>
    <dgm:pt modelId="{371D05E4-29A2-4234-A789-882ABBCF15B1}" type="parTrans" cxnId="{D227101D-9A45-40DA-88CD-F93B318DF945}">
      <dgm:prSet/>
      <dgm:spPr/>
      <dgm:t>
        <a:bodyPr/>
        <a:lstStyle/>
        <a:p>
          <a:endParaRPr lang="en-US"/>
        </a:p>
      </dgm:t>
    </dgm:pt>
    <dgm:pt modelId="{19C5690E-133B-4CC7-91F9-B0F84A83AF29}" type="sibTrans" cxnId="{D227101D-9A45-40DA-88CD-F93B318DF945}">
      <dgm:prSet/>
      <dgm:spPr/>
      <dgm:t>
        <a:bodyPr/>
        <a:lstStyle/>
        <a:p>
          <a:endParaRPr lang="en-US"/>
        </a:p>
      </dgm:t>
    </dgm:pt>
    <dgm:pt modelId="{805E0F75-1C42-49EA-A85D-672ADBF4454A}">
      <dgm:prSet custT="1"/>
      <dgm:spPr/>
      <dgm:t>
        <a:bodyPr/>
        <a:lstStyle/>
        <a:p>
          <a:pPr rtl="0"/>
          <a:r>
            <a:rPr lang="en-US" sz="1000" b="1" dirty="0" err="1" smtClean="0"/>
            <a:t>Baro.Pressure</a:t>
          </a:r>
          <a:endParaRPr lang="en-US" sz="1000" b="1" dirty="0"/>
        </a:p>
      </dgm:t>
    </dgm:pt>
    <dgm:pt modelId="{C087B5C9-17DA-4D9B-AEFB-8E5F2052A9CC}" type="parTrans" cxnId="{7606AFEC-DD78-4DAE-B6A8-E8B139A99F8D}">
      <dgm:prSet/>
      <dgm:spPr/>
      <dgm:t>
        <a:bodyPr/>
        <a:lstStyle/>
        <a:p>
          <a:endParaRPr lang="en-US"/>
        </a:p>
      </dgm:t>
    </dgm:pt>
    <dgm:pt modelId="{F78DD137-2CE7-4510-8D35-CFCED1642F3E}" type="sibTrans" cxnId="{7606AFEC-DD78-4DAE-B6A8-E8B139A99F8D}">
      <dgm:prSet/>
      <dgm:spPr/>
      <dgm:t>
        <a:bodyPr/>
        <a:lstStyle/>
        <a:p>
          <a:endParaRPr lang="en-US"/>
        </a:p>
      </dgm:t>
    </dgm:pt>
    <dgm:pt modelId="{2E2767FF-761D-4A8E-80F6-270EA78B950B}">
      <dgm:prSet custT="1"/>
      <dgm:spPr/>
      <dgm:t>
        <a:bodyPr/>
        <a:lstStyle/>
        <a:p>
          <a:pPr rtl="0"/>
          <a:r>
            <a:rPr lang="en-US" sz="1000" b="1" dirty="0" smtClean="0"/>
            <a:t>RH</a:t>
          </a:r>
          <a:endParaRPr lang="en-US" sz="1000" b="1" dirty="0"/>
        </a:p>
      </dgm:t>
    </dgm:pt>
    <dgm:pt modelId="{2E80A91F-F27F-48C5-8582-0C5772EEC7A8}" type="parTrans" cxnId="{11320933-4A29-4BCE-A283-C800439D3E2A}">
      <dgm:prSet/>
      <dgm:spPr/>
      <dgm:t>
        <a:bodyPr/>
        <a:lstStyle/>
        <a:p>
          <a:endParaRPr lang="en-US"/>
        </a:p>
      </dgm:t>
    </dgm:pt>
    <dgm:pt modelId="{63E74B40-319B-4185-BC36-7C5C12E2189D}" type="sibTrans" cxnId="{11320933-4A29-4BCE-A283-C800439D3E2A}">
      <dgm:prSet/>
      <dgm:spPr/>
      <dgm:t>
        <a:bodyPr/>
        <a:lstStyle/>
        <a:p>
          <a:endParaRPr lang="en-US"/>
        </a:p>
      </dgm:t>
    </dgm:pt>
    <dgm:pt modelId="{5FD9F88E-7A66-42EF-9066-23D742D0AF24}">
      <dgm:prSet custT="1"/>
      <dgm:spPr/>
      <dgm:t>
        <a:bodyPr/>
        <a:lstStyle/>
        <a:p>
          <a:pPr rtl="0"/>
          <a:r>
            <a:rPr lang="en-US" sz="1000" b="1" dirty="0" smtClean="0"/>
            <a:t>Chlorophyll</a:t>
          </a:r>
          <a:endParaRPr lang="en-US" sz="1000" dirty="0"/>
        </a:p>
      </dgm:t>
    </dgm:pt>
    <dgm:pt modelId="{77F8CF5B-74D0-4253-B9B1-08EAF3BA67EB}" type="parTrans" cxnId="{9D3EC56B-6E66-4871-83C0-4EFD5F390AC4}">
      <dgm:prSet/>
      <dgm:spPr/>
      <dgm:t>
        <a:bodyPr/>
        <a:lstStyle/>
        <a:p>
          <a:endParaRPr lang="en-US"/>
        </a:p>
      </dgm:t>
    </dgm:pt>
    <dgm:pt modelId="{F7FED735-D88B-406B-828A-6E740C70ABB1}" type="sibTrans" cxnId="{9D3EC56B-6E66-4871-83C0-4EFD5F390AC4}">
      <dgm:prSet/>
      <dgm:spPr/>
      <dgm:t>
        <a:bodyPr/>
        <a:lstStyle/>
        <a:p>
          <a:endParaRPr lang="en-US"/>
        </a:p>
      </dgm:t>
    </dgm:pt>
    <dgm:pt modelId="{5AF099EE-6D66-44C5-B3A8-3769BCF88DA5}">
      <dgm:prSet custT="1"/>
      <dgm:spPr/>
      <dgm:t>
        <a:bodyPr/>
        <a:lstStyle/>
        <a:p>
          <a:pPr rtl="0"/>
          <a:r>
            <a:rPr lang="en-US" sz="1000" b="1" dirty="0" smtClean="0"/>
            <a:t>Turbidity</a:t>
          </a:r>
          <a:endParaRPr lang="en-US" sz="1000" b="1" dirty="0"/>
        </a:p>
      </dgm:t>
    </dgm:pt>
    <dgm:pt modelId="{349E84B1-A96B-493A-A7F2-8DA8071E0E9A}" type="parTrans" cxnId="{47DE1D84-A1B2-4994-805F-B96D0B29BE33}">
      <dgm:prSet/>
      <dgm:spPr/>
      <dgm:t>
        <a:bodyPr/>
        <a:lstStyle/>
        <a:p>
          <a:endParaRPr lang="en-US"/>
        </a:p>
      </dgm:t>
    </dgm:pt>
    <dgm:pt modelId="{240C63BA-8F0E-435E-9024-9AD535FEB646}" type="sibTrans" cxnId="{47DE1D84-A1B2-4994-805F-B96D0B29BE33}">
      <dgm:prSet/>
      <dgm:spPr/>
      <dgm:t>
        <a:bodyPr/>
        <a:lstStyle/>
        <a:p>
          <a:endParaRPr lang="en-US"/>
        </a:p>
      </dgm:t>
    </dgm:pt>
    <dgm:pt modelId="{F2EC1770-C781-464C-ADA1-030E87B2D79E}">
      <dgm:prSet custT="1"/>
      <dgm:spPr/>
      <dgm:t>
        <a:bodyPr/>
        <a:lstStyle/>
        <a:p>
          <a:pPr rtl="0"/>
          <a:r>
            <a:rPr lang="en-US" sz="1000" b="1" dirty="0" smtClean="0"/>
            <a:t>Radiation</a:t>
          </a:r>
          <a:endParaRPr lang="en-US" sz="1000" b="1" dirty="0"/>
        </a:p>
      </dgm:t>
    </dgm:pt>
    <dgm:pt modelId="{63FA7D2B-87DB-4CC6-A907-7F76AD4F4B1E}" type="parTrans" cxnId="{D4F8EE5B-3FA2-4BC1-ADD1-F1765050E23B}">
      <dgm:prSet/>
      <dgm:spPr/>
      <dgm:t>
        <a:bodyPr/>
        <a:lstStyle/>
        <a:p>
          <a:endParaRPr lang="en-US"/>
        </a:p>
      </dgm:t>
    </dgm:pt>
    <dgm:pt modelId="{81587470-7AFC-47A4-AF3C-EBD3FBF9E610}" type="sibTrans" cxnId="{D4F8EE5B-3FA2-4BC1-ADD1-F1765050E23B}">
      <dgm:prSet/>
      <dgm:spPr/>
      <dgm:t>
        <a:bodyPr/>
        <a:lstStyle/>
        <a:p>
          <a:endParaRPr lang="en-US"/>
        </a:p>
      </dgm:t>
    </dgm:pt>
    <dgm:pt modelId="{EB0965DC-C480-475E-8FD5-CB1CDD53DDAE}" type="pres">
      <dgm:prSet presAssocID="{9DB5A76E-37A1-480F-8260-EEB473A21AD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533A21-0284-4082-8FB9-B50AF65FE069}" type="pres">
      <dgm:prSet presAssocID="{7FEA962E-D166-46DC-A2B7-28CC16F152FC}" presName="horFlow" presStyleCnt="0"/>
      <dgm:spPr/>
    </dgm:pt>
    <dgm:pt modelId="{51ADDA0A-B165-4428-8874-898D6FCB444F}" type="pres">
      <dgm:prSet presAssocID="{7FEA962E-D166-46DC-A2B7-28CC16F152FC}" presName="bigChev" presStyleLbl="node1" presStyleIdx="0" presStyleCnt="7" custScaleX="312195" custScaleY="179386" custLinFactNeighborY="-207"/>
      <dgm:spPr/>
      <dgm:t>
        <a:bodyPr/>
        <a:lstStyle/>
        <a:p>
          <a:endParaRPr lang="en-US"/>
        </a:p>
      </dgm:t>
    </dgm:pt>
    <dgm:pt modelId="{E9E56892-E249-40C4-AD93-EC84E19685FE}" type="pres">
      <dgm:prSet presAssocID="{7FEA962E-D166-46DC-A2B7-28CC16F152FC}" presName="vSp" presStyleCnt="0"/>
      <dgm:spPr/>
    </dgm:pt>
    <dgm:pt modelId="{0F4F16A4-FC25-4566-ABEF-0EF0B6168B9B}" type="pres">
      <dgm:prSet presAssocID="{9B5168B4-27B4-4FA9-99C0-F55346F5C021}" presName="horFlow" presStyleCnt="0"/>
      <dgm:spPr/>
    </dgm:pt>
    <dgm:pt modelId="{1425321E-484A-4133-B585-0B19CF0C8F73}" type="pres">
      <dgm:prSet presAssocID="{9B5168B4-27B4-4FA9-99C0-F55346F5C021}" presName="bigChev" presStyleLbl="node1" presStyleIdx="1" presStyleCnt="7" custScaleX="312195" custScaleY="166844"/>
      <dgm:spPr/>
      <dgm:t>
        <a:bodyPr/>
        <a:lstStyle/>
        <a:p>
          <a:endParaRPr lang="en-US"/>
        </a:p>
      </dgm:t>
    </dgm:pt>
    <dgm:pt modelId="{F69CAACC-E799-4F3A-9842-82799DECF265}" type="pres">
      <dgm:prSet presAssocID="{9B5168B4-27B4-4FA9-99C0-F55346F5C021}" presName="vSp" presStyleCnt="0"/>
      <dgm:spPr/>
    </dgm:pt>
    <dgm:pt modelId="{74B2D5D0-26AA-41C8-B982-72EC2214FB80}" type="pres">
      <dgm:prSet presAssocID="{805E0F75-1C42-49EA-A85D-672ADBF4454A}" presName="horFlow" presStyleCnt="0"/>
      <dgm:spPr/>
    </dgm:pt>
    <dgm:pt modelId="{C4D94B1F-AE9D-4D1C-A878-319961E06DEB}" type="pres">
      <dgm:prSet presAssocID="{805E0F75-1C42-49EA-A85D-672ADBF4454A}" presName="bigChev" presStyleLbl="node1" presStyleIdx="2" presStyleCnt="7" custScaleX="312195" custScaleY="161482"/>
      <dgm:spPr/>
      <dgm:t>
        <a:bodyPr/>
        <a:lstStyle/>
        <a:p>
          <a:endParaRPr lang="en-US"/>
        </a:p>
      </dgm:t>
    </dgm:pt>
    <dgm:pt modelId="{7F5A651F-148B-48A8-BD34-14CBA41309B7}" type="pres">
      <dgm:prSet presAssocID="{805E0F75-1C42-49EA-A85D-672ADBF4454A}" presName="vSp" presStyleCnt="0"/>
      <dgm:spPr/>
    </dgm:pt>
    <dgm:pt modelId="{D0B75BD6-09DA-49DB-97F4-9CBE06510492}" type="pres">
      <dgm:prSet presAssocID="{2E2767FF-761D-4A8E-80F6-270EA78B950B}" presName="horFlow" presStyleCnt="0"/>
      <dgm:spPr/>
    </dgm:pt>
    <dgm:pt modelId="{1F1BA331-3C2D-483C-A4FD-D9DA331BB2C1}" type="pres">
      <dgm:prSet presAssocID="{2E2767FF-761D-4A8E-80F6-270EA78B950B}" presName="bigChev" presStyleLbl="node1" presStyleIdx="3" presStyleCnt="7" custScaleX="312195" custScaleY="147081"/>
      <dgm:spPr/>
      <dgm:t>
        <a:bodyPr/>
        <a:lstStyle/>
        <a:p>
          <a:endParaRPr lang="en-US"/>
        </a:p>
      </dgm:t>
    </dgm:pt>
    <dgm:pt modelId="{83F304FC-D4B0-46E5-881B-583867FECD2D}" type="pres">
      <dgm:prSet presAssocID="{2E2767FF-761D-4A8E-80F6-270EA78B950B}" presName="vSp" presStyleCnt="0"/>
      <dgm:spPr/>
    </dgm:pt>
    <dgm:pt modelId="{0A78E012-6555-4527-A96A-A687DA093511}" type="pres">
      <dgm:prSet presAssocID="{5FD9F88E-7A66-42EF-9066-23D742D0AF24}" presName="horFlow" presStyleCnt="0"/>
      <dgm:spPr/>
    </dgm:pt>
    <dgm:pt modelId="{D3FF381C-898D-4436-BE51-425E8DC6FF53}" type="pres">
      <dgm:prSet presAssocID="{5FD9F88E-7A66-42EF-9066-23D742D0AF24}" presName="bigChev" presStyleLbl="node1" presStyleIdx="4" presStyleCnt="7" custScaleX="312195" custScaleY="173003"/>
      <dgm:spPr/>
      <dgm:t>
        <a:bodyPr/>
        <a:lstStyle/>
        <a:p>
          <a:endParaRPr lang="en-US"/>
        </a:p>
      </dgm:t>
    </dgm:pt>
    <dgm:pt modelId="{E4A1922E-7387-4601-A32B-1CFCA4269F21}" type="pres">
      <dgm:prSet presAssocID="{5FD9F88E-7A66-42EF-9066-23D742D0AF24}" presName="vSp" presStyleCnt="0"/>
      <dgm:spPr/>
    </dgm:pt>
    <dgm:pt modelId="{43D8F793-0DCE-42AE-B57D-206E3F7094C0}" type="pres">
      <dgm:prSet presAssocID="{5AF099EE-6D66-44C5-B3A8-3769BCF88DA5}" presName="horFlow" presStyleCnt="0"/>
      <dgm:spPr/>
    </dgm:pt>
    <dgm:pt modelId="{05EA52B4-15CC-4B3E-AE5A-95EFBAAC6CE1}" type="pres">
      <dgm:prSet presAssocID="{5AF099EE-6D66-44C5-B3A8-3769BCF88DA5}" presName="bigChev" presStyleLbl="node1" presStyleIdx="5" presStyleCnt="7" custScaleX="312195" custScaleY="148669"/>
      <dgm:spPr/>
      <dgm:t>
        <a:bodyPr/>
        <a:lstStyle/>
        <a:p>
          <a:endParaRPr lang="en-US"/>
        </a:p>
      </dgm:t>
    </dgm:pt>
    <dgm:pt modelId="{89E34B43-EFCE-4865-AA8B-C42962E2D626}" type="pres">
      <dgm:prSet presAssocID="{5AF099EE-6D66-44C5-B3A8-3769BCF88DA5}" presName="vSp" presStyleCnt="0"/>
      <dgm:spPr/>
    </dgm:pt>
    <dgm:pt modelId="{728562FF-0F60-4E11-AE65-0B571FF39F69}" type="pres">
      <dgm:prSet presAssocID="{F2EC1770-C781-464C-ADA1-030E87B2D79E}" presName="horFlow" presStyleCnt="0"/>
      <dgm:spPr/>
    </dgm:pt>
    <dgm:pt modelId="{3157A248-9479-4C00-9429-44390EF4D85E}" type="pres">
      <dgm:prSet presAssocID="{F2EC1770-C781-464C-ADA1-030E87B2D79E}" presName="bigChev" presStyleLbl="node1" presStyleIdx="6" presStyleCnt="7" custScaleX="312195" custScaleY="148669"/>
      <dgm:spPr/>
      <dgm:t>
        <a:bodyPr/>
        <a:lstStyle/>
        <a:p>
          <a:endParaRPr lang="en-US"/>
        </a:p>
      </dgm:t>
    </dgm:pt>
  </dgm:ptLst>
  <dgm:cxnLst>
    <dgm:cxn modelId="{11320933-4A29-4BCE-A283-C800439D3E2A}" srcId="{9DB5A76E-37A1-480F-8260-EEB473A21AD6}" destId="{2E2767FF-761D-4A8E-80F6-270EA78B950B}" srcOrd="3" destOrd="0" parTransId="{2E80A91F-F27F-48C5-8582-0C5772EEC7A8}" sibTransId="{63E74B40-319B-4185-BC36-7C5C12E2189D}"/>
    <dgm:cxn modelId="{3D4BF354-D01D-4CC1-A16F-588D8D1006AE}" type="presOf" srcId="{9DB5A76E-37A1-480F-8260-EEB473A21AD6}" destId="{EB0965DC-C480-475E-8FD5-CB1CDD53DDAE}" srcOrd="0" destOrd="0" presId="urn:microsoft.com/office/officeart/2005/8/layout/lProcess3"/>
    <dgm:cxn modelId="{90AE0320-31FE-4F35-87CF-0574F678C0E2}" type="presOf" srcId="{9B5168B4-27B4-4FA9-99C0-F55346F5C021}" destId="{1425321E-484A-4133-B585-0B19CF0C8F73}" srcOrd="0" destOrd="0" presId="urn:microsoft.com/office/officeart/2005/8/layout/lProcess3"/>
    <dgm:cxn modelId="{7606AFEC-DD78-4DAE-B6A8-E8B139A99F8D}" srcId="{9DB5A76E-37A1-480F-8260-EEB473A21AD6}" destId="{805E0F75-1C42-49EA-A85D-672ADBF4454A}" srcOrd="2" destOrd="0" parTransId="{C087B5C9-17DA-4D9B-AEFB-8E5F2052A9CC}" sibTransId="{F78DD137-2CE7-4510-8D35-CFCED1642F3E}"/>
    <dgm:cxn modelId="{9D3EC56B-6E66-4871-83C0-4EFD5F390AC4}" srcId="{9DB5A76E-37A1-480F-8260-EEB473A21AD6}" destId="{5FD9F88E-7A66-42EF-9066-23D742D0AF24}" srcOrd="4" destOrd="0" parTransId="{77F8CF5B-74D0-4253-B9B1-08EAF3BA67EB}" sibTransId="{F7FED735-D88B-406B-828A-6E740C70ABB1}"/>
    <dgm:cxn modelId="{7964406E-7DB5-4113-AAE7-A713A2D0BBA8}" type="presOf" srcId="{5AF099EE-6D66-44C5-B3A8-3769BCF88DA5}" destId="{05EA52B4-15CC-4B3E-AE5A-95EFBAAC6CE1}" srcOrd="0" destOrd="0" presId="urn:microsoft.com/office/officeart/2005/8/layout/lProcess3"/>
    <dgm:cxn modelId="{00E954BE-916D-433A-9A3C-010BAF7D6CA4}" type="presOf" srcId="{7FEA962E-D166-46DC-A2B7-28CC16F152FC}" destId="{51ADDA0A-B165-4428-8874-898D6FCB444F}" srcOrd="0" destOrd="0" presId="urn:microsoft.com/office/officeart/2005/8/layout/lProcess3"/>
    <dgm:cxn modelId="{47DE1D84-A1B2-4994-805F-B96D0B29BE33}" srcId="{9DB5A76E-37A1-480F-8260-EEB473A21AD6}" destId="{5AF099EE-6D66-44C5-B3A8-3769BCF88DA5}" srcOrd="5" destOrd="0" parTransId="{349E84B1-A96B-493A-A7F2-8DA8071E0E9A}" sibTransId="{240C63BA-8F0E-435E-9024-9AD535FEB646}"/>
    <dgm:cxn modelId="{B8DCBAC6-729F-4013-9590-A163248041FE}" type="presOf" srcId="{805E0F75-1C42-49EA-A85D-672ADBF4454A}" destId="{C4D94B1F-AE9D-4D1C-A878-319961E06DEB}" srcOrd="0" destOrd="0" presId="urn:microsoft.com/office/officeart/2005/8/layout/lProcess3"/>
    <dgm:cxn modelId="{D227101D-9A45-40DA-88CD-F93B318DF945}" srcId="{9DB5A76E-37A1-480F-8260-EEB473A21AD6}" destId="{9B5168B4-27B4-4FA9-99C0-F55346F5C021}" srcOrd="1" destOrd="0" parTransId="{371D05E4-29A2-4234-A789-882ABBCF15B1}" sibTransId="{19C5690E-133B-4CC7-91F9-B0F84A83AF29}"/>
    <dgm:cxn modelId="{FD8A1D87-3A5B-4656-944A-5E034C1B1314}" srcId="{9DB5A76E-37A1-480F-8260-EEB473A21AD6}" destId="{7FEA962E-D166-46DC-A2B7-28CC16F152FC}" srcOrd="0" destOrd="0" parTransId="{3BDA338D-D11D-4A8C-A981-3C18085DA305}" sibTransId="{66092AE1-D99D-4D53-8EB2-81A95FD9EE5B}"/>
    <dgm:cxn modelId="{8D67F75E-3AD3-47D9-BD6C-EB57508F8162}" type="presOf" srcId="{F2EC1770-C781-464C-ADA1-030E87B2D79E}" destId="{3157A248-9479-4C00-9429-44390EF4D85E}" srcOrd="0" destOrd="0" presId="urn:microsoft.com/office/officeart/2005/8/layout/lProcess3"/>
    <dgm:cxn modelId="{38678893-1F74-4EF4-B32C-1D3A43508B0F}" type="presOf" srcId="{2E2767FF-761D-4A8E-80F6-270EA78B950B}" destId="{1F1BA331-3C2D-483C-A4FD-D9DA331BB2C1}" srcOrd="0" destOrd="0" presId="urn:microsoft.com/office/officeart/2005/8/layout/lProcess3"/>
    <dgm:cxn modelId="{D4F8EE5B-3FA2-4BC1-ADD1-F1765050E23B}" srcId="{9DB5A76E-37A1-480F-8260-EEB473A21AD6}" destId="{F2EC1770-C781-464C-ADA1-030E87B2D79E}" srcOrd="6" destOrd="0" parTransId="{63FA7D2B-87DB-4CC6-A907-7F76AD4F4B1E}" sibTransId="{81587470-7AFC-47A4-AF3C-EBD3FBF9E610}"/>
    <dgm:cxn modelId="{1BF578BA-E2E9-4DFE-BCA8-C77EE7A858A8}" type="presOf" srcId="{5FD9F88E-7A66-42EF-9066-23D742D0AF24}" destId="{D3FF381C-898D-4436-BE51-425E8DC6FF53}" srcOrd="0" destOrd="0" presId="urn:microsoft.com/office/officeart/2005/8/layout/lProcess3"/>
    <dgm:cxn modelId="{FF1144BE-97C6-4ABF-8F1F-A3B6CC7CE3B3}" type="presParOf" srcId="{EB0965DC-C480-475E-8FD5-CB1CDD53DDAE}" destId="{A0533A21-0284-4082-8FB9-B50AF65FE069}" srcOrd="0" destOrd="0" presId="urn:microsoft.com/office/officeart/2005/8/layout/lProcess3"/>
    <dgm:cxn modelId="{1B85F608-9ED1-4CA0-A89A-43D2B57E99A0}" type="presParOf" srcId="{A0533A21-0284-4082-8FB9-B50AF65FE069}" destId="{51ADDA0A-B165-4428-8874-898D6FCB444F}" srcOrd="0" destOrd="0" presId="urn:microsoft.com/office/officeart/2005/8/layout/lProcess3"/>
    <dgm:cxn modelId="{3158F4DA-7A7E-461E-A9D5-8A9B802BDA6A}" type="presParOf" srcId="{EB0965DC-C480-475E-8FD5-CB1CDD53DDAE}" destId="{E9E56892-E249-40C4-AD93-EC84E19685FE}" srcOrd="1" destOrd="0" presId="urn:microsoft.com/office/officeart/2005/8/layout/lProcess3"/>
    <dgm:cxn modelId="{A3F7E27C-EB7C-43E5-8EF6-D87E0F8C282D}" type="presParOf" srcId="{EB0965DC-C480-475E-8FD5-CB1CDD53DDAE}" destId="{0F4F16A4-FC25-4566-ABEF-0EF0B6168B9B}" srcOrd="2" destOrd="0" presId="urn:microsoft.com/office/officeart/2005/8/layout/lProcess3"/>
    <dgm:cxn modelId="{8D324835-9C53-4DCA-99AD-4ED0583076B1}" type="presParOf" srcId="{0F4F16A4-FC25-4566-ABEF-0EF0B6168B9B}" destId="{1425321E-484A-4133-B585-0B19CF0C8F73}" srcOrd="0" destOrd="0" presId="urn:microsoft.com/office/officeart/2005/8/layout/lProcess3"/>
    <dgm:cxn modelId="{74F0A9E2-8010-43C8-8994-FDCA77C0809F}" type="presParOf" srcId="{EB0965DC-C480-475E-8FD5-CB1CDD53DDAE}" destId="{F69CAACC-E799-4F3A-9842-82799DECF265}" srcOrd="3" destOrd="0" presId="urn:microsoft.com/office/officeart/2005/8/layout/lProcess3"/>
    <dgm:cxn modelId="{29D49FBE-B21A-49E7-8249-A0A41768EDA3}" type="presParOf" srcId="{EB0965DC-C480-475E-8FD5-CB1CDD53DDAE}" destId="{74B2D5D0-26AA-41C8-B982-72EC2214FB80}" srcOrd="4" destOrd="0" presId="urn:microsoft.com/office/officeart/2005/8/layout/lProcess3"/>
    <dgm:cxn modelId="{1068F4CB-DF5B-4287-8987-6C762DDEC357}" type="presParOf" srcId="{74B2D5D0-26AA-41C8-B982-72EC2214FB80}" destId="{C4D94B1F-AE9D-4D1C-A878-319961E06DEB}" srcOrd="0" destOrd="0" presId="urn:microsoft.com/office/officeart/2005/8/layout/lProcess3"/>
    <dgm:cxn modelId="{18F26D13-E5A0-4406-B47E-6454C6AC0CC0}" type="presParOf" srcId="{EB0965DC-C480-475E-8FD5-CB1CDD53DDAE}" destId="{7F5A651F-148B-48A8-BD34-14CBA41309B7}" srcOrd="5" destOrd="0" presId="urn:microsoft.com/office/officeart/2005/8/layout/lProcess3"/>
    <dgm:cxn modelId="{A746EE0B-8899-404C-A0CE-2FBB4183EC21}" type="presParOf" srcId="{EB0965DC-C480-475E-8FD5-CB1CDD53DDAE}" destId="{D0B75BD6-09DA-49DB-97F4-9CBE06510492}" srcOrd="6" destOrd="0" presId="urn:microsoft.com/office/officeart/2005/8/layout/lProcess3"/>
    <dgm:cxn modelId="{D6B03F22-7091-48F5-B2FF-58919CFA18DC}" type="presParOf" srcId="{D0B75BD6-09DA-49DB-97F4-9CBE06510492}" destId="{1F1BA331-3C2D-483C-A4FD-D9DA331BB2C1}" srcOrd="0" destOrd="0" presId="urn:microsoft.com/office/officeart/2005/8/layout/lProcess3"/>
    <dgm:cxn modelId="{EF4C1E0C-AC49-4300-BE1D-846968616AB4}" type="presParOf" srcId="{EB0965DC-C480-475E-8FD5-CB1CDD53DDAE}" destId="{83F304FC-D4B0-46E5-881B-583867FECD2D}" srcOrd="7" destOrd="0" presId="urn:microsoft.com/office/officeart/2005/8/layout/lProcess3"/>
    <dgm:cxn modelId="{3BE7E585-1D33-457A-A669-BEAD64EBB8C4}" type="presParOf" srcId="{EB0965DC-C480-475E-8FD5-CB1CDD53DDAE}" destId="{0A78E012-6555-4527-A96A-A687DA093511}" srcOrd="8" destOrd="0" presId="urn:microsoft.com/office/officeart/2005/8/layout/lProcess3"/>
    <dgm:cxn modelId="{E4EF4A57-2F85-47ED-BCE9-B6DAD161C617}" type="presParOf" srcId="{0A78E012-6555-4527-A96A-A687DA093511}" destId="{D3FF381C-898D-4436-BE51-425E8DC6FF53}" srcOrd="0" destOrd="0" presId="urn:microsoft.com/office/officeart/2005/8/layout/lProcess3"/>
    <dgm:cxn modelId="{05934311-5794-41B2-88C8-9306B59FF065}" type="presParOf" srcId="{EB0965DC-C480-475E-8FD5-CB1CDD53DDAE}" destId="{E4A1922E-7387-4601-A32B-1CFCA4269F21}" srcOrd="9" destOrd="0" presId="urn:microsoft.com/office/officeart/2005/8/layout/lProcess3"/>
    <dgm:cxn modelId="{A5C562F0-0FEA-476F-9625-129D0D0B1F60}" type="presParOf" srcId="{EB0965DC-C480-475E-8FD5-CB1CDD53DDAE}" destId="{43D8F793-0DCE-42AE-B57D-206E3F7094C0}" srcOrd="10" destOrd="0" presId="urn:microsoft.com/office/officeart/2005/8/layout/lProcess3"/>
    <dgm:cxn modelId="{E7773715-443C-4D66-A124-2761E21AA014}" type="presParOf" srcId="{43D8F793-0DCE-42AE-B57D-206E3F7094C0}" destId="{05EA52B4-15CC-4B3E-AE5A-95EFBAAC6CE1}" srcOrd="0" destOrd="0" presId="urn:microsoft.com/office/officeart/2005/8/layout/lProcess3"/>
    <dgm:cxn modelId="{E508C974-67DE-4C32-8566-05D5FEFA1300}" type="presParOf" srcId="{EB0965DC-C480-475E-8FD5-CB1CDD53DDAE}" destId="{89E34B43-EFCE-4865-AA8B-C42962E2D626}" srcOrd="11" destOrd="0" presId="urn:microsoft.com/office/officeart/2005/8/layout/lProcess3"/>
    <dgm:cxn modelId="{39B3DA6B-CF24-4AF4-8127-482814CA43FB}" type="presParOf" srcId="{EB0965DC-C480-475E-8FD5-CB1CDD53DDAE}" destId="{728562FF-0F60-4E11-AE65-0B571FF39F69}" srcOrd="12" destOrd="0" presId="urn:microsoft.com/office/officeart/2005/8/layout/lProcess3"/>
    <dgm:cxn modelId="{C7FF3ACD-5164-4379-BBCC-1980F916578E}" type="presParOf" srcId="{728562FF-0F60-4E11-AE65-0B571FF39F69}" destId="{3157A248-9479-4C00-9429-44390EF4D8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6B4F9-E678-485F-9122-310FCDAB60E3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D401EE-43B9-4C5A-8509-53256398E381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1000" dirty="0" err="1" smtClean="0">
              <a:solidFill>
                <a:schemeClr val="tx1"/>
              </a:solidFill>
            </a:rPr>
            <a:t>Nowcast</a:t>
          </a:r>
          <a:endParaRPr lang="en-US" sz="1000" dirty="0">
            <a:solidFill>
              <a:schemeClr val="tx1"/>
            </a:solidFill>
          </a:endParaRPr>
        </a:p>
      </dgm:t>
    </dgm:pt>
    <dgm:pt modelId="{B9C2ADD2-D3DC-4D8D-885F-AB08BA7059B8}" type="parTrans" cxnId="{A99D4FDB-3133-4376-BFB6-285F30CD250A}">
      <dgm:prSet/>
      <dgm:spPr/>
      <dgm:t>
        <a:bodyPr/>
        <a:lstStyle/>
        <a:p>
          <a:endParaRPr lang="en-US"/>
        </a:p>
      </dgm:t>
    </dgm:pt>
    <dgm:pt modelId="{37D8A20C-46E7-4734-8AC1-1A08FE5E2998}" type="sibTrans" cxnId="{A99D4FDB-3133-4376-BFB6-285F30CD250A}">
      <dgm:prSet/>
      <dgm:spPr/>
      <dgm:t>
        <a:bodyPr/>
        <a:lstStyle/>
        <a:p>
          <a:endParaRPr lang="en-US"/>
        </a:p>
      </dgm:t>
    </dgm:pt>
    <dgm:pt modelId="{C6FCA355-221A-461E-8626-C0EFD62CC8EE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900" dirty="0" smtClean="0">
              <a:solidFill>
                <a:schemeClr val="tx1"/>
              </a:solidFill>
            </a:rPr>
            <a:t>Data Assimilation</a:t>
          </a:r>
          <a:endParaRPr lang="en-US" sz="900" dirty="0">
            <a:solidFill>
              <a:schemeClr val="tx1"/>
            </a:solidFill>
          </a:endParaRPr>
        </a:p>
      </dgm:t>
    </dgm:pt>
    <dgm:pt modelId="{93ECB40F-B32A-4167-A3FA-60349F5BAA40}" type="parTrans" cxnId="{B543BE42-B6AD-424E-A215-C0F480226B90}">
      <dgm:prSet/>
      <dgm:spPr/>
      <dgm:t>
        <a:bodyPr/>
        <a:lstStyle/>
        <a:p>
          <a:endParaRPr lang="en-US"/>
        </a:p>
      </dgm:t>
    </dgm:pt>
    <dgm:pt modelId="{A72EBC03-4FFF-4D9D-BAD7-56CD693A79DD}" type="sibTrans" cxnId="{B543BE42-B6AD-424E-A215-C0F480226B90}">
      <dgm:prSet/>
      <dgm:spPr/>
      <dgm:t>
        <a:bodyPr/>
        <a:lstStyle/>
        <a:p>
          <a:endParaRPr lang="en-US"/>
        </a:p>
      </dgm:t>
    </dgm:pt>
    <dgm:pt modelId="{69075231-7403-4F98-B262-A42ACA1F5BBA}">
      <dgm:prSet phldrT="[Text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r>
            <a:rPr lang="en-US" sz="1000" baseline="0" dirty="0" smtClean="0">
              <a:solidFill>
                <a:schemeClr val="tx1"/>
              </a:solidFill>
            </a:rPr>
            <a:t>Integrated Forecast  System</a:t>
          </a:r>
          <a:endParaRPr lang="en-US" sz="1000" baseline="0" dirty="0">
            <a:solidFill>
              <a:schemeClr val="tx1"/>
            </a:solidFill>
          </a:endParaRPr>
        </a:p>
      </dgm:t>
    </dgm:pt>
    <dgm:pt modelId="{6CAFAE28-521D-4EBD-B01A-2410D7E3439C}" type="parTrans" cxnId="{5FFBC23F-E78B-4B62-9315-379EC3C864F4}">
      <dgm:prSet/>
      <dgm:spPr/>
      <dgm:t>
        <a:bodyPr/>
        <a:lstStyle/>
        <a:p>
          <a:endParaRPr lang="en-US"/>
        </a:p>
      </dgm:t>
    </dgm:pt>
    <dgm:pt modelId="{6D3635C1-E742-4CF1-8A8B-9B318A81264F}" type="sibTrans" cxnId="{5FFBC23F-E78B-4B62-9315-379EC3C864F4}">
      <dgm:prSet/>
      <dgm:spPr/>
      <dgm:t>
        <a:bodyPr/>
        <a:lstStyle/>
        <a:p>
          <a:endParaRPr lang="en-US"/>
        </a:p>
      </dgm:t>
    </dgm:pt>
    <dgm:pt modelId="{549A9681-F24D-4418-87A0-F388EBE93ABA}">
      <dgm:prSet phldrT="[Text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1000" dirty="0" smtClean="0">
              <a:solidFill>
                <a:schemeClr val="tx1"/>
              </a:solidFill>
            </a:rPr>
            <a:t>Validation</a:t>
          </a:r>
          <a:endParaRPr lang="en-US" sz="1000" dirty="0">
            <a:solidFill>
              <a:schemeClr val="tx1"/>
            </a:solidFill>
          </a:endParaRPr>
        </a:p>
      </dgm:t>
    </dgm:pt>
    <dgm:pt modelId="{B9DF5DBB-B5F7-4D53-BCAF-8FBAACF42A3D}" type="parTrans" cxnId="{BF1EEA52-F4BA-4FE6-8B5F-F3DB22C0AA61}">
      <dgm:prSet/>
      <dgm:spPr/>
      <dgm:t>
        <a:bodyPr/>
        <a:lstStyle/>
        <a:p>
          <a:endParaRPr lang="en-US"/>
        </a:p>
      </dgm:t>
    </dgm:pt>
    <dgm:pt modelId="{AD602983-D500-4AFA-A7D4-4EBA63DEE225}" type="sibTrans" cxnId="{BF1EEA52-F4BA-4FE6-8B5F-F3DB22C0AA61}">
      <dgm:prSet/>
      <dgm:spPr/>
      <dgm:t>
        <a:bodyPr/>
        <a:lstStyle/>
        <a:p>
          <a:endParaRPr lang="en-US"/>
        </a:p>
      </dgm:t>
    </dgm:pt>
    <dgm:pt modelId="{27067877-F7A5-4C8B-BA14-95878F5D0ADF}" type="pres">
      <dgm:prSet presAssocID="{2C26B4F9-E678-485F-9122-310FCDAB60E3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BAD261-9042-428F-B62F-518CBA8313CC}" type="pres">
      <dgm:prSet presAssocID="{2C26B4F9-E678-485F-9122-310FCDAB60E3}" presName="triangle1" presStyleLbl="node1" presStyleIdx="0" presStyleCnt="4" custLinFactNeighborX="-2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EBFDD-36FD-4F93-87D4-7F7ECB7132D5}" type="pres">
      <dgm:prSet presAssocID="{2C26B4F9-E678-485F-9122-310FCDAB60E3}" presName="triangle2" presStyleLbl="node1" presStyleIdx="1" presStyleCnt="4" custScaleX="111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AA410-E5D7-4E4C-AF24-943E1AFBBBEB}" type="pres">
      <dgm:prSet presAssocID="{2C26B4F9-E678-485F-9122-310FCDAB60E3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1122E-890D-4B0C-8040-2D4F68A6F309}" type="pres">
      <dgm:prSet presAssocID="{2C26B4F9-E678-485F-9122-310FCDAB60E3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15FFD-D6C9-43C4-9851-0C513A048E98}" type="presOf" srcId="{549A9681-F24D-4418-87A0-F388EBE93ABA}" destId="{B151122E-890D-4B0C-8040-2D4F68A6F309}" srcOrd="0" destOrd="0" presId="urn:microsoft.com/office/officeart/2005/8/layout/pyramid4"/>
    <dgm:cxn modelId="{BF1EEA52-F4BA-4FE6-8B5F-F3DB22C0AA61}" srcId="{2C26B4F9-E678-485F-9122-310FCDAB60E3}" destId="{549A9681-F24D-4418-87A0-F388EBE93ABA}" srcOrd="3" destOrd="0" parTransId="{B9DF5DBB-B5F7-4D53-BCAF-8FBAACF42A3D}" sibTransId="{AD602983-D500-4AFA-A7D4-4EBA63DEE225}"/>
    <dgm:cxn modelId="{0A4C0081-1AD8-453C-AED5-F96C9A1CC288}" type="presOf" srcId="{E7D401EE-43B9-4C5A-8509-53256398E381}" destId="{68BAD261-9042-428F-B62F-518CBA8313CC}" srcOrd="0" destOrd="0" presId="urn:microsoft.com/office/officeart/2005/8/layout/pyramid4"/>
    <dgm:cxn modelId="{B543BE42-B6AD-424E-A215-C0F480226B90}" srcId="{2C26B4F9-E678-485F-9122-310FCDAB60E3}" destId="{C6FCA355-221A-461E-8626-C0EFD62CC8EE}" srcOrd="1" destOrd="0" parTransId="{93ECB40F-B32A-4167-A3FA-60349F5BAA40}" sibTransId="{A72EBC03-4FFF-4D9D-BAD7-56CD693A79DD}"/>
    <dgm:cxn modelId="{A1B0692E-C693-4880-8695-AF4CB0982F88}" type="presOf" srcId="{69075231-7403-4F98-B262-A42ACA1F5BBA}" destId="{612AA410-E5D7-4E4C-AF24-943E1AFBBBEB}" srcOrd="0" destOrd="0" presId="urn:microsoft.com/office/officeart/2005/8/layout/pyramid4"/>
    <dgm:cxn modelId="{A99D4FDB-3133-4376-BFB6-285F30CD250A}" srcId="{2C26B4F9-E678-485F-9122-310FCDAB60E3}" destId="{E7D401EE-43B9-4C5A-8509-53256398E381}" srcOrd="0" destOrd="0" parTransId="{B9C2ADD2-D3DC-4D8D-885F-AB08BA7059B8}" sibTransId="{37D8A20C-46E7-4734-8AC1-1A08FE5E2998}"/>
    <dgm:cxn modelId="{4B41945A-76AA-432E-B5DB-BD1A83E779A8}" type="presOf" srcId="{2C26B4F9-E678-485F-9122-310FCDAB60E3}" destId="{27067877-F7A5-4C8B-BA14-95878F5D0ADF}" srcOrd="0" destOrd="0" presId="urn:microsoft.com/office/officeart/2005/8/layout/pyramid4"/>
    <dgm:cxn modelId="{E8B09A4F-8422-4AE2-BE0B-A8E11F4D61BC}" type="presOf" srcId="{C6FCA355-221A-461E-8626-C0EFD62CC8EE}" destId="{622EBFDD-36FD-4F93-87D4-7F7ECB7132D5}" srcOrd="0" destOrd="0" presId="urn:microsoft.com/office/officeart/2005/8/layout/pyramid4"/>
    <dgm:cxn modelId="{5FFBC23F-E78B-4B62-9315-379EC3C864F4}" srcId="{2C26B4F9-E678-485F-9122-310FCDAB60E3}" destId="{69075231-7403-4F98-B262-A42ACA1F5BBA}" srcOrd="2" destOrd="0" parTransId="{6CAFAE28-521D-4EBD-B01A-2410D7E3439C}" sibTransId="{6D3635C1-E742-4CF1-8A8B-9B318A81264F}"/>
    <dgm:cxn modelId="{42C2F888-31EC-4100-9F56-75C68DE19C42}" type="presParOf" srcId="{27067877-F7A5-4C8B-BA14-95878F5D0ADF}" destId="{68BAD261-9042-428F-B62F-518CBA8313CC}" srcOrd="0" destOrd="0" presId="urn:microsoft.com/office/officeart/2005/8/layout/pyramid4"/>
    <dgm:cxn modelId="{06905A21-58A9-4196-93C2-D342E4E7D010}" type="presParOf" srcId="{27067877-F7A5-4C8B-BA14-95878F5D0ADF}" destId="{622EBFDD-36FD-4F93-87D4-7F7ECB7132D5}" srcOrd="1" destOrd="0" presId="urn:microsoft.com/office/officeart/2005/8/layout/pyramid4"/>
    <dgm:cxn modelId="{D3F31E90-1402-446B-9D57-C4A4400BC34A}" type="presParOf" srcId="{27067877-F7A5-4C8B-BA14-95878F5D0ADF}" destId="{612AA410-E5D7-4E4C-AF24-943E1AFBBBEB}" srcOrd="2" destOrd="0" presId="urn:microsoft.com/office/officeart/2005/8/layout/pyramid4"/>
    <dgm:cxn modelId="{89A605EC-28A3-4700-AE9E-FD49FE59B9D7}" type="presParOf" srcId="{27067877-F7A5-4C8B-BA14-95878F5D0ADF}" destId="{B151122E-890D-4B0C-8040-2D4F68A6F309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ADDA0A-B165-4428-8874-898D6FCB444F}">
      <dsp:nvSpPr>
        <dsp:cNvPr id="0" name=""/>
        <dsp:cNvSpPr/>
      </dsp:nvSpPr>
      <dsp:spPr>
        <a:xfrm>
          <a:off x="199229" y="1944"/>
          <a:ext cx="1977804" cy="454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Wind </a:t>
          </a:r>
          <a:endParaRPr lang="en-US" sz="1000" b="1" kern="1200" dirty="0"/>
        </a:p>
      </dsp:txBody>
      <dsp:txXfrm>
        <a:off x="199229" y="1944"/>
        <a:ext cx="1977804" cy="454575"/>
      </dsp:txXfrm>
    </dsp:sp>
    <dsp:sp modelId="{1425321E-484A-4133-B585-0B19CF0C8F73}">
      <dsp:nvSpPr>
        <dsp:cNvPr id="0" name=""/>
        <dsp:cNvSpPr/>
      </dsp:nvSpPr>
      <dsp:spPr>
        <a:xfrm>
          <a:off x="199229" y="492521"/>
          <a:ext cx="1977804" cy="4227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Temperature</a:t>
          </a:r>
          <a:endParaRPr lang="en-US" sz="1000" kern="1200" dirty="0"/>
        </a:p>
      </dsp:txBody>
      <dsp:txXfrm>
        <a:off x="199229" y="492521"/>
        <a:ext cx="1977804" cy="422793"/>
      </dsp:txXfrm>
    </dsp:sp>
    <dsp:sp modelId="{C4D94B1F-AE9D-4D1C-A878-319961E06DEB}">
      <dsp:nvSpPr>
        <dsp:cNvPr id="0" name=""/>
        <dsp:cNvSpPr/>
      </dsp:nvSpPr>
      <dsp:spPr>
        <a:xfrm>
          <a:off x="199229" y="950791"/>
          <a:ext cx="1977804" cy="4092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Baro.Pressure</a:t>
          </a:r>
          <a:endParaRPr lang="en-US" sz="1000" b="1" kern="1200" dirty="0"/>
        </a:p>
      </dsp:txBody>
      <dsp:txXfrm>
        <a:off x="199229" y="950791"/>
        <a:ext cx="1977804" cy="409205"/>
      </dsp:txXfrm>
    </dsp:sp>
    <dsp:sp modelId="{1F1BA331-3C2D-483C-A4FD-D9DA331BB2C1}">
      <dsp:nvSpPr>
        <dsp:cNvPr id="0" name=""/>
        <dsp:cNvSpPr/>
      </dsp:nvSpPr>
      <dsp:spPr>
        <a:xfrm>
          <a:off x="199229" y="1395473"/>
          <a:ext cx="1977804" cy="3727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RH</a:t>
          </a:r>
          <a:endParaRPr lang="en-US" sz="1000" b="1" kern="1200" dirty="0"/>
        </a:p>
      </dsp:txBody>
      <dsp:txXfrm>
        <a:off x="199229" y="1395473"/>
        <a:ext cx="1977804" cy="372712"/>
      </dsp:txXfrm>
    </dsp:sp>
    <dsp:sp modelId="{D3FF381C-898D-4436-BE51-425E8DC6FF53}">
      <dsp:nvSpPr>
        <dsp:cNvPr id="0" name=""/>
        <dsp:cNvSpPr/>
      </dsp:nvSpPr>
      <dsp:spPr>
        <a:xfrm>
          <a:off x="199229" y="1803663"/>
          <a:ext cx="1977804" cy="438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Chlorophyll</a:t>
          </a:r>
          <a:endParaRPr lang="en-US" sz="1000" kern="1200" dirty="0"/>
        </a:p>
      </dsp:txBody>
      <dsp:txXfrm>
        <a:off x="199229" y="1803663"/>
        <a:ext cx="1977804" cy="438400"/>
      </dsp:txXfrm>
    </dsp:sp>
    <dsp:sp modelId="{05EA52B4-15CC-4B3E-AE5A-95EFBAAC6CE1}">
      <dsp:nvSpPr>
        <dsp:cNvPr id="0" name=""/>
        <dsp:cNvSpPr/>
      </dsp:nvSpPr>
      <dsp:spPr>
        <a:xfrm>
          <a:off x="199229" y="2277540"/>
          <a:ext cx="1977804" cy="376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Turbidity</a:t>
          </a:r>
          <a:endParaRPr lang="en-US" sz="1000" b="1" kern="1200" dirty="0"/>
        </a:p>
      </dsp:txBody>
      <dsp:txXfrm>
        <a:off x="199229" y="2277540"/>
        <a:ext cx="1977804" cy="376736"/>
      </dsp:txXfrm>
    </dsp:sp>
    <dsp:sp modelId="{3157A248-9479-4C00-9429-44390EF4D85E}">
      <dsp:nvSpPr>
        <dsp:cNvPr id="0" name=""/>
        <dsp:cNvSpPr/>
      </dsp:nvSpPr>
      <dsp:spPr>
        <a:xfrm>
          <a:off x="199229" y="2689754"/>
          <a:ext cx="1977804" cy="3767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Radiation</a:t>
          </a:r>
          <a:endParaRPr lang="en-US" sz="1000" b="1" kern="1200" dirty="0"/>
        </a:p>
      </dsp:txBody>
      <dsp:txXfrm>
        <a:off x="199229" y="2689754"/>
        <a:ext cx="1977804" cy="3767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BAD261-9042-428F-B62F-518CBA8313CC}">
      <dsp:nvSpPr>
        <dsp:cNvPr id="0" name=""/>
        <dsp:cNvSpPr/>
      </dsp:nvSpPr>
      <dsp:spPr>
        <a:xfrm>
          <a:off x="1223628" y="0"/>
          <a:ext cx="1260139" cy="1260139"/>
        </a:xfrm>
        <a:prstGeom prst="triangl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chemeClr val="tx1"/>
              </a:solidFill>
            </a:rPr>
            <a:t>Nowcast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223628" y="0"/>
        <a:ext cx="1260139" cy="1260139"/>
      </dsp:txXfrm>
    </dsp:sp>
    <dsp:sp modelId="{622EBFDD-36FD-4F93-87D4-7F7ECB7132D5}">
      <dsp:nvSpPr>
        <dsp:cNvPr id="0" name=""/>
        <dsp:cNvSpPr/>
      </dsp:nvSpPr>
      <dsp:spPr>
        <a:xfrm>
          <a:off x="521805" y="1260139"/>
          <a:ext cx="1404148" cy="1260139"/>
        </a:xfrm>
        <a:prstGeom prst="triangl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Data Assimilation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521805" y="1260139"/>
        <a:ext cx="1404148" cy="1260139"/>
      </dsp:txXfrm>
    </dsp:sp>
    <dsp:sp modelId="{612AA410-E5D7-4E4C-AF24-943E1AFBBBEB}">
      <dsp:nvSpPr>
        <dsp:cNvPr id="0" name=""/>
        <dsp:cNvSpPr/>
      </dsp:nvSpPr>
      <dsp:spPr>
        <a:xfrm rot="10800000">
          <a:off x="1223880" y="1260139"/>
          <a:ext cx="1260139" cy="1260139"/>
        </a:xfrm>
        <a:prstGeom prst="triangl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baseline="0" dirty="0" smtClean="0">
              <a:solidFill>
                <a:schemeClr val="tx1"/>
              </a:solidFill>
            </a:rPr>
            <a:t>Integrated Forecast  System</a:t>
          </a:r>
          <a:endParaRPr lang="en-US" sz="1000" kern="1200" baseline="0" dirty="0">
            <a:solidFill>
              <a:schemeClr val="tx1"/>
            </a:solidFill>
          </a:endParaRPr>
        </a:p>
      </dsp:txBody>
      <dsp:txXfrm rot="10800000">
        <a:off x="1223880" y="1260139"/>
        <a:ext cx="1260139" cy="1260139"/>
      </dsp:txXfrm>
    </dsp:sp>
    <dsp:sp modelId="{B151122E-890D-4B0C-8040-2D4F68A6F309}">
      <dsp:nvSpPr>
        <dsp:cNvPr id="0" name=""/>
        <dsp:cNvSpPr/>
      </dsp:nvSpPr>
      <dsp:spPr>
        <a:xfrm>
          <a:off x="1853950" y="1260139"/>
          <a:ext cx="1260139" cy="1260139"/>
        </a:xfrm>
        <a:prstGeom prst="triangl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Validation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853950" y="1260139"/>
        <a:ext cx="1260139" cy="1260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0.53043</cdr:x>
      <cdr:y>0.06493</cdr:y>
    </cdr:from>
    <cdr:to>
      <cdr:x>1</cdr:x>
      <cdr:y>0.19479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27784" y="144016"/>
          <a:ext cx="21602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12/09/2021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12/09/2021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96952"/>
            <a:ext cx="7772400" cy="12241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Country/Agency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09120"/>
            <a:ext cx="76306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of Presenter with e-Mail, Role, Agency, and other Contributors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="" xmlns:p14="http://schemas.microsoft.com/office/powerpoint/2010/main" val="296829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5616" y="12779"/>
            <a:ext cx="7128792" cy="89594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/>
              <a:t>Click to add Slide </a:t>
            </a:r>
            <a:r>
              <a:rPr lang="en-US" dirty="0" err="1"/>
              <a:t>Titel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24573B8B-F5AF-41B2-AC51-24FA3B5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619418"/>
            <a:ext cx="2057400" cy="225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41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6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9BED76-4968-40DB-A6E4-E680C8F4A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80" y="3501008"/>
            <a:ext cx="5688632" cy="864096"/>
          </a:xfrm>
        </p:spPr>
        <p:txBody>
          <a:bodyPr/>
          <a:lstStyle/>
          <a:p>
            <a:r>
              <a:rPr lang="en-US" b="1" dirty="0" smtClean="0"/>
              <a:t>INDIA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458200" cy="234888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Balakrishnan</a:t>
            </a:r>
            <a:r>
              <a:rPr lang="en-US" dirty="0" smtClean="0"/>
              <a:t> Nair T. M</a:t>
            </a:r>
          </a:p>
          <a:p>
            <a:r>
              <a:rPr lang="en-IN" dirty="0" smtClean="0"/>
              <a:t>Scientist G &amp; Group Director</a:t>
            </a:r>
            <a:endParaRPr lang="en-US" dirty="0"/>
          </a:p>
          <a:p>
            <a:r>
              <a:rPr lang="en-US" sz="2400" dirty="0" smtClean="0"/>
              <a:t>Indian National Center for Ocean Information Services (INCOIS), Ministry of Earth Sciences</a:t>
            </a:r>
          </a:p>
          <a:p>
            <a:r>
              <a:rPr lang="en-IN" sz="2400" dirty="0" smtClean="0"/>
              <a:t>bala@incois.gov.in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7172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116013" y="12700"/>
            <a:ext cx="7127875" cy="895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Gaps and Requirements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981075"/>
            <a:ext cx="8569325" cy="540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dirty="0" smtClean="0"/>
              <a:t>Integrating water quality observation systems with existing network of AWS.</a:t>
            </a:r>
          </a:p>
          <a:p>
            <a:pPr algn="just" eaLnBrk="1" hangingPunct="1"/>
            <a:r>
              <a:rPr lang="en-US" dirty="0" smtClean="0"/>
              <a:t>Real-time AWS observation System simulation experiments for optimization of AWS system.</a:t>
            </a:r>
          </a:p>
          <a:p>
            <a:pPr algn="just" eaLnBrk="1" hangingPunct="1"/>
            <a:r>
              <a:rPr lang="en-US" dirty="0" err="1" smtClean="0"/>
              <a:t>MoU</a:t>
            </a:r>
            <a:r>
              <a:rPr lang="en-US" dirty="0" smtClean="0"/>
              <a:t> with shipping and oil industries.</a:t>
            </a:r>
          </a:p>
          <a:p>
            <a:pPr algn="just" eaLnBrk="1" hangingPunct="1"/>
            <a:r>
              <a:rPr lang="en-US" dirty="0" smtClean="0"/>
              <a:t>Incorporate automated sampling devices for biological (e.g.. Fish larva) and pollutants (e.g. micro plastics) .</a:t>
            </a:r>
          </a:p>
          <a:p>
            <a:pPr algn="just" eaLnBrk="1" hangingPunct="1"/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619875"/>
            <a:ext cx="2057400" cy="225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99AF3D-B215-4287-B10B-24E3EEF8A68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365" name="Picture 2" descr="hindilog"/>
          <p:cNvPicPr>
            <a:picLocks noChangeAspect="1" noChangeArrowheads="1"/>
          </p:cNvPicPr>
          <p:nvPr/>
        </p:nvPicPr>
        <p:blipFill>
          <a:blip r:embed="rId2" cstate="print"/>
          <a:srcRect l="49980" t="22299"/>
          <a:stretch>
            <a:fillRect/>
          </a:stretch>
        </p:blipFill>
        <p:spPr bwMode="auto">
          <a:xfrm>
            <a:off x="7450138" y="6248400"/>
            <a:ext cx="165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1116013" y="12700"/>
            <a:ext cx="7127875" cy="895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Future Plans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692696"/>
            <a:ext cx="8748712" cy="4929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n-US" sz="3000" dirty="0" smtClean="0">
                <a:latin typeface="Arial" pitchFamily="34" charset="0"/>
                <a:cs typeface="Arial" pitchFamily="34" charset="0"/>
              </a:rPr>
              <a:t>Increase the AWS network integrated with oceanographic parameters to 50.</a:t>
            </a:r>
          </a:p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Collaborate with Indian Ocean RIM countries for recruitment of vessels to VOS in particular</a:t>
            </a:r>
          </a:p>
          <a:p>
            <a:pPr algn="just" eaLnBrk="1" hangingPunct="1"/>
            <a:r>
              <a:rPr lang="en-US" sz="3000" dirty="0" smtClean="0">
                <a:latin typeface="Arial" pitchFamily="34" charset="0"/>
                <a:cs typeface="Arial" pitchFamily="34" charset="0"/>
              </a:rPr>
              <a:t>Utilize the Fishing Boat of Opportunity for Automatic met-ocean data collection.</a:t>
            </a:r>
          </a:p>
          <a:p>
            <a:pPr algn="just" eaLnBrk="1" hangingPunct="1"/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3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sensor integration with present AWS in selected ships.</a:t>
            </a:r>
          </a:p>
          <a:p>
            <a:pPr algn="just" eaLnBrk="1" hangingPunct="1"/>
            <a:r>
              <a:rPr lang="en-US" sz="3000" dirty="0" smtClean="0">
                <a:latin typeface="Arial" pitchFamily="34" charset="0"/>
                <a:cs typeface="Arial" pitchFamily="34" charset="0"/>
              </a:rPr>
              <a:t>Better data utilization for Operational services and Research collaborating with SOT team.</a:t>
            </a:r>
          </a:p>
          <a:p>
            <a:pPr lvl="0" algn="just"/>
            <a:r>
              <a:rPr lang="en-GB" sz="3000" dirty="0" smtClean="0"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Real time data transmission of SOOP data (is in progress).</a:t>
            </a:r>
            <a:endParaRPr lang="en-GB" sz="3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IN" sz="3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619875"/>
            <a:ext cx="2057400" cy="225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E9150A-3444-4291-B738-E86480C418E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6804248" y="6309320"/>
            <a:ext cx="2520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4000" b="1" dirty="0">
                <a:latin typeface="Blackadder ITC" pitchFamily="82" charset="0"/>
              </a:rPr>
              <a:t>Thank You</a:t>
            </a:r>
          </a:p>
        </p:txBody>
      </p:sp>
      <p:sp>
        <p:nvSpPr>
          <p:cNvPr id="7" name="Google Shape;97;p13"/>
          <p:cNvSpPr txBox="1"/>
          <p:nvPr/>
        </p:nvSpPr>
        <p:spPr>
          <a:xfrm>
            <a:off x="1907704" y="4365104"/>
            <a:ext cx="52551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About </a:t>
            </a:r>
            <a:r>
              <a:rPr lang="en-US" sz="3000" dirty="0" err="1"/>
              <a:t>Organisation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/>
              <a:t>(Met-Ocean Structure)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097360"/>
            <a:ext cx="4104456" cy="5760640"/>
          </a:xfrm>
        </p:spPr>
        <p:txBody>
          <a:bodyPr/>
          <a:lstStyle/>
          <a:p>
            <a:r>
              <a:rPr lang="en-US" sz="2200" dirty="0"/>
              <a:t>VOS responsibilities</a:t>
            </a:r>
            <a:r>
              <a:rPr lang="en-US" sz="2200" dirty="0" smtClean="0"/>
              <a:t>: (INCOIS)</a:t>
            </a:r>
            <a:endParaRPr lang="en-US" sz="2200" dirty="0"/>
          </a:p>
          <a:p>
            <a:pPr lvl="1"/>
            <a:r>
              <a:rPr lang="en-US" sz="2200" dirty="0" smtClean="0"/>
              <a:t>Research,  Cargo and Passenger  </a:t>
            </a:r>
            <a:r>
              <a:rPr lang="en-US" sz="2200" dirty="0"/>
              <a:t>ships </a:t>
            </a:r>
            <a:r>
              <a:rPr lang="en-US" sz="2200" dirty="0" smtClean="0"/>
              <a:t>(All ports of India )</a:t>
            </a:r>
          </a:p>
          <a:p>
            <a:pPr lvl="1"/>
            <a:r>
              <a:rPr lang="en-IN" sz="2200" dirty="0" smtClean="0"/>
              <a:t>Underway Biogeochemical &amp; Wave observations</a:t>
            </a:r>
            <a:endParaRPr lang="en-US" sz="2200" dirty="0"/>
          </a:p>
          <a:p>
            <a:r>
              <a:rPr lang="en-US" sz="2200" dirty="0"/>
              <a:t>SOOP responsibilities</a:t>
            </a:r>
            <a:r>
              <a:rPr lang="en-US" sz="2200" dirty="0" smtClean="0"/>
              <a:t>: (NIO, Goa)</a:t>
            </a:r>
            <a:endParaRPr lang="en-US" sz="2200" dirty="0"/>
          </a:p>
          <a:p>
            <a:pPr lvl="1"/>
            <a:r>
              <a:rPr lang="en-US" sz="2200" dirty="0"/>
              <a:t>XBT transects along </a:t>
            </a:r>
            <a:r>
              <a:rPr lang="en-US" sz="2200" dirty="0" smtClean="0"/>
              <a:t>3 sectors </a:t>
            </a:r>
          </a:p>
          <a:p>
            <a:pPr lvl="1"/>
            <a:r>
              <a:rPr lang="en-GB" sz="2200" dirty="0" smtClean="0"/>
              <a:t>Coastal time series salinity data</a:t>
            </a:r>
            <a:endParaRPr lang="en-US" sz="2200" dirty="0" smtClean="0"/>
          </a:p>
          <a:p>
            <a:r>
              <a:rPr lang="en-US" sz="2200" dirty="0" smtClean="0"/>
              <a:t>ASAP responsibilities:</a:t>
            </a:r>
          </a:p>
          <a:p>
            <a:r>
              <a:rPr lang="en-US" sz="2200" dirty="0" smtClean="0"/>
              <a:t>(</a:t>
            </a:r>
            <a:r>
              <a:rPr lang="en-US" sz="2200" dirty="0"/>
              <a:t>PMOs</a:t>
            </a:r>
            <a:r>
              <a:rPr lang="en-US" sz="2200" dirty="0" smtClean="0"/>
              <a:t>):India Meteorological 		Department</a:t>
            </a:r>
            <a:endParaRPr lang="en-US" sz="2200" dirty="0"/>
          </a:p>
        </p:txBody>
      </p:sp>
      <p:sp>
        <p:nvSpPr>
          <p:cNvPr id="7" name="Slide Number Placeholder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086600" y="6619875"/>
            <a:ext cx="2057400" cy="225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FFD58F-1B0E-4B97-8473-C1F3F51EF5F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1143000"/>
            <a:ext cx="853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  <a:buClr>
                <a:srgbClr val="FFFF00"/>
              </a:buClr>
            </a:pPr>
            <a:r>
              <a:rPr kumimoji="1" lang="en-US" sz="2800" i="1">
                <a:solidFill>
                  <a:srgbClr val="FF0000"/>
                </a:solidFill>
              </a:rPr>
              <a:t>							</a:t>
            </a:r>
            <a:endParaRPr kumimoji="1" lang="en-GB" sz="2800" i="1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908720"/>
            <a:ext cx="4788024" cy="1584176"/>
          </a:xfrm>
          <a:prstGeom prst="rect">
            <a:avLst/>
          </a:prstGeom>
          <a:solidFill>
            <a:srgbClr val="3366FF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115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 2" pitchFamily="18" charset="2"/>
              <a:buNone/>
              <a:defRPr/>
            </a:pPr>
            <a:r>
              <a:rPr kumimoji="1" lang="en-US" altLang="en-US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Mission</a:t>
            </a:r>
          </a:p>
          <a:p>
            <a:pPr algn="just" eaLnBrk="0" hangingPunct="0">
              <a:lnSpc>
                <a:spcPct val="115000"/>
              </a:lnSpc>
              <a:spcBef>
                <a:spcPct val="20000"/>
              </a:spcBef>
              <a:buClr>
                <a:srgbClr val="FFFF00"/>
              </a:buClr>
              <a:buSzPct val="95000"/>
              <a:buFont typeface="Wingdings 2" pitchFamily="18" charset="2"/>
              <a:buNone/>
              <a:defRPr/>
            </a:pPr>
            <a:r>
              <a:rPr kumimoji="1" lang="en-US" altLang="en-US" sz="14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“</a:t>
            </a:r>
            <a:r>
              <a:rPr kumimoji="1" lang="en-US" sz="14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Provide</a:t>
            </a:r>
            <a:r>
              <a:rPr kumimoji="1" lang="en-GB" sz="14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 the Ocean </a:t>
            </a:r>
            <a:r>
              <a:rPr kumimoji="1" lang="en-GB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Information and Advisory Services </a:t>
            </a:r>
            <a:r>
              <a:rPr kumimoji="1" lang="en-US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to </a:t>
            </a:r>
            <a:r>
              <a:rPr kumimoji="1" lang="en-GB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Society</a:t>
            </a:r>
            <a:r>
              <a:rPr kumimoji="1" lang="en-GB" sz="14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,</a:t>
            </a:r>
            <a:r>
              <a:rPr kumimoji="1" lang="en-US" sz="14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 </a:t>
            </a:r>
            <a:r>
              <a:rPr kumimoji="1" lang="en-GB" sz="14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Industry, Government Agencies and Scientific Community through Sustained </a:t>
            </a:r>
            <a:r>
              <a:rPr kumimoji="1" lang="en-GB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Ocean Observation</a:t>
            </a:r>
            <a:r>
              <a:rPr kumimoji="1" lang="en-US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s</a:t>
            </a:r>
            <a:r>
              <a:rPr kumimoji="1" lang="en-GB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  </a:t>
            </a:r>
            <a:r>
              <a:rPr kumimoji="1" lang="en-GB" sz="14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and Constant improvements through Systematic </a:t>
            </a:r>
            <a:r>
              <a:rPr kumimoji="1" lang="en-US" sz="14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 and </a:t>
            </a:r>
            <a:r>
              <a:rPr kumimoji="1" lang="en-GB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Focussed </a:t>
            </a:r>
            <a:r>
              <a:rPr kumimoji="1" lang="en-US" sz="1400" b="1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Research</a:t>
            </a:r>
            <a:r>
              <a:rPr kumimoji="1" lang="en-US" altLang="en-US" sz="1600" i="1" dirty="0" smtClean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”</a:t>
            </a:r>
            <a:r>
              <a:rPr kumimoji="1" lang="en-US" sz="1600" i="1" dirty="0" smtClean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.</a:t>
            </a:r>
            <a:r>
              <a:rPr kumimoji="1" lang="en-US" sz="1600" i="1" dirty="0">
                <a:solidFill>
                  <a:srgbClr val="FFFFFF"/>
                </a:solidFill>
                <a:latin typeface="Constantia" pitchFamily="18" charset="0"/>
                <a:ea typeface="MS PGothic" pitchFamily="34" charset="-128"/>
              </a:rPr>
              <a:t>				</a:t>
            </a:r>
            <a:endParaRPr kumimoji="1" lang="en-GB" sz="1600" i="1" dirty="0">
              <a:solidFill>
                <a:srgbClr val="FFFFFF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26212" t="32672" r="38574" b="22766"/>
          <a:stretch>
            <a:fillRect/>
          </a:stretch>
        </p:blipFill>
        <p:spPr bwMode="auto">
          <a:xfrm>
            <a:off x="35496" y="2564904"/>
            <a:ext cx="4644008" cy="172819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0" y="4581128"/>
            <a:ext cx="4788024" cy="21328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atte">
            <a:bevelT prst="angle"/>
            <a:bevelB prst="relaxedInset"/>
          </a:sp3d>
        </p:spPr>
        <p:txBody>
          <a:bodyPr/>
          <a:lstStyle>
            <a:lvl1pPr marL="315913" indent="-315913" algn="l" defTabSz="457200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Bats" charset="0"/>
              <a:buChar char="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5963" indent="-258763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Bats" charset="0"/>
              <a:buChar char=""/>
              <a:defRPr sz="2800">
                <a:solidFill>
                  <a:srgbClr val="000000"/>
                </a:solidFill>
                <a:latin typeface="+mn-lt"/>
                <a:ea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Bats" charset="0"/>
              <a:buChar char=""/>
              <a:defRPr sz="2400">
                <a:solidFill>
                  <a:srgbClr val="000000"/>
                </a:solidFill>
                <a:latin typeface="+mn-lt"/>
                <a:ea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tarBats" charset="0"/>
              <a:buChar char=""/>
              <a:defRPr sz="2000">
                <a:solidFill>
                  <a:srgbClr val="000000"/>
                </a:solidFill>
                <a:latin typeface="+mn-lt"/>
                <a:ea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000">
                <a:solidFill>
                  <a:srgbClr val="000000"/>
                </a:solidFill>
                <a:latin typeface="+mn-lt"/>
                <a:ea typeface="ＭＳ Ｐゴシック" charset="0"/>
              </a:defRPr>
            </a:lvl5pPr>
            <a:lvl6pPr marL="2514600" indent="-228600" algn="l" defTabSz="4572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spcBef>
                <a:spcPts val="26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b="1" dirty="0" smtClean="0">
                <a:cs typeface="Times New Roman" pitchFamily="18" charset="0"/>
              </a:rPr>
              <a:t>Potential Fishing Zones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b="1" dirty="0" smtClean="0">
                <a:cs typeface="Times New Roman" pitchFamily="18" charset="0"/>
              </a:rPr>
              <a:t>Ocean State Forecast (Waves, Currents, SST, Tides, etc.)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b="1" dirty="0" smtClean="0">
                <a:cs typeface="Times New Roman" pitchFamily="18" charset="0"/>
              </a:rPr>
              <a:t>Early Warnings (Tsunami, Storm Surge, High Wave Alerts)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b="1" dirty="0" smtClean="0">
                <a:cs typeface="Times New Roman" pitchFamily="18" charset="0"/>
              </a:rPr>
              <a:t>Special Services for Blue economy stakeholders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N" sz="1600" b="1" dirty="0" smtClean="0">
                <a:cs typeface="Times New Roman" pitchFamily="18" charset="0"/>
              </a:rPr>
              <a:t>Ocean Climate Services</a:t>
            </a:r>
          </a:p>
          <a:p>
            <a:pPr marL="342900" indent="-342900" algn="just">
              <a:buFont typeface="+mj-lt"/>
              <a:buAutoNum type="arabicPeriod"/>
              <a:defRPr/>
            </a:pPr>
            <a:endParaRPr lang="en-IN" sz="1600" b="1" dirty="0" smtClean="0">
              <a:cs typeface="Times New Roman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4293096"/>
            <a:ext cx="381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1600" dirty="0">
                <a:latin typeface="Comic Sans MS" pitchFamily="66" charset="0"/>
              </a:rPr>
              <a:t>Our services to Indian Ocean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027130"/>
            <a:ext cx="2057400" cy="225803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260648"/>
            <a:ext cx="8136904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SOT Activities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VOS- INCOIS Real Time Automatic Weather Station (IRAWS)</a:t>
            </a:r>
          </a:p>
        </p:txBody>
      </p:sp>
      <p:sp>
        <p:nvSpPr>
          <p:cNvPr id="7" name="Slide Number Placeholder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086600" y="4027587"/>
            <a:ext cx="2057400" cy="225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EE660-503F-4269-BD33-C2AD1F211AE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843808" y="1196752"/>
          <a:ext cx="2376264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300192" y="2564904"/>
            <a:ext cx="1657350" cy="3810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        IRAWS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 flipV="1">
          <a:off x="5289230" y="422904"/>
          <a:ext cx="45719" cy="7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-324544" y="1124744"/>
          <a:ext cx="363589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3338" y="1197075"/>
            <a:ext cx="40306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indilog"/>
          <p:cNvPicPr>
            <a:picLocks noChangeAspect="1" noChangeArrowheads="1"/>
          </p:cNvPicPr>
          <p:nvPr/>
        </p:nvPicPr>
        <p:blipFill>
          <a:blip r:embed="rId14" cstate="print"/>
          <a:srcRect l="49980" t="22299"/>
          <a:stretch>
            <a:fillRect/>
          </a:stretch>
        </p:blipFill>
        <p:spPr bwMode="auto">
          <a:xfrm>
            <a:off x="7450138" y="3656112"/>
            <a:ext cx="165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79512" y="4279600"/>
          <a:ext cx="8964489" cy="2510387"/>
        </p:xfrm>
        <a:graphic>
          <a:graphicData uri="http://schemas.openxmlformats.org/drawingml/2006/table">
            <a:tbl>
              <a:tblPr/>
              <a:tblGrid>
                <a:gridCol w="1822237"/>
                <a:gridCol w="5543209"/>
                <a:gridCol w="1599043"/>
              </a:tblGrid>
              <a:tr h="73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Parameters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Sensor Make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Accuracy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Wind speed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S1510 –Ultrasonic Gill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0.01 m/s 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Wind Direction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S1510 –Ultrasonic Gill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1°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Air Pressure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WEATHERPAK-2000, S1079W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 hPa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Air  temperature 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WEATHERPAK-2000, S1057W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0.1° C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Relative humidity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WEATHERPAK-2000, S1057W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±2%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Shortwave Radiation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WEATHERPAK-2000, S1092W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Eppley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±2%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Long wave radiation 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WEATHERPAK-2000, S1425W,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Eppley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±2%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Sea surface Temperature (SST)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WEATHERPAK-2000,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Thermister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Type, S3338,RS-485 signal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0.01° C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Rain gauge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WEATHERPAK-2000 S1111W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mm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Chlorophyll  +Turbidity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FLNTUS-ECO Chlorophyll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fluorometer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Turbidity meter, Bio-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wiper,Memory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Wetlab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0-30ugChl/l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GPS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Trimble with marine grade antenna and enclosure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Gyro/Digital compass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WEATHERPAK-2000,S1085W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INSAT communication</a:t>
                      </a:r>
                    </a:p>
                  </a:txBody>
                  <a:tcPr marL="8290" marR="8290" marT="82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INSAT-UHF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transmitter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8290" marR="8290" marT="82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43608" y="0"/>
            <a:ext cx="7559675" cy="60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SOT Activities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Participating ships &amp; Automation in Monitoring 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86600" y="6619875"/>
            <a:ext cx="2057400" cy="225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88E7E-3130-4F8C-AD5E-EB715E0BB6E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92500" y="620713"/>
          <a:ext cx="848139" cy="432048"/>
        </p:xfrm>
        <a:graphic>
          <a:graphicData uri="http://schemas.openxmlformats.org/drawingml/2006/table">
            <a:tbl>
              <a:tblPr/>
              <a:tblGrid>
                <a:gridCol w="848139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Header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SMVX02 DEMS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hindilog"/>
          <p:cNvPicPr>
            <a:picLocks noChangeAspect="1" noChangeArrowheads="1"/>
          </p:cNvPicPr>
          <p:nvPr/>
        </p:nvPicPr>
        <p:blipFill>
          <a:blip r:embed="rId2" cstate="print"/>
          <a:srcRect l="49980" t="22299"/>
          <a:stretch>
            <a:fillRect/>
          </a:stretch>
        </p:blipFill>
        <p:spPr bwMode="auto">
          <a:xfrm>
            <a:off x="7450138" y="6248400"/>
            <a:ext cx="165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3000" y="571500"/>
          <a:ext cx="2214578" cy="658180"/>
        </p:xfrm>
        <a:graphic>
          <a:graphicData uri="http://schemas.openxmlformats.org/drawingml/2006/table">
            <a:tbl>
              <a:tblPr/>
              <a:tblGrid>
                <a:gridCol w="708665"/>
                <a:gridCol w="1505913"/>
              </a:tblGrid>
              <a:tr h="164545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 time </a:t>
                      </a:r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Repoting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45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GPS </a:t>
                      </a:r>
                      <a:r>
                        <a:rPr lang="en-IN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error</a:t>
                      </a:r>
                      <a:r>
                        <a:rPr lang="en-IN" sz="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IN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Reporting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45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Drydock</a:t>
                      </a:r>
                      <a:endParaRPr lang="en-IN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45"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Decommissioned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875" y="1281113"/>
          <a:ext cx="4071966" cy="5384630"/>
        </p:xfrm>
        <a:graphic>
          <a:graphicData uri="http://schemas.openxmlformats.org/drawingml/2006/table">
            <a:tbl>
              <a:tblPr/>
              <a:tblGrid>
                <a:gridCol w="1159781"/>
                <a:gridCol w="665582"/>
                <a:gridCol w="842476"/>
                <a:gridCol w="631857"/>
                <a:gridCol w="772270"/>
              </a:tblGrid>
              <a:tr h="3441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Ship Name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Deployment Date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Last Reported Time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Last Reported Latitude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Last Reported Longitude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ORV </a:t>
                      </a:r>
                      <a:r>
                        <a:rPr lang="en-IN" sz="7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Sagar</a:t>
                      </a:r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7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Kanya</a:t>
                      </a:r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01.06.2010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29-05-2021 23:04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13.09111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80.33278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FORV </a:t>
                      </a:r>
                      <a:r>
                        <a:rPr lang="en-IN" sz="7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Sagar</a:t>
                      </a:r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7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Sampada</a:t>
                      </a:r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26.07.2010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29-05-2021 23:10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9.93472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76.17333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CRV Sagar Purvi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06.08.2010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23-05-2021 11:30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9.97556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76.24389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ORV Sagar Manjusha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17.09.2010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29-05-2021 23:19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13.08083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80.32833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RV Sindhu Sankalp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18.06.2011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02-02-2020 05:05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13.09028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80.3375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RV Samudra Saudikama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07.07.2011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29-05-2021 23:50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9.97556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76.24389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RV Samudra Kaustubh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21.08.2011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27-05-2021 11:12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17.69528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83.30333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SCI Nalanda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25.05.2013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09-09-2021 00:09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18.93194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72.86889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Mastya Vrushti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05.06.2013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09-09-2021 07:19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20.06167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70.43917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ORV Sagar Nidhi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11.06.2013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29-05-2021 23:59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13.08139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80.35056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Mastya Drushti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05.07.2013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29-01-2020 12:09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13.41889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80.36611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Yellow Fin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11.07.2013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06-06-2020 21:59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15.40444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73.82528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 Sarvekshak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30.07.2013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17-04-2021 04:09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-8.153333333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64.50583333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Sagarika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29.08.2013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06-09-2021 09:59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15.40806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73.80472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Mastya Varshini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04.10.2013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29-05-2021 23:59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9.96194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76.28306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Nicobar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28.05.2014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31-07-2021 08:10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22.53889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88.31472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Blue Marlin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17.07.2014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09-09-2021 06:59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11.66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92.72528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Swaraj Dweep 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30.04.2015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21-05-2020 05:59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22.53889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88.315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Nancowry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10.06.2015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30-05-2021 00:00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11.68083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92.74694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SCI Yamuna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03.07.2015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09-09-2021 07:19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18.92694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72.86278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Campbell Bay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04.08.2015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09-09-2021 07:09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18.94444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72.84167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Sentinel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08.09.2015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12-01-2021 09:59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11.65917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92.72472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Dering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09.09.2015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29-05-2021 23:59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22.53694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88.29972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Chowra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13.09.2015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12-02-2021 07:09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9.9575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76.28528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Kalighat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14.09.2015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29-05-2021 23:59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11.68278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92.70944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 Darshak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05.10.2015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19-10-2020 15:11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15.4175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73.79166667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 Sutlej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06.10.2015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12-08-2019 05:16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9.950833333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76.28361111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 Nirupak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11.12.2015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20-06-2021 03:42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11.68083333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92.71722222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INS Sandhayak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11.12.2015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19-03-2020 05:59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17.70083333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83.27361111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RV Ratnakar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28.01.2016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17-02-2021 13:59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9.93639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94.79417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MFV Blue Fin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26.11.2018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30-05-2021 00:00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10.57111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72.635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Lakshadweep Sea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26.09.2020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06-09-2021 08:09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9.95139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76.26639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26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MV Arabian Sea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28.12.2020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29-05-2021 23:59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10.58694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7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72.9925</a:t>
                      </a:r>
                    </a:p>
                  </a:txBody>
                  <a:tcPr marL="5864" marR="5864" marT="58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00563" y="1285875"/>
          <a:ext cx="1928826" cy="5248670"/>
        </p:xfrm>
        <a:graphic>
          <a:graphicData uri="http://schemas.openxmlformats.org/drawingml/2006/table">
            <a:tbl>
              <a:tblPr/>
              <a:tblGrid>
                <a:gridCol w="1285884"/>
                <a:gridCol w="642942"/>
              </a:tblGrid>
              <a:tr h="3234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Ship Name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Ship Call Sign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ORV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Sagar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Kanya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VTJR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FORV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Sagar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Sampada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VWXS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CRV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Sagar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Purvi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VWFQ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ORV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Sagar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Manjusha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AUKJ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RV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Sindhu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Sankalp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AUYB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RV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Samudra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Saudikama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VWSK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RV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Samudra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Kaustubh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VWSM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SCI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Nalanda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AVFV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FSI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Mastya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Vrushti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8TAO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ORV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Sagar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Nidhi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AUCE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FSI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Mastya</a:t>
                      </a:r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Drushti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8TAP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Yellow Fin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VTSJ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Sagarika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VTLX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Mastya Varshini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ATVK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Nicobar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VTWS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FSI Blue Marlin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9HA2800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Swaraj Dweep 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VTZJ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Nancowry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VTXB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SCI Yamuna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AVFX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Campbell Bay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AUXE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Sentinel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VTFG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Dering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VTVS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Chowra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VTGB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MV Kalighat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VWTI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RV Ratnakar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AVWP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MFV Blue Fin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9HA2800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MV Lakshadweep Sea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AUVM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MV Arabian Sea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AUVL</a:t>
                      </a:r>
                    </a:p>
                  </a:txBody>
                  <a:tcPr marL="6817" marR="6817" marT="6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304" descr="C:\Users\SWAN\Downloads\HE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714375"/>
            <a:ext cx="47148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5" descr="C:\Users\SWAN\Downloads\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1285875"/>
            <a:ext cx="250983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6" descr="C:\Users\SWAN\Downloads\R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2571750"/>
            <a:ext cx="24288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7" descr="C:\Users\SWAN\Downloads\Win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708400"/>
            <a:ext cx="24288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8" descr="C:\Users\SWAN\Downloads\Dire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4929188"/>
            <a:ext cx="2428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53640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-684584" y="6271592"/>
            <a:ext cx="10369152" cy="6858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a typeface="+mj-ea"/>
              </a:rPr>
              <a:t>Commissioned Stations :35 ,AWS in Operation :30 ,AWS lost:</a:t>
            </a:r>
            <a:r>
              <a:rPr lang="en-US" sz="1400" b="1" dirty="0"/>
              <a:t> 01(2014) </a:t>
            </a:r>
            <a:r>
              <a:rPr lang="en-US" sz="1400" b="1" dirty="0" smtClean="0"/>
              <a:t>, </a:t>
            </a:r>
            <a:r>
              <a:rPr lang="en-US" sz="1400" b="1" dirty="0" smtClean="0">
                <a:ea typeface="+mj-ea"/>
              </a:rPr>
              <a:t>AWS  </a:t>
            </a:r>
            <a:r>
              <a:rPr lang="en-US" sz="1400" b="1" dirty="0"/>
              <a:t>Re-installation :02(2020-21) , </a:t>
            </a:r>
            <a:endParaRPr lang="en-US" sz="1400" b="1" dirty="0" smtClean="0"/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AWS </a:t>
            </a:r>
            <a:r>
              <a:rPr lang="en-US" sz="1400" b="1" dirty="0"/>
              <a:t>Decommissioned :04(2020-21), Under Repair:01</a:t>
            </a:r>
            <a:endParaRPr lang="en-US" sz="1400" b="1" dirty="0">
              <a:ea typeface="+mj-ea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48" descr="C:\Users\SWAN\Download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64704"/>
            <a:ext cx="3279279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1" descr="C:\Users\SWAN\Downloads\AWS_AvailbilityChart.png"/>
          <p:cNvPicPr>
            <a:picLocks noChangeAspect="1" noChangeArrowheads="1"/>
          </p:cNvPicPr>
          <p:nvPr/>
        </p:nvPicPr>
        <p:blipFill>
          <a:blip r:embed="rId4" cstate="print"/>
          <a:srcRect r="10726"/>
          <a:stretch>
            <a:fillRect/>
          </a:stretch>
        </p:blipFill>
        <p:spPr bwMode="auto">
          <a:xfrm>
            <a:off x="3779912" y="764704"/>
            <a:ext cx="5364088" cy="27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55576" y="-27384"/>
            <a:ext cx="8136904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SOT Activities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VOS- (IRAWS)- Data and spatial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259632" y="764704"/>
            <a:ext cx="2088232" cy="487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u="sng" dirty="0" smtClean="0"/>
              <a:t>2019</a:t>
            </a:r>
            <a:endParaRPr lang="en-IN" u="sng" dirty="0" smtClean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8044259" y="6599112"/>
            <a:ext cx="3667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AB89E-37B7-4222-A3D9-FEC742465EC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2" descr="hindilog"/>
          <p:cNvPicPr>
            <a:picLocks noChangeAspect="1" noChangeArrowheads="1"/>
          </p:cNvPicPr>
          <p:nvPr/>
        </p:nvPicPr>
        <p:blipFill>
          <a:blip r:embed="rId2" cstate="print"/>
          <a:srcRect l="49980" t="22299"/>
          <a:stretch>
            <a:fillRect/>
          </a:stretch>
        </p:blipFill>
        <p:spPr bwMode="auto">
          <a:xfrm>
            <a:off x="7492999" y="6248400"/>
            <a:ext cx="16510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249142" y="764704"/>
          <a:ext cx="3643338" cy="1828800"/>
        </p:xfrm>
        <a:graphic>
          <a:graphicData uri="http://schemas.openxmlformats.org/drawingml/2006/table">
            <a:tbl>
              <a:tblPr/>
              <a:tblGrid>
                <a:gridCol w="1686719"/>
                <a:gridCol w="1956619"/>
              </a:tblGrid>
              <a:tr h="363684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Calibrations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Wind-11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AT-17, BP-08, </a:t>
                      </a: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LWR-   05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SWR-09, RG-05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0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Preventive 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114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691680" y="3060249"/>
            <a:ext cx="1111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u="sng" dirty="0" smtClean="0">
                <a:latin typeface="+mj-lt"/>
                <a:cs typeface="Arial" pitchFamily="34" charset="0"/>
              </a:rPr>
              <a:t> </a:t>
            </a:r>
            <a:r>
              <a:rPr lang="en-US" sz="3200" b="1" u="sng" dirty="0">
                <a:latin typeface="+mj-lt"/>
                <a:cs typeface="Arial" pitchFamily="34" charset="0"/>
              </a:rPr>
              <a:t>2020</a:t>
            </a:r>
            <a:endParaRPr lang="en-IN" sz="3200" b="1" u="sng" dirty="0">
              <a:latin typeface="+mj-lt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249142" y="2852936"/>
          <a:ext cx="3640138" cy="1524000"/>
        </p:xfrm>
        <a:graphic>
          <a:graphicData uri="http://schemas.openxmlformats.org/drawingml/2006/table">
            <a:tbl>
              <a:tblPr/>
              <a:tblGrid>
                <a:gridCol w="1643074"/>
                <a:gridCol w="1997064"/>
              </a:tblGrid>
              <a:tr h="272763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Calibrations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Wind-6</a:t>
                      </a:r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AT-10, BP-03, LWR-08, SWR-07, RG-07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6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Preventive </a:t>
                      </a:r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54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63688" y="4941168"/>
            <a:ext cx="229005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 smtClean="0">
                <a:latin typeface="+mj-lt"/>
                <a:cs typeface="Arial" pitchFamily="34" charset="0"/>
              </a:rPr>
              <a:t> </a:t>
            </a:r>
            <a:r>
              <a:rPr lang="en-US" sz="3200" b="1" u="sng" dirty="0">
                <a:latin typeface="+mj-lt"/>
                <a:cs typeface="Arial" pitchFamily="34" charset="0"/>
              </a:rPr>
              <a:t>2021 </a:t>
            </a:r>
            <a:r>
              <a:rPr lang="en-US" b="1" u="sng" dirty="0" smtClean="0">
                <a:latin typeface="+mj-lt"/>
                <a:cs typeface="Arial" pitchFamily="34" charset="0"/>
              </a:rPr>
              <a:t>(May </a:t>
            </a:r>
            <a:r>
              <a:rPr lang="en-US" b="1" u="sng" dirty="0">
                <a:latin typeface="+mj-lt"/>
                <a:cs typeface="Arial" pitchFamily="34" charset="0"/>
              </a:rPr>
              <a:t>2021)</a:t>
            </a:r>
            <a:endParaRPr lang="en-IN" b="1" u="sng" dirty="0">
              <a:latin typeface="+mj-lt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249142" y="4869160"/>
          <a:ext cx="3640138" cy="1524000"/>
        </p:xfrm>
        <a:graphic>
          <a:graphicData uri="http://schemas.openxmlformats.org/drawingml/2006/table">
            <a:tbl>
              <a:tblPr/>
              <a:tblGrid>
                <a:gridCol w="1643074"/>
                <a:gridCol w="1997064"/>
              </a:tblGrid>
              <a:tr h="272763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Calibrations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Wind-2,</a:t>
                      </a:r>
                      <a:r>
                        <a:rPr lang="en-IN" sz="20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BP-04, LWR-02, SWR-02, RG-02 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65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Preventive 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Maintenance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60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0" y="332656"/>
          <a:ext cx="500404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0" y="2348880"/>
          <a:ext cx="5148064" cy="227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0" y="4365104"/>
          <a:ext cx="5148064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 rot="16200000">
            <a:off x="-463913" y="349636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No. AWS</a:t>
            </a:r>
            <a:endParaRPr lang="en-US" b="1" dirty="0"/>
          </a:p>
        </p:txBody>
      </p:sp>
      <p:sp>
        <p:nvSpPr>
          <p:cNvPr id="27" name="Rectangle 34"/>
          <p:cNvSpPr>
            <a:spLocks noChangeArrowheads="1"/>
          </p:cNvSpPr>
          <p:nvPr/>
        </p:nvSpPr>
        <p:spPr bwMode="auto">
          <a:xfrm>
            <a:off x="251520" y="6474822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  In Operation   </a:t>
            </a:r>
            <a:r>
              <a:rPr lang="en-US" sz="1600" b="1" dirty="0" smtClean="0"/>
              <a:t>      </a:t>
            </a:r>
            <a:r>
              <a:rPr lang="en-US" sz="1600" b="1" dirty="0"/>
              <a:t>Dry-dock      </a:t>
            </a:r>
            <a:r>
              <a:rPr lang="en-US" sz="1600" b="1" dirty="0" smtClean="0"/>
              <a:t> </a:t>
            </a:r>
            <a:r>
              <a:rPr lang="en-US" sz="1600" b="1" dirty="0"/>
              <a:t>Repair        </a:t>
            </a:r>
            <a:r>
              <a:rPr lang="en-US" sz="1600" b="1" dirty="0" smtClean="0"/>
              <a:t>   </a:t>
            </a:r>
            <a:r>
              <a:rPr lang="en-US" sz="1600" b="1" dirty="0"/>
              <a:t>Total</a:t>
            </a:r>
            <a:endParaRPr lang="en-IN" sz="1600" b="1" dirty="0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251520" y="2348880"/>
            <a:ext cx="5976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  In Operation   </a:t>
            </a:r>
            <a:r>
              <a:rPr lang="en-US" sz="1600" b="1" dirty="0" smtClean="0"/>
              <a:t>      </a:t>
            </a:r>
            <a:r>
              <a:rPr lang="en-US" sz="1600" b="1" dirty="0"/>
              <a:t>Dry-dock      </a:t>
            </a:r>
            <a:r>
              <a:rPr lang="en-US" sz="1600" b="1" dirty="0" smtClean="0"/>
              <a:t> </a:t>
            </a:r>
            <a:r>
              <a:rPr lang="en-US" sz="1600" b="1" dirty="0"/>
              <a:t>Repair        </a:t>
            </a:r>
            <a:r>
              <a:rPr lang="en-US" sz="1600" b="1" dirty="0" smtClean="0"/>
              <a:t>   </a:t>
            </a:r>
            <a:r>
              <a:rPr lang="en-US" sz="1600" b="1" dirty="0"/>
              <a:t>Total</a:t>
            </a:r>
            <a:endParaRPr lang="en-IN" sz="1600" b="1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-684584" y="-59779"/>
            <a:ext cx="10801200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SOT Activities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VOS- (IRAWS)- Calibration &amp;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980728"/>
            <a:ext cx="8892480" cy="46802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3200" b="1" dirty="0">
                <a:latin typeface="+mj-lt"/>
                <a:ea typeface="Times New Roman" pitchFamily="18" charset="0"/>
              </a:rPr>
              <a:t>Maintenance &amp; Calibration activities suffered due </a:t>
            </a:r>
            <a:r>
              <a:rPr lang="en-US" sz="3200" b="1" dirty="0" smtClean="0">
                <a:latin typeface="+mj-lt"/>
                <a:ea typeface="Times New Roman" pitchFamily="18" charset="0"/>
              </a:rPr>
              <a:t>to</a:t>
            </a:r>
          </a:p>
          <a:p>
            <a:pPr eaLnBrk="0" hangingPunct="0">
              <a:defRPr/>
            </a:pPr>
            <a:r>
              <a:rPr lang="en-US" sz="3200" b="1" dirty="0" smtClean="0">
                <a:latin typeface="+mj-lt"/>
                <a:ea typeface="Times New Roman" pitchFamily="18" charset="0"/>
              </a:rPr>
              <a:t> </a:t>
            </a: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j-lt"/>
                <a:ea typeface="Times New Roman" pitchFamily="18" charset="0"/>
              </a:rPr>
              <a:t>constraints </a:t>
            </a:r>
            <a:r>
              <a:rPr lang="en-US" sz="3200" b="1" dirty="0">
                <a:latin typeface="+mj-lt"/>
                <a:ea typeface="Times New Roman" pitchFamily="18" charset="0"/>
              </a:rPr>
              <a:t>of transportation, </a:t>
            </a:r>
            <a:endParaRPr lang="en-US" sz="3200" b="1" dirty="0" smtClean="0">
              <a:latin typeface="+mj-lt"/>
              <a:ea typeface="Times New Roman" pitchFamily="18" charset="0"/>
            </a:endParaRP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j-lt"/>
                <a:ea typeface="Times New Roman" pitchFamily="18" charset="0"/>
              </a:rPr>
              <a:t>non </a:t>
            </a:r>
            <a:r>
              <a:rPr lang="en-US" sz="3200" b="1" dirty="0">
                <a:latin typeface="+mj-lt"/>
                <a:ea typeface="Times New Roman" pitchFamily="18" charset="0"/>
              </a:rPr>
              <a:t>availability of electronic components, </a:t>
            </a:r>
            <a:endParaRPr lang="en-US" sz="3200" b="1" dirty="0" smtClean="0">
              <a:latin typeface="+mj-lt"/>
              <a:ea typeface="Times New Roman" pitchFamily="18" charset="0"/>
            </a:endParaRP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j-lt"/>
                <a:ea typeface="Times New Roman" pitchFamily="18" charset="0"/>
              </a:rPr>
              <a:t>shut </a:t>
            </a:r>
            <a:r>
              <a:rPr lang="en-US" sz="3200" b="1" dirty="0">
                <a:latin typeface="+mj-lt"/>
                <a:ea typeface="Times New Roman" pitchFamily="18" charset="0"/>
              </a:rPr>
              <a:t>down of ship operations, </a:t>
            </a:r>
            <a:endParaRPr lang="en-US" sz="3200" b="1" dirty="0" smtClean="0">
              <a:latin typeface="+mj-lt"/>
              <a:ea typeface="Times New Roman" pitchFamily="18" charset="0"/>
            </a:endParaRP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j-lt"/>
                <a:ea typeface="Times New Roman" pitchFamily="18" charset="0"/>
              </a:rPr>
              <a:t>port </a:t>
            </a:r>
            <a:r>
              <a:rPr lang="en-US" sz="3200" b="1" dirty="0">
                <a:latin typeface="+mj-lt"/>
                <a:ea typeface="Times New Roman" pitchFamily="18" charset="0"/>
              </a:rPr>
              <a:t>containment zone </a:t>
            </a:r>
            <a:r>
              <a:rPr lang="en-US" sz="3200" b="1" dirty="0" smtClean="0">
                <a:latin typeface="+mj-lt"/>
                <a:ea typeface="Times New Roman" pitchFamily="18" charset="0"/>
              </a:rPr>
              <a:t>restrictions</a:t>
            </a:r>
          </a:p>
          <a:p>
            <a:pPr marL="971550" lvl="1" indent="-514350" eaLnBrk="0" hangingPunct="0"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+mj-lt"/>
                <a:ea typeface="Times New Roman" pitchFamily="18" charset="0"/>
              </a:rPr>
              <a:t>Quarantine </a:t>
            </a:r>
            <a:r>
              <a:rPr lang="en-US" sz="3200" b="1" dirty="0">
                <a:latin typeface="+mj-lt"/>
                <a:ea typeface="Times New Roman" pitchFamily="18" charset="0"/>
              </a:rPr>
              <a:t>measures etc</a:t>
            </a:r>
            <a:r>
              <a:rPr lang="en-US" sz="3200" b="1" dirty="0" smtClean="0">
                <a:latin typeface="+mj-lt"/>
                <a:ea typeface="Times New Roman" pitchFamily="18" charset="0"/>
              </a:rPr>
              <a:t>.</a:t>
            </a:r>
          </a:p>
          <a:p>
            <a:pPr algn="ctr" eaLnBrk="0" hangingPunct="0">
              <a:defRPr/>
            </a:pPr>
            <a:endParaRPr lang="en-US" sz="3200" b="1" dirty="0">
              <a:latin typeface="+mj-lt"/>
              <a:ea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3200" b="1" dirty="0" smtClean="0">
                <a:latin typeface="+mj-lt"/>
                <a:ea typeface="Times New Roman" pitchFamily="18" charset="0"/>
              </a:rPr>
              <a:t>However </a:t>
            </a:r>
            <a:r>
              <a:rPr lang="en-US" sz="3200" b="1" dirty="0">
                <a:latin typeface="+mj-lt"/>
                <a:ea typeface="Times New Roman" pitchFamily="18" charset="0"/>
              </a:rPr>
              <a:t>as a </a:t>
            </a:r>
            <a:r>
              <a:rPr lang="en-US" sz="3200" b="1" dirty="0" smtClean="0">
                <a:latin typeface="+mj-lt"/>
                <a:ea typeface="Times New Roman" pitchFamily="18" charset="0"/>
              </a:rPr>
              <a:t>way forward</a:t>
            </a:r>
            <a:r>
              <a:rPr lang="en-US" sz="3200" b="1" dirty="0">
                <a:latin typeface="+mj-lt"/>
                <a:ea typeface="Times New Roman" pitchFamily="18" charset="0"/>
              </a:rPr>
              <a:t>, it is planned to </a:t>
            </a:r>
            <a:r>
              <a:rPr lang="en-US" sz="3200" b="1" dirty="0" err="1">
                <a:latin typeface="+mj-lt"/>
                <a:ea typeface="Times New Roman" pitchFamily="18" charset="0"/>
              </a:rPr>
              <a:t>operationalize</a:t>
            </a:r>
            <a:r>
              <a:rPr lang="en-US" sz="3200" b="1" dirty="0">
                <a:latin typeface="+mj-lt"/>
                <a:ea typeface="Times New Roman" pitchFamily="18" charset="0"/>
              </a:rPr>
              <a:t> </a:t>
            </a:r>
            <a:r>
              <a:rPr lang="en-US" sz="3200" b="1" dirty="0" smtClean="0">
                <a:latin typeface="+mj-lt"/>
                <a:ea typeface="Times New Roman" pitchFamily="18" charset="0"/>
              </a:rPr>
              <a:t>34 </a:t>
            </a:r>
            <a:r>
              <a:rPr lang="en-US" sz="3200" b="1" dirty="0">
                <a:latin typeface="+mj-lt"/>
                <a:ea typeface="Times New Roman" pitchFamily="18" charset="0"/>
              </a:rPr>
              <a:t>Weather Stations by October 2021.</a:t>
            </a:r>
            <a:endParaRPr lang="en-IN" sz="3200" b="1" dirty="0">
              <a:latin typeface="+mj-lt"/>
              <a:ea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2779"/>
            <a:ext cx="7128792" cy="607909"/>
          </a:xfrm>
        </p:spPr>
        <p:txBody>
          <a:bodyPr/>
          <a:lstStyle/>
          <a:p>
            <a:r>
              <a:rPr lang="en-US" sz="3600" dirty="0" smtClean="0"/>
              <a:t>Covid-19 </a:t>
            </a:r>
            <a:r>
              <a:rPr lang="en-US" sz="3600" dirty="0"/>
              <a:t>Impact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62C0E22-FF76-44D6-A26F-E6B46DDDA109}"/>
              </a:ext>
            </a:extLst>
          </p:cNvPr>
          <p:cNvSpPr txBox="1">
            <a:spLocks/>
          </p:cNvSpPr>
          <p:nvPr/>
        </p:nvSpPr>
        <p:spPr>
          <a:xfrm>
            <a:off x="1043608" y="0"/>
            <a:ext cx="7488832" cy="620688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initiatives/resources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n-US" sz="2800" dirty="0" smtClean="0"/>
              <a:t>– Met and ocean network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70" name="AutoShape 2" descr="https://email.incois.gov.in/owa/service.svc/s/GetFileAttachment?id=AAMkADk5MGNmNzBjLTk0ZjctNGE3ZS1hODNiLTRlYjNmMzMzYWU5NwBGAAAAAAALlA37z6bsTIJdytt%2B%2F1MPBwCYa5FMRRCrQZ%2FYGedqc0GeABRPJ4oIAAAzaauDg0M5Rr3T0PqhOLO6AAaEr1CYAAABEgAQAGZ4Ko%2FbNJlCkNZR5IQXqMQ%3D&amp;isImagePreview=True&amp;X-OWA-CANARY=AiX2S6SgfEa2bbQB2XanvMXX-sPrddkIJov_Cm00B3aOgK0nNRDSldLkzpov_ap10zhK3bSRawQ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https://email.incois.gov.in/owa/service.svc/s/GetFileAttachment?id=AAMkADk5MGNmNzBjLTk0ZjctNGE3ZS1hODNiLTRlYjNmMzMzYWU5NwBGAAAAAAALlA37z6bsTIJdytt%2B%2F1MPBwCYa5FMRRCrQZ%2FYGedqc0GeABRPJ4oIAAAzaauDg0M5Rr3T0PqhOLO6AAaEr1CYAAABEgAQAGZ4Ko%2FbNJlCkNZR5IQXqMQ%3D&amp;isImagePreview=True&amp;X-OWA-CANARY=AiX2S6SgfEa2bbQB2XanvMXX-sPrddkIJov_Cm00B3aOgK0nNRDSldLkzpov_ap10zhK3bSRawQ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C:\Users\Balakrishnan\OneDrive\Desktop\17samudrasaudamika_sam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824536" cy="3024336"/>
          </a:xfrm>
          <a:prstGeom prst="rect">
            <a:avLst/>
          </a:prstGeom>
          <a:noFill/>
        </p:spPr>
      </p:pic>
      <p:pic>
        <p:nvPicPr>
          <p:cNvPr id="7174" name="Picture 6" descr="C:\Users\Balakrishnan\OneDrive\Desktop\15sagarpurvi_sam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572000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1720" y="644404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Comparing the VOS Radiation data with GFS and CERES </a:t>
            </a:r>
            <a:endParaRPr lang="en-US" dirty="0"/>
          </a:p>
        </p:txBody>
      </p:sp>
      <p:pic>
        <p:nvPicPr>
          <p:cNvPr id="9" name="Picture 3" descr="s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3312368" cy="291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23528" y="3356992"/>
            <a:ext cx="338437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1200" b="1" dirty="0">
                <a:solidFill>
                  <a:srgbClr val="FF0000"/>
                </a:solidFill>
                <a:latin typeface="Calibri" pitchFamily="34" charset="0"/>
              </a:rPr>
              <a:t>Chlorophyll /Turbidity /SST Sensor Installation onboard ORV </a:t>
            </a:r>
            <a:r>
              <a:rPr lang="en-IN" sz="1200" b="1" dirty="0" err="1">
                <a:solidFill>
                  <a:srgbClr val="FF0000"/>
                </a:solidFill>
                <a:latin typeface="Calibri" pitchFamily="34" charset="0"/>
              </a:rPr>
              <a:t>Sagar</a:t>
            </a:r>
            <a:r>
              <a:rPr lang="en-IN" sz="1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IN" sz="1200" b="1" dirty="0" err="1">
                <a:solidFill>
                  <a:srgbClr val="FF0000"/>
                </a:solidFill>
                <a:latin typeface="Calibri" pitchFamily="34" charset="0"/>
              </a:rPr>
              <a:t>Nidhi</a:t>
            </a:r>
            <a:endParaRPr lang="en-US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" name="Picture 1" descr="All_CHL"/>
          <p:cNvPicPr>
            <a:picLocks noChangeAspect="1" noChangeArrowheads="1"/>
          </p:cNvPicPr>
          <p:nvPr/>
        </p:nvPicPr>
        <p:blipFill>
          <a:blip r:embed="rId5" cstate="print"/>
          <a:srcRect l="19881" t="5873" r="20148" b="2586"/>
          <a:stretch>
            <a:fillRect/>
          </a:stretch>
        </p:blipFill>
        <p:spPr bwMode="auto">
          <a:xfrm>
            <a:off x="5436096" y="476672"/>
            <a:ext cx="2808312" cy="295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olorbar_CHL_Tur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476672"/>
            <a:ext cx="28892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860032" y="3356992"/>
            <a:ext cx="3384260" cy="39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Chl</a:t>
            </a:r>
            <a:r>
              <a:rPr lang="en-I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-a Concentration (in mg-m</a:t>
            </a:r>
            <a:r>
              <a:rPr lang="en-IN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-3</a:t>
            </a:r>
            <a:r>
              <a:rPr lang="en-IN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IN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96;p13"/>
          <p:cNvPicPr preferRelativeResize="0"/>
          <p:nvPr/>
        </p:nvPicPr>
        <p:blipFill rotWithShape="1">
          <a:blip r:embed="rId2" cstate="print">
            <a:alphaModFix/>
          </a:blip>
          <a:srcRect l="6164" t="19177" r="6400" b="5259"/>
          <a:stretch/>
        </p:blipFill>
        <p:spPr>
          <a:xfrm>
            <a:off x="5796136" y="260648"/>
            <a:ext cx="334786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3" name="Google Shape;90;p13"/>
          <p:cNvGraphicFramePr/>
          <p:nvPr/>
        </p:nvGraphicFramePr>
        <p:xfrm>
          <a:off x="0" y="1196752"/>
          <a:ext cx="5724128" cy="44430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1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464"/>
                <a:gridCol w="6650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86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7667"/>
              </a:tblGrid>
              <a:tr h="9178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Transect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 of voyages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 of XBT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 of XCTD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No. SSS/SST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6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Chennai-Port Blair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143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66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Port Blair-Kolkata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8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41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6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Kochi-Lakshadweep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48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6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India-Mauritius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731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Others (Research Vessel)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7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Sindhu Sankalp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7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Sindhu</a:t>
                      </a: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Sadhana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800" u="none" strike="noStrike" cap="none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</a:t>
                      </a: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5" name="Google Shape;91;p13"/>
          <p:cNvGraphicFramePr/>
          <p:nvPr>
            <p:extLst>
              <p:ext uri="{D42A27DB-BD31-4B8C-83A1-F6EECF244321}">
                <p14:modId xmlns:p14="http://schemas.microsoft.com/office/powerpoint/2010/main" xmlns="" val="4025260661"/>
              </p:ext>
            </p:extLst>
          </p:nvPr>
        </p:nvGraphicFramePr>
        <p:xfrm>
          <a:off x="6084168" y="3868955"/>
          <a:ext cx="2987824" cy="30164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Station name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Samples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Paradeep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Vizag</a:t>
                      </a:r>
                      <a:endParaRPr sz="11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Perupalem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Suryalanka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Chennai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Nagapattinam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Tiruchendur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Rameshwaram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Kolachal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Arambol</a:t>
                      </a:r>
                      <a:endParaRPr sz="11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95</a:t>
                      </a:r>
                      <a:endParaRPr sz="14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7" name="Google Shape;92;p13"/>
          <p:cNvSpPr txBox="1"/>
          <p:nvPr/>
        </p:nvSpPr>
        <p:spPr>
          <a:xfrm>
            <a:off x="6084168" y="3212976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Data density </a:t>
            </a:r>
            <a:r>
              <a:rPr lang="en-US" sz="1800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8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Apr-19 to </a:t>
            </a:r>
            <a:r>
              <a:rPr lang="en-US" sz="1800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Aug-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r>
              <a:rPr lang="en-US" sz="1800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 b="1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93;p13"/>
          <p:cNvSpPr/>
          <p:nvPr/>
        </p:nvSpPr>
        <p:spPr>
          <a:xfrm rot="-371" flipH="1">
            <a:off x="1259682" y="5589473"/>
            <a:ext cx="4320435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Coastal </a:t>
            </a:r>
            <a:r>
              <a:rPr lang="en-US" sz="2000" b="1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time series salinity data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220072" y="594928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87624" y="692696"/>
            <a:ext cx="37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Data acquisition (Apr-19 to Aug-21)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SOOP activities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T-10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SOT-8-Template</Template>
  <TotalTime>2418</TotalTime>
  <Words>1130</Words>
  <Application>Microsoft Office PowerPoint</Application>
  <PresentationFormat>On-screen Show (4:3)</PresentationFormat>
  <Paragraphs>458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SOT-10-Template</vt:lpstr>
      <vt:lpstr>INDIA</vt:lpstr>
      <vt:lpstr>About Organisation  (Met-Ocean Structure)</vt:lpstr>
      <vt:lpstr>Slide 3</vt:lpstr>
      <vt:lpstr>Slide 4</vt:lpstr>
      <vt:lpstr>Slide 5</vt:lpstr>
      <vt:lpstr>2019</vt:lpstr>
      <vt:lpstr>Covid-19 Impact </vt:lpstr>
      <vt:lpstr>Slide 8</vt:lpstr>
      <vt:lpstr>Slide 9</vt:lpstr>
      <vt:lpstr>Gaps and Requirements</vt:lpstr>
      <vt:lpstr>Future Plans</vt:lpstr>
    </vt:vector>
  </TitlesOfParts>
  <Company>WMO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Balakrishnan</cp:lastModifiedBy>
  <cp:revision>78</cp:revision>
  <dcterms:created xsi:type="dcterms:W3CDTF">2015-04-15T06:27:16Z</dcterms:created>
  <dcterms:modified xsi:type="dcterms:W3CDTF">2021-09-12T17:21:58Z</dcterms:modified>
</cp:coreProperties>
</file>