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9"/>
  </p:notesMasterIdLst>
  <p:sldIdLst>
    <p:sldId id="257" r:id="rId2"/>
    <p:sldId id="265" r:id="rId3"/>
    <p:sldId id="266" r:id="rId4"/>
    <p:sldId id="271" r:id="rId5"/>
    <p:sldId id="267" r:id="rId6"/>
    <p:sldId id="269"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4"/>
    <p:restoredTop sz="94694"/>
  </p:normalViewPr>
  <p:slideViewPr>
    <p:cSldViewPr snapToGrid="0" snapToObjects="1">
      <p:cViewPr varScale="1">
        <p:scale>
          <a:sx n="121" d="100"/>
          <a:sy n="121" d="100"/>
        </p:scale>
        <p:origin x="17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A88AB-C1D5-F64E-A084-E8AC947B2D85}" type="datetimeFigureOut">
              <a:rPr lang="en-US" smtClean="0"/>
              <a:t>9/11/21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36E33-AA33-A74F-8E5A-B0A411D5FD31}" type="slidenum">
              <a:rPr lang="en-US" smtClean="0"/>
              <a:t>‹#›</a:t>
            </a:fld>
            <a:endParaRPr lang="en-US"/>
          </a:p>
        </p:txBody>
      </p:sp>
    </p:spTree>
    <p:extLst>
      <p:ext uri="{BB962C8B-B14F-4D97-AF65-F5344CB8AC3E}">
        <p14:creationId xmlns:p14="http://schemas.microsoft.com/office/powerpoint/2010/main" val="487785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Sea-air CO</a:t>
            </a:r>
            <a:r>
              <a:rPr lang="en-US" sz="1200" baseline="-25000" dirty="0">
                <a:latin typeface="Times New Roman"/>
                <a:cs typeface="Times New Roman"/>
              </a:rPr>
              <a:t>2</a:t>
            </a:r>
            <a:r>
              <a:rPr lang="en-US" sz="1200" dirty="0">
                <a:latin typeface="Times New Roman"/>
                <a:cs typeface="Times New Roman"/>
              </a:rPr>
              <a:t> flux =  k K</a:t>
            </a:r>
            <a:r>
              <a:rPr lang="en-US" sz="1200" baseline="-25000" dirty="0">
                <a:latin typeface="Times New Roman"/>
                <a:cs typeface="Times New Roman"/>
              </a:rPr>
              <a:t>o</a:t>
            </a:r>
            <a:r>
              <a:rPr lang="en-US" sz="1200" dirty="0">
                <a:latin typeface="Times New Roman"/>
                <a:cs typeface="Times New Roman"/>
              </a:rPr>
              <a:t>  ∆pCO</a:t>
            </a:r>
            <a:r>
              <a:rPr lang="en-US" sz="1200" baseline="-25000" dirty="0">
                <a:latin typeface="Times New Roman"/>
                <a:cs typeface="Times New Roman"/>
              </a:rPr>
              <a:t>2</a:t>
            </a:r>
            <a:r>
              <a:rPr lang="en-US" sz="1200" dirty="0">
                <a:latin typeface="Times New Roman"/>
                <a:cs typeface="Times New Roman"/>
              </a:rPr>
              <a:t>  :</a:t>
            </a:r>
            <a:r>
              <a:rPr lang="en-US" sz="1200" baseline="0" dirty="0">
                <a:latin typeface="Times New Roman"/>
                <a:cs typeface="Times New Roman"/>
              </a:rPr>
              <a:t>  the sea-air CO2 flux is determined from the gas transfer velocity (k), the solubility of CO2 (Ko) and the partial pressure difference between the surface ocean and atmosphere. The ocean carbon program sponsored by  NOAA CPO/COD supports the largest sustained measurement campaign from ships of opportunity in the world contributing roughly half of all the data that goes into the SOCAT effort (Surface Ocean Carbon ATlas) that is used as a comprehensive database to constrain  the amount of CO2 entering the ocean. </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F9803882-E3C0-164B-82C0-4D95FD0D24A7}" type="slidenum">
              <a:rPr lang="en-US" smtClean="0"/>
              <a:t>1</a:t>
            </a:fld>
            <a:endParaRPr lang="en-US"/>
          </a:p>
        </p:txBody>
      </p:sp>
    </p:spTree>
    <p:extLst>
      <p:ext uri="{BB962C8B-B14F-4D97-AF65-F5344CB8AC3E}">
        <p14:creationId xmlns:p14="http://schemas.microsoft.com/office/powerpoint/2010/main" val="162697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Sea-air CO</a:t>
            </a:r>
            <a:r>
              <a:rPr lang="en-US" sz="1200" baseline="-25000" dirty="0">
                <a:latin typeface="Times New Roman"/>
                <a:cs typeface="Times New Roman"/>
              </a:rPr>
              <a:t>2</a:t>
            </a:r>
            <a:r>
              <a:rPr lang="en-US" sz="1200" dirty="0">
                <a:latin typeface="Times New Roman"/>
                <a:cs typeface="Times New Roman"/>
              </a:rPr>
              <a:t> flux =  k K</a:t>
            </a:r>
            <a:r>
              <a:rPr lang="en-US" sz="1200" baseline="-25000" dirty="0">
                <a:latin typeface="Times New Roman"/>
                <a:cs typeface="Times New Roman"/>
              </a:rPr>
              <a:t>o</a:t>
            </a:r>
            <a:r>
              <a:rPr lang="en-US" sz="1200" dirty="0">
                <a:latin typeface="Times New Roman"/>
                <a:cs typeface="Times New Roman"/>
              </a:rPr>
              <a:t>  ∆pCO</a:t>
            </a:r>
            <a:r>
              <a:rPr lang="en-US" sz="1200" baseline="-25000" dirty="0">
                <a:latin typeface="Times New Roman"/>
                <a:cs typeface="Times New Roman"/>
              </a:rPr>
              <a:t>2</a:t>
            </a:r>
            <a:r>
              <a:rPr lang="en-US" sz="1200" dirty="0">
                <a:latin typeface="Times New Roman"/>
                <a:cs typeface="Times New Roman"/>
              </a:rPr>
              <a:t>  :</a:t>
            </a:r>
            <a:r>
              <a:rPr lang="en-US" sz="1200" baseline="0" dirty="0">
                <a:latin typeface="Times New Roman"/>
                <a:cs typeface="Times New Roman"/>
              </a:rPr>
              <a:t>  the sea-air CO2 flux is determined from the gas transfer velocity (k), the solubility of CO2 (Ko) and the partial pressure difference between the surface ocean and atmosphere. The ocean carbon program sponsored by  NOAA CPO/COD supports the largest sustained measurement campaign from ships of opportunity in the world contributing roughly half of all the data that goes into the SOCAT effort (Surface Ocean Carbon ATlas) that is used as a comprehensive database to constrain  the amount of CO2 entering the ocean. </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F9803882-E3C0-164B-82C0-4D95FD0D24A7}" type="slidenum">
              <a:rPr lang="en-US" smtClean="0"/>
              <a:t>2</a:t>
            </a:fld>
            <a:endParaRPr lang="en-US"/>
          </a:p>
        </p:txBody>
      </p:sp>
    </p:spTree>
    <p:extLst>
      <p:ext uri="{BB962C8B-B14F-4D97-AF65-F5344CB8AC3E}">
        <p14:creationId xmlns:p14="http://schemas.microsoft.com/office/powerpoint/2010/main" val="51607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97ED57-ADB5-2443-BEA8-69FAF93390B6}" type="datetimeFigureOut">
              <a:rPr lang="en-US" smtClean="0"/>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57435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0753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2895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17602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7ED57-ADB5-2443-BEA8-69FAF93390B6}" type="datetimeFigureOut">
              <a:rPr lang="en-US" smtClean="0"/>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564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7ED57-ADB5-2443-BEA8-69FAF93390B6}" type="datetimeFigureOut">
              <a:rPr lang="en-US" smtClean="0"/>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77746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7ED57-ADB5-2443-BEA8-69FAF93390B6}" type="datetimeFigureOut">
              <a:rPr lang="en-US" smtClean="0"/>
              <a:t>9/11/21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6048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7ED57-ADB5-2443-BEA8-69FAF93390B6}" type="datetimeFigureOut">
              <a:rPr lang="en-US" smtClean="0"/>
              <a:t>9/11/21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74500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7ED57-ADB5-2443-BEA8-69FAF93390B6}" type="datetimeFigureOut">
              <a:rPr lang="en-US" smtClean="0"/>
              <a:t>9/11/21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63489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7ED57-ADB5-2443-BEA8-69FAF93390B6}" type="datetimeFigureOut">
              <a:rPr lang="en-US" smtClean="0"/>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92370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7ED57-ADB5-2443-BEA8-69FAF93390B6}" type="datetimeFigureOut">
              <a:rPr lang="en-US" smtClean="0"/>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49192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7ED57-ADB5-2443-BEA8-69FAF93390B6}" type="datetimeFigureOut">
              <a:rPr lang="en-US" smtClean="0"/>
              <a:t>9/11/21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C35A5-5F1A-8B4A-8A30-6EAF2360B0AA}" type="slidenum">
              <a:rPr lang="en-US" smtClean="0"/>
              <a:t>‹#›</a:t>
            </a:fld>
            <a:endParaRPr lang="en-US"/>
          </a:p>
        </p:txBody>
      </p:sp>
    </p:spTree>
    <p:extLst>
      <p:ext uri="{BB962C8B-B14F-4D97-AF65-F5344CB8AC3E}">
        <p14:creationId xmlns:p14="http://schemas.microsoft.com/office/powerpoint/2010/main" val="65785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g"/><Relationship Id="rId3" Type="http://schemas.openxmlformats.org/officeDocument/2006/relationships/image" Target="../media/image6.png"/><Relationship Id="rId21" Type="http://schemas.openxmlformats.org/officeDocument/2006/relationships/image" Target="../media/image2.jp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5.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4.jp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jpg"/><Relationship Id="rId10" Type="http://schemas.openxmlformats.org/officeDocument/2006/relationships/image" Target="../media/image31.png"/><Relationship Id="rId4" Type="http://schemas.openxmlformats.org/officeDocument/2006/relationships/image" Target="../media/image3.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2162" y="1328421"/>
            <a:ext cx="8286590" cy="3293209"/>
          </a:xfrm>
          <a:prstGeom prst="rect">
            <a:avLst/>
          </a:prstGeom>
          <a:noFill/>
        </p:spPr>
        <p:txBody>
          <a:bodyPr wrap="square" rtlCol="0">
            <a:spAutoFit/>
          </a:bodyPr>
          <a:lstStyle/>
          <a:p>
            <a:pPr marL="342900" indent="-342900">
              <a:buFont typeface="Wingdings" charset="2"/>
              <a:buChar char="Ø"/>
            </a:pPr>
            <a:r>
              <a:rPr lang="en-US" sz="1600" dirty="0">
                <a:latin typeface="Times New Roman"/>
                <a:cs typeface="Times New Roman"/>
              </a:rPr>
              <a:t>Funded by NOAA Global Ocean Monitoring and Observing Program (GOMO)</a:t>
            </a:r>
          </a:p>
          <a:p>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Partnership of 5 institutions: </a:t>
            </a:r>
          </a:p>
          <a:p>
            <a:pPr marL="800100" lvl="1" indent="-342900">
              <a:buFont typeface="Wingdings" charset="2"/>
              <a:buChar char="Ø"/>
            </a:pPr>
            <a:r>
              <a:rPr lang="en-US" sz="1600" dirty="0">
                <a:latin typeface="Times New Roman"/>
                <a:cs typeface="Times New Roman"/>
              </a:rPr>
              <a:t>NOAA/AOML</a:t>
            </a:r>
          </a:p>
          <a:p>
            <a:pPr marL="800100" lvl="1" indent="-342900">
              <a:buFont typeface="Wingdings" charset="2"/>
              <a:buChar char="Ø"/>
            </a:pPr>
            <a:r>
              <a:rPr lang="en-US" sz="1600" dirty="0">
                <a:latin typeface="Times New Roman"/>
                <a:cs typeface="Times New Roman"/>
              </a:rPr>
              <a:t>NOAA/PMEL</a:t>
            </a:r>
          </a:p>
          <a:p>
            <a:pPr marL="800100" lvl="1" indent="-342900">
              <a:buFont typeface="Wingdings" charset="2"/>
              <a:buChar char="Ø"/>
            </a:pPr>
            <a:r>
              <a:rPr lang="en-US" sz="1600" dirty="0">
                <a:latin typeface="Times New Roman"/>
                <a:cs typeface="Times New Roman"/>
              </a:rPr>
              <a:t>NOAA/GML</a:t>
            </a:r>
          </a:p>
          <a:p>
            <a:pPr marL="800100" lvl="1" indent="-342900">
              <a:buFont typeface="Wingdings" charset="2"/>
              <a:buChar char="Ø"/>
            </a:pPr>
            <a:r>
              <a:rPr lang="en-US" sz="1600" dirty="0">
                <a:latin typeface="Times New Roman"/>
                <a:cs typeface="Times New Roman"/>
              </a:rPr>
              <a:t>Univ. of Miami/RSMAS (academic partner)</a:t>
            </a:r>
          </a:p>
          <a:p>
            <a:pPr marL="800100" lvl="1" indent="-342900">
              <a:buFont typeface="Wingdings" charset="2"/>
              <a:buChar char="Ø"/>
            </a:pPr>
            <a:r>
              <a:rPr lang="en-US" sz="1600" dirty="0">
                <a:latin typeface="Times New Roman"/>
                <a:cs typeface="Times New Roman"/>
              </a:rPr>
              <a:t>BIOS (Bermuda)(academic partner)</a:t>
            </a:r>
          </a:p>
          <a:p>
            <a:pPr marL="800100" lvl="1"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Goal: To constrain the flux of CO</a:t>
            </a:r>
            <a:r>
              <a:rPr lang="en-US" sz="1600" baseline="-25000" dirty="0">
                <a:latin typeface="Times New Roman"/>
                <a:cs typeface="Times New Roman"/>
              </a:rPr>
              <a:t>2</a:t>
            </a:r>
            <a:r>
              <a:rPr lang="en-US" sz="1600" dirty="0">
                <a:latin typeface="Times New Roman"/>
                <a:cs typeface="Times New Roman"/>
              </a:rPr>
              <a:t> across the air-water interface to within 20% on regional and seasonal scales to provide meaningful projections of future atmospheric CO</a:t>
            </a:r>
            <a:r>
              <a:rPr lang="en-US" sz="1600" baseline="-25000" dirty="0">
                <a:latin typeface="Times New Roman"/>
                <a:cs typeface="Times New Roman"/>
              </a:rPr>
              <a:t>2</a:t>
            </a:r>
            <a:r>
              <a:rPr lang="en-US" sz="1600" dirty="0">
                <a:latin typeface="Times New Roman"/>
                <a:cs typeface="Times New Roman"/>
              </a:rPr>
              <a:t> levels, and surface oceanic CO</a:t>
            </a:r>
            <a:r>
              <a:rPr lang="en-US" sz="1600" baseline="-25000" dirty="0">
                <a:latin typeface="Times New Roman"/>
                <a:cs typeface="Times New Roman"/>
              </a:rPr>
              <a:t>2</a:t>
            </a:r>
            <a:r>
              <a:rPr lang="en-US" sz="1600" dirty="0">
                <a:latin typeface="Times New Roman"/>
                <a:cs typeface="Times New Roman"/>
              </a:rPr>
              <a:t> concentrations </a:t>
            </a:r>
          </a:p>
          <a:p>
            <a:pPr marL="342900" indent="-342900">
              <a:buFont typeface="Wingdings" charset="2"/>
              <a:buChar char="Ø"/>
            </a:pPr>
            <a:endParaRPr lang="en-US" sz="1600" dirty="0">
              <a:latin typeface="Times New Roman"/>
              <a:cs typeface="Times New Roman"/>
            </a:endParaRPr>
          </a:p>
        </p:txBody>
      </p:sp>
      <p:pic>
        <p:nvPicPr>
          <p:cNvPr id="2" name="Picture 1" descr="Logo AOM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946" y="2105183"/>
            <a:ext cx="819150" cy="172452"/>
          </a:xfrm>
          <a:prstGeom prst="rect">
            <a:avLst/>
          </a:prstGeom>
        </p:spPr>
      </p:pic>
      <p:pic>
        <p:nvPicPr>
          <p:cNvPr id="7" name="Picture 6" descr="Logo BI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24" y="3041919"/>
            <a:ext cx="599579" cy="599579"/>
          </a:xfrm>
          <a:prstGeom prst="rect">
            <a:avLst/>
          </a:prstGeom>
        </p:spPr>
      </p:pic>
      <p:pic>
        <p:nvPicPr>
          <p:cNvPr id="13" name="Picture 12" descr="Logo PME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092" y="2317837"/>
            <a:ext cx="798858" cy="273002"/>
          </a:xfrm>
          <a:prstGeom prst="rect">
            <a:avLst/>
          </a:prstGeom>
        </p:spPr>
      </p:pic>
      <p:pic>
        <p:nvPicPr>
          <p:cNvPr id="14" name="Picture 13" descr="Logo RSMA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2508" y="2752803"/>
            <a:ext cx="462962" cy="444444"/>
          </a:xfrm>
          <a:prstGeom prst="rect">
            <a:avLst/>
          </a:prstGeom>
        </p:spPr>
      </p:pic>
      <p:pic>
        <p:nvPicPr>
          <p:cNvPr id="19" name="Picture 18">
            <a:extLst>
              <a:ext uri="{FF2B5EF4-FFF2-40B4-BE49-F238E27FC236}">
                <a16:creationId xmlns:a16="http://schemas.microsoft.com/office/drawing/2014/main" id="{20E18F45-11A1-D74C-872C-25FC91ADDCD5}"/>
              </a:ext>
            </a:extLst>
          </p:cNvPr>
          <p:cNvPicPr>
            <a:picLocks noChangeAspect="1"/>
          </p:cNvPicPr>
          <p:nvPr/>
        </p:nvPicPr>
        <p:blipFill>
          <a:blip r:embed="rId7"/>
          <a:stretch>
            <a:fillRect/>
          </a:stretch>
        </p:blipFill>
        <p:spPr>
          <a:xfrm>
            <a:off x="3285944" y="2580869"/>
            <a:ext cx="2105959" cy="277000"/>
          </a:xfrm>
          <a:prstGeom prst="rect">
            <a:avLst/>
          </a:prstGeom>
        </p:spPr>
      </p:pic>
      <p:sp>
        <p:nvSpPr>
          <p:cNvPr id="34" name="Rectangle 33">
            <a:extLst>
              <a:ext uri="{FF2B5EF4-FFF2-40B4-BE49-F238E27FC236}">
                <a16:creationId xmlns:a16="http://schemas.microsoft.com/office/drawing/2014/main" id="{99C091A0-1D86-FD49-ADA8-914DA6432F72}"/>
              </a:ext>
            </a:extLst>
          </p:cNvPr>
          <p:cNvSpPr/>
          <p:nvPr/>
        </p:nvSpPr>
        <p:spPr>
          <a:xfrm>
            <a:off x="2299196" y="11953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grpSp>
        <p:nvGrpSpPr>
          <p:cNvPr id="35" name="Group 34">
            <a:extLst>
              <a:ext uri="{FF2B5EF4-FFF2-40B4-BE49-F238E27FC236}">
                <a16:creationId xmlns:a16="http://schemas.microsoft.com/office/drawing/2014/main" id="{03F9E653-D320-4A4F-9982-75932ACB2C54}"/>
              </a:ext>
            </a:extLst>
          </p:cNvPr>
          <p:cNvGrpSpPr/>
          <p:nvPr/>
        </p:nvGrpSpPr>
        <p:grpSpPr>
          <a:xfrm>
            <a:off x="117140" y="75869"/>
            <a:ext cx="872176" cy="1075939"/>
            <a:chOff x="8233724" y="5750312"/>
            <a:chExt cx="872176" cy="1075939"/>
          </a:xfrm>
        </p:grpSpPr>
        <p:pic>
          <p:nvPicPr>
            <p:cNvPr id="36" name="Picture 35" descr="Logo AOML.jpg">
              <a:extLst>
                <a:ext uri="{FF2B5EF4-FFF2-40B4-BE49-F238E27FC236}">
                  <a16:creationId xmlns:a16="http://schemas.microsoft.com/office/drawing/2014/main" id="{C7C85789-2149-A94F-9DAE-E754B85F8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37" name="Picture 36" descr="Logo BIOS.jpg">
              <a:extLst>
                <a:ext uri="{FF2B5EF4-FFF2-40B4-BE49-F238E27FC236}">
                  <a16:creationId xmlns:a16="http://schemas.microsoft.com/office/drawing/2014/main" id="{E7A9E721-6B2F-8F4E-A96B-901401B74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38" name="Picture 37" descr="Logo PMEL.jpeg">
              <a:extLst>
                <a:ext uri="{FF2B5EF4-FFF2-40B4-BE49-F238E27FC236}">
                  <a16:creationId xmlns:a16="http://schemas.microsoft.com/office/drawing/2014/main" id="{BBA18A0A-A9B7-A441-9C5B-122E113C6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39" name="Picture 38" descr="Logo RSMAS.jpg">
              <a:extLst>
                <a:ext uri="{FF2B5EF4-FFF2-40B4-BE49-F238E27FC236}">
                  <a16:creationId xmlns:a16="http://schemas.microsoft.com/office/drawing/2014/main" id="{9C0C1F31-027E-EE47-B869-11BCFD21B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40" name="Picture 39">
              <a:extLst>
                <a:ext uri="{FF2B5EF4-FFF2-40B4-BE49-F238E27FC236}">
                  <a16:creationId xmlns:a16="http://schemas.microsoft.com/office/drawing/2014/main" id="{A2DB49AC-7473-0546-859C-B2E2793AF46C}"/>
                </a:ext>
              </a:extLst>
            </p:cNvPr>
            <p:cNvPicPr>
              <a:picLocks noChangeAspect="1"/>
            </p:cNvPicPr>
            <p:nvPr/>
          </p:nvPicPr>
          <p:blipFill>
            <a:blip r:embed="rId7"/>
            <a:stretch>
              <a:fillRect/>
            </a:stretch>
          </p:blipFill>
          <p:spPr>
            <a:xfrm>
              <a:off x="8233724" y="6183438"/>
              <a:ext cx="868379" cy="248940"/>
            </a:xfrm>
            <a:prstGeom prst="rect">
              <a:avLst/>
            </a:prstGeom>
          </p:spPr>
        </p:pic>
      </p:grpSp>
      <p:sp>
        <p:nvSpPr>
          <p:cNvPr id="41" name="Rectangle 40">
            <a:extLst>
              <a:ext uri="{FF2B5EF4-FFF2-40B4-BE49-F238E27FC236}">
                <a16:creationId xmlns:a16="http://schemas.microsoft.com/office/drawing/2014/main" id="{E96325F4-87B8-1244-B349-CFF94FC9A439}"/>
              </a:ext>
            </a:extLst>
          </p:cNvPr>
          <p:cNvSpPr/>
          <p:nvPr/>
        </p:nvSpPr>
        <p:spPr>
          <a:xfrm>
            <a:off x="2868518" y="4755587"/>
            <a:ext cx="3668060" cy="338554"/>
          </a:xfrm>
          <a:prstGeom prst="rect">
            <a:avLst/>
          </a:prstGeom>
          <a:ln>
            <a:noFill/>
          </a:ln>
        </p:spPr>
        <p:txBody>
          <a:bodyPr wrap="square">
            <a:spAutoFit/>
          </a:bodyPr>
          <a:lstStyle/>
          <a:p>
            <a:r>
              <a:rPr lang="en-US" sz="1600" dirty="0">
                <a:latin typeface="Times New Roman"/>
                <a:cs typeface="Times New Roman"/>
              </a:rPr>
              <a:t>Sea-air CO</a:t>
            </a:r>
            <a:r>
              <a:rPr lang="en-US" sz="1600" baseline="-25000" dirty="0">
                <a:latin typeface="Times New Roman"/>
                <a:cs typeface="Times New Roman"/>
              </a:rPr>
              <a:t>2</a:t>
            </a:r>
            <a:r>
              <a:rPr lang="en-US" sz="1600" dirty="0">
                <a:latin typeface="Times New Roman"/>
                <a:cs typeface="Times New Roman"/>
              </a:rPr>
              <a:t> flux =  k K</a:t>
            </a:r>
            <a:r>
              <a:rPr lang="en-US" sz="1600" baseline="-25000" dirty="0">
                <a:latin typeface="Times New Roman"/>
                <a:cs typeface="Times New Roman"/>
              </a:rPr>
              <a:t>o</a:t>
            </a:r>
            <a:r>
              <a:rPr lang="en-US" sz="1600" dirty="0">
                <a:latin typeface="Times New Roman"/>
                <a:cs typeface="Times New Roman"/>
              </a:rPr>
              <a:t>  ∆pCO</a:t>
            </a:r>
            <a:r>
              <a:rPr lang="en-US" sz="1600" baseline="-25000" dirty="0">
                <a:latin typeface="Times New Roman"/>
                <a:cs typeface="Times New Roman"/>
              </a:rPr>
              <a:t>2</a:t>
            </a:r>
            <a:r>
              <a:rPr lang="en-US" sz="1600" dirty="0">
                <a:latin typeface="Times New Roman"/>
                <a:cs typeface="Times New Roman"/>
              </a:rPr>
              <a:t>  </a:t>
            </a:r>
          </a:p>
        </p:txBody>
      </p:sp>
      <p:sp>
        <p:nvSpPr>
          <p:cNvPr id="42" name="Rounded Rectangle 41">
            <a:extLst>
              <a:ext uri="{FF2B5EF4-FFF2-40B4-BE49-F238E27FC236}">
                <a16:creationId xmlns:a16="http://schemas.microsoft.com/office/drawing/2014/main" id="{64132E77-8E0A-2A4C-A841-3858A15D4C3A}"/>
              </a:ext>
            </a:extLst>
          </p:cNvPr>
          <p:cNvSpPr/>
          <p:nvPr/>
        </p:nvSpPr>
        <p:spPr>
          <a:xfrm>
            <a:off x="5000156" y="4680027"/>
            <a:ext cx="708916" cy="421241"/>
          </a:xfrm>
          <a:prstGeom prst="round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17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1893E4-46DA-DD42-B64B-4462D2E58A65}"/>
              </a:ext>
            </a:extLst>
          </p:cNvPr>
          <p:cNvPicPr>
            <a:picLocks noChangeAspect="1"/>
          </p:cNvPicPr>
          <p:nvPr/>
        </p:nvPicPr>
        <p:blipFill>
          <a:blip r:embed="rId3"/>
          <a:stretch>
            <a:fillRect/>
          </a:stretch>
        </p:blipFill>
        <p:spPr>
          <a:xfrm>
            <a:off x="2074116" y="2203693"/>
            <a:ext cx="5319466" cy="3178766"/>
          </a:xfrm>
          <a:prstGeom prst="rect">
            <a:avLst/>
          </a:prstGeom>
        </p:spPr>
      </p:pic>
      <p:sp>
        <p:nvSpPr>
          <p:cNvPr id="4" name="Rectangle 3"/>
          <p:cNvSpPr/>
          <p:nvPr/>
        </p:nvSpPr>
        <p:spPr>
          <a:xfrm>
            <a:off x="2297638" y="13092"/>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sp>
        <p:nvSpPr>
          <p:cNvPr id="5" name="TextBox 4"/>
          <p:cNvSpPr txBox="1"/>
          <p:nvPr/>
        </p:nvSpPr>
        <p:spPr>
          <a:xfrm>
            <a:off x="795653" y="732422"/>
            <a:ext cx="8286590" cy="1077218"/>
          </a:xfrm>
          <a:prstGeom prst="rect">
            <a:avLst/>
          </a:prstGeom>
          <a:noFill/>
        </p:spPr>
        <p:txBody>
          <a:bodyPr wrap="square" rtlCol="0">
            <a:spAutoFit/>
          </a:bodyPr>
          <a:lstStyle/>
          <a:p>
            <a:pPr marL="342900"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Largest ship of opportunity </a:t>
            </a:r>
            <a:r>
              <a:rPr lang="en-US" sz="1600" i="1" dirty="0">
                <a:latin typeface="Times New Roman"/>
                <a:cs typeface="Times New Roman"/>
              </a:rPr>
              <a:t>p</a:t>
            </a:r>
            <a:r>
              <a:rPr lang="en-US" sz="1600" dirty="0">
                <a:latin typeface="Times New Roman"/>
                <a:cs typeface="Times New Roman"/>
              </a:rPr>
              <a:t>CO</a:t>
            </a:r>
            <a:r>
              <a:rPr lang="en-US" sz="1600" baseline="-25000" dirty="0">
                <a:latin typeface="Times New Roman"/>
                <a:cs typeface="Times New Roman"/>
              </a:rPr>
              <a:t>2</a:t>
            </a:r>
            <a:r>
              <a:rPr lang="en-US" sz="1600" dirty="0">
                <a:latin typeface="Times New Roman"/>
                <a:cs typeface="Times New Roman"/>
              </a:rPr>
              <a:t> measurement campaign in the world </a:t>
            </a:r>
          </a:p>
          <a:p>
            <a:pPr marL="342900" indent="-342900">
              <a:buFont typeface="Wingdings" charset="2"/>
              <a:buChar char="Ø"/>
            </a:pPr>
            <a:r>
              <a:rPr lang="en-US" sz="1600" dirty="0">
                <a:latin typeface="Times New Roman"/>
                <a:cs typeface="Times New Roman"/>
              </a:rPr>
              <a:t>Comprised of 15 ships of opportunity with automated CO</a:t>
            </a:r>
            <a:r>
              <a:rPr lang="en-US" sz="1600" baseline="-25000" dirty="0">
                <a:latin typeface="Times New Roman"/>
                <a:cs typeface="Times New Roman"/>
              </a:rPr>
              <a:t>2</a:t>
            </a:r>
            <a:r>
              <a:rPr lang="en-US" sz="1600" dirty="0">
                <a:latin typeface="Times New Roman"/>
                <a:cs typeface="Times New Roman"/>
              </a:rPr>
              <a:t> systems in FY20</a:t>
            </a:r>
          </a:p>
          <a:p>
            <a:pPr marL="342900" indent="-342900">
              <a:buFont typeface="Wingdings" charset="2"/>
              <a:buChar char="Ø"/>
            </a:pPr>
            <a:r>
              <a:rPr lang="en-US" sz="1600" dirty="0">
                <a:latin typeface="Times New Roman"/>
                <a:cs typeface="Times New Roman"/>
              </a:rPr>
              <a:t>Research vessels, Cargo ships, Cruise ships</a:t>
            </a:r>
          </a:p>
        </p:txBody>
      </p:sp>
      <p:sp>
        <p:nvSpPr>
          <p:cNvPr id="12" name="TextBox 11"/>
          <p:cNvSpPr txBox="1"/>
          <p:nvPr/>
        </p:nvSpPr>
        <p:spPr>
          <a:xfrm>
            <a:off x="618434" y="6301973"/>
            <a:ext cx="7615291" cy="276999"/>
          </a:xfrm>
          <a:prstGeom prst="rect">
            <a:avLst/>
          </a:prstGeom>
        </p:spPr>
        <p:txBody>
          <a:bodyPr wrap="square">
            <a:spAutoFit/>
          </a:bodyPr>
          <a:lstStyle>
            <a:defPPr>
              <a:defRPr lang="en-US"/>
            </a:defPPr>
            <a:lvl1pPr algn="ctr">
              <a:defRPr sz="1200" i="1">
                <a:latin typeface="Times New Roman"/>
                <a:cs typeface="Times New Roman"/>
              </a:defRPr>
            </a:lvl1pPr>
          </a:lstStyle>
          <a:p>
            <a:r>
              <a:rPr lang="en-US" dirty="0"/>
              <a:t>Ship tracks and ships with autonomous pCO</a:t>
            </a:r>
            <a:r>
              <a:rPr lang="en-US" baseline="-25000" dirty="0"/>
              <a:t>2</a:t>
            </a:r>
            <a:r>
              <a:rPr lang="en-US" dirty="0"/>
              <a:t> systems sponsored by the NOAA/GOMO program in FY 2017-2020</a:t>
            </a:r>
          </a:p>
        </p:txBody>
      </p:sp>
      <p:pic>
        <p:nvPicPr>
          <p:cNvPr id="52" name="Picture 51"/>
          <p:cNvPicPr/>
          <p:nvPr/>
        </p:nvPicPr>
        <p:blipFill>
          <a:blip r:embed="rId4"/>
          <a:srcRect/>
          <a:stretch>
            <a:fillRect/>
          </a:stretch>
        </p:blipFill>
        <p:spPr bwMode="auto">
          <a:xfrm>
            <a:off x="6377899" y="5546507"/>
            <a:ext cx="1067307" cy="698919"/>
          </a:xfrm>
          <a:prstGeom prst="ellipse">
            <a:avLst/>
          </a:prstGeom>
          <a:ln>
            <a:noFill/>
          </a:ln>
          <a:effectLst>
            <a:softEdge rad="0"/>
          </a:effectLst>
        </p:spPr>
      </p:pic>
      <p:pic>
        <p:nvPicPr>
          <p:cNvPr id="53" name="Picture 52" descr="EoS.jpg"/>
          <p:cNvPicPr>
            <a:picLocks noChangeAspect="1"/>
          </p:cNvPicPr>
          <p:nvPr/>
        </p:nvPicPr>
        <p:blipFill>
          <a:blip r:embed="rId5"/>
          <a:stretch>
            <a:fillRect/>
          </a:stretch>
        </p:blipFill>
        <p:spPr bwMode="auto">
          <a:xfrm>
            <a:off x="8036275" y="3843318"/>
            <a:ext cx="1138569" cy="681417"/>
          </a:xfrm>
          <a:prstGeom prst="ellipse">
            <a:avLst/>
          </a:prstGeom>
          <a:ln>
            <a:noFill/>
          </a:ln>
          <a:effectLst>
            <a:softEdge rad="0"/>
          </a:effectLst>
        </p:spPr>
      </p:pic>
      <p:pic>
        <p:nvPicPr>
          <p:cNvPr id="54" name="Picture 53" descr="Gunter.JPG"/>
          <p:cNvPicPr>
            <a:picLocks noChangeAspect="1"/>
          </p:cNvPicPr>
          <p:nvPr/>
        </p:nvPicPr>
        <p:blipFill>
          <a:blip r:embed="rId6"/>
          <a:stretch>
            <a:fillRect/>
          </a:stretch>
        </p:blipFill>
        <p:spPr bwMode="auto">
          <a:xfrm>
            <a:off x="7381463" y="4450134"/>
            <a:ext cx="1089222" cy="664413"/>
          </a:xfrm>
          <a:prstGeom prst="ellipse">
            <a:avLst/>
          </a:prstGeom>
          <a:ln>
            <a:noFill/>
          </a:ln>
          <a:effectLst>
            <a:softEdge rad="0"/>
          </a:effectLst>
        </p:spPr>
      </p:pic>
      <p:pic>
        <p:nvPicPr>
          <p:cNvPr id="56" name="Picture 55" descr="Reykjafoss.jpg"/>
          <p:cNvPicPr>
            <a:picLocks noChangeAspect="1"/>
          </p:cNvPicPr>
          <p:nvPr/>
        </p:nvPicPr>
        <p:blipFill>
          <a:blip r:embed="rId7"/>
          <a:stretch>
            <a:fillRect/>
          </a:stretch>
        </p:blipFill>
        <p:spPr bwMode="auto">
          <a:xfrm>
            <a:off x="8118323" y="2744332"/>
            <a:ext cx="1056521" cy="664157"/>
          </a:xfrm>
          <a:prstGeom prst="ellipse">
            <a:avLst/>
          </a:prstGeom>
          <a:ln>
            <a:noFill/>
          </a:ln>
          <a:effectLst>
            <a:softEdge rad="0"/>
          </a:effectLst>
        </p:spPr>
      </p:pic>
      <p:pic>
        <p:nvPicPr>
          <p:cNvPr id="57" name="Picture 56"/>
          <p:cNvPicPr/>
          <p:nvPr/>
        </p:nvPicPr>
        <p:blipFill>
          <a:blip r:embed="rId8"/>
          <a:srcRect/>
          <a:stretch>
            <a:fillRect/>
          </a:stretch>
        </p:blipFill>
        <p:spPr bwMode="auto">
          <a:xfrm>
            <a:off x="4417043" y="5625304"/>
            <a:ext cx="1179993" cy="648396"/>
          </a:xfrm>
          <a:prstGeom prst="ellipse">
            <a:avLst/>
          </a:prstGeom>
          <a:ln>
            <a:noFill/>
          </a:ln>
          <a:effectLst>
            <a:softEdge rad="0"/>
          </a:effectLst>
        </p:spPr>
      </p:pic>
      <p:pic>
        <p:nvPicPr>
          <p:cNvPr id="58" name="Picture 57" descr="swanson_gould.JPG.jpg"/>
          <p:cNvPicPr>
            <a:picLocks noChangeAspect="1"/>
          </p:cNvPicPr>
          <p:nvPr/>
        </p:nvPicPr>
        <p:blipFill>
          <a:blip r:embed="rId9"/>
          <a:stretch>
            <a:fillRect/>
          </a:stretch>
        </p:blipFill>
        <p:spPr bwMode="auto">
          <a:xfrm>
            <a:off x="2159557" y="5468760"/>
            <a:ext cx="1307722" cy="750816"/>
          </a:xfrm>
          <a:prstGeom prst="ellipse">
            <a:avLst/>
          </a:prstGeom>
          <a:ln>
            <a:noFill/>
          </a:ln>
          <a:effectLst>
            <a:softEdge rad="8880"/>
          </a:effectLst>
        </p:spPr>
      </p:pic>
      <p:pic>
        <p:nvPicPr>
          <p:cNvPr id="64" name="Picture 63" descr="oocltianjin050808"/>
          <p:cNvPicPr/>
          <p:nvPr/>
        </p:nvPicPr>
        <p:blipFill>
          <a:blip r:embed="rId10"/>
          <a:srcRect/>
          <a:stretch>
            <a:fillRect/>
          </a:stretch>
        </p:blipFill>
        <p:spPr bwMode="auto">
          <a:xfrm>
            <a:off x="1065528" y="4805024"/>
            <a:ext cx="1062467" cy="732134"/>
          </a:xfrm>
          <a:prstGeom prst="ellipse">
            <a:avLst/>
          </a:prstGeom>
          <a:ln>
            <a:noFill/>
          </a:ln>
          <a:effectLst>
            <a:softEdge rad="0"/>
          </a:effectLst>
        </p:spPr>
      </p:pic>
      <p:pic>
        <p:nvPicPr>
          <p:cNvPr id="65" name="Picture 64" descr="CapVilano"/>
          <p:cNvPicPr/>
          <p:nvPr/>
        </p:nvPicPr>
        <p:blipFill>
          <a:blip r:embed="rId11">
            <a:extLst>
              <a:ext uri="{28A0092B-C50C-407E-A947-70E740481C1C}">
                <a14:useLocalDpi xmlns:a14="http://schemas.microsoft.com/office/drawing/2010/main" val="0"/>
              </a:ext>
            </a:extLst>
          </a:blip>
          <a:srcRect/>
          <a:stretch>
            <a:fillRect/>
          </a:stretch>
        </p:blipFill>
        <p:spPr bwMode="auto">
          <a:xfrm>
            <a:off x="-37249" y="2186849"/>
            <a:ext cx="1263567" cy="657538"/>
          </a:xfrm>
          <a:prstGeom prst="ellipse">
            <a:avLst/>
          </a:prstGeom>
          <a:ln>
            <a:noFill/>
          </a:ln>
          <a:effectLst>
            <a:softEdge rad="0"/>
          </a:effectLst>
        </p:spPr>
      </p:pic>
      <p:pic>
        <p:nvPicPr>
          <p:cNvPr id="66" name="Picture 65" descr="kok_in_pago_600"/>
          <p:cNvPicPr/>
          <p:nvPr/>
        </p:nvPicPr>
        <p:blipFill>
          <a:blip r:embed="rId12">
            <a:extLst>
              <a:ext uri="{28A0092B-C50C-407E-A947-70E740481C1C}">
                <a14:useLocalDpi xmlns:a14="http://schemas.microsoft.com/office/drawing/2010/main" val="0"/>
              </a:ext>
            </a:extLst>
          </a:blip>
          <a:srcRect/>
          <a:stretch>
            <a:fillRect/>
          </a:stretch>
        </p:blipFill>
        <p:spPr bwMode="auto">
          <a:xfrm>
            <a:off x="-15043" y="3220861"/>
            <a:ext cx="1266953" cy="644190"/>
          </a:xfrm>
          <a:prstGeom prst="ellipse">
            <a:avLst/>
          </a:prstGeom>
          <a:ln>
            <a:noFill/>
          </a:ln>
          <a:effectLst>
            <a:softEdge rad="0"/>
          </a:effectLst>
        </p:spPr>
      </p:pic>
      <p:pic>
        <p:nvPicPr>
          <p:cNvPr id="67" name="Picture 66" descr="shimada_tow2-credit-noaa"/>
          <p:cNvPicPr/>
          <p:nvPr/>
        </p:nvPicPr>
        <p:blipFill>
          <a:blip r:embed="rId13">
            <a:extLst>
              <a:ext uri="{28A0092B-C50C-407E-A947-70E740481C1C}">
                <a14:useLocalDpi xmlns:a14="http://schemas.microsoft.com/office/drawing/2010/main" val="0"/>
              </a:ext>
            </a:extLst>
          </a:blip>
          <a:srcRect/>
          <a:stretch>
            <a:fillRect/>
          </a:stretch>
        </p:blipFill>
        <p:spPr bwMode="auto">
          <a:xfrm>
            <a:off x="956905" y="2771239"/>
            <a:ext cx="1324512" cy="684817"/>
          </a:xfrm>
          <a:prstGeom prst="ellipse">
            <a:avLst/>
          </a:prstGeom>
          <a:ln>
            <a:noFill/>
          </a:ln>
          <a:effectLst>
            <a:softEdge rad="0"/>
          </a:effectLst>
        </p:spPr>
      </p:pic>
      <p:pic>
        <p:nvPicPr>
          <p:cNvPr id="68" name="Picture 67" descr="oscar-dyson-panama02-18-2005b"/>
          <p:cNvPicPr/>
          <p:nvPr/>
        </p:nvPicPr>
        <p:blipFill>
          <a:blip r:embed="rId14">
            <a:extLst>
              <a:ext uri="{28A0092B-C50C-407E-A947-70E740481C1C}">
                <a14:useLocalDpi xmlns:a14="http://schemas.microsoft.com/office/drawing/2010/main" val="0"/>
              </a:ext>
            </a:extLst>
          </a:blip>
          <a:srcRect/>
          <a:stretch>
            <a:fillRect/>
          </a:stretch>
        </p:blipFill>
        <p:spPr bwMode="auto">
          <a:xfrm>
            <a:off x="15834" y="4361563"/>
            <a:ext cx="1308472" cy="586176"/>
          </a:xfrm>
          <a:prstGeom prst="ellipse">
            <a:avLst/>
          </a:prstGeom>
          <a:ln>
            <a:noFill/>
          </a:ln>
          <a:effectLst>
            <a:softEdge rad="0"/>
          </a:effectLst>
        </p:spPr>
      </p:pic>
      <p:pic>
        <p:nvPicPr>
          <p:cNvPr id="69" name="Picture 68"/>
          <p:cNvPicPr/>
          <p:nvPr/>
        </p:nvPicPr>
        <p:blipFill>
          <a:blip r:embed="rId15"/>
          <a:srcRect/>
          <a:stretch>
            <a:fillRect/>
          </a:stretch>
        </p:blipFill>
        <p:spPr bwMode="auto">
          <a:xfrm>
            <a:off x="0" y="5398575"/>
            <a:ext cx="1341399" cy="590380"/>
          </a:xfrm>
          <a:prstGeom prst="ellipse">
            <a:avLst/>
          </a:prstGeom>
          <a:ln>
            <a:noFill/>
          </a:ln>
          <a:effectLst>
            <a:softEdge rad="8036"/>
          </a:effectLst>
        </p:spPr>
      </p:pic>
      <p:pic>
        <p:nvPicPr>
          <p:cNvPr id="70" name="Picture 69"/>
          <p:cNvPicPr/>
          <p:nvPr/>
        </p:nvPicPr>
        <p:blipFill rotWithShape="1">
          <a:blip r:embed="rId16">
            <a:extLst>
              <a:ext uri="{28A0092B-C50C-407E-A947-70E740481C1C}">
                <a14:useLocalDpi xmlns:a14="http://schemas.microsoft.com/office/drawing/2010/main" val="0"/>
              </a:ext>
            </a:extLst>
          </a:blip>
          <a:srcRect l="-2459" r="-345"/>
          <a:stretch/>
        </p:blipFill>
        <p:spPr bwMode="auto">
          <a:xfrm>
            <a:off x="7304295" y="3295736"/>
            <a:ext cx="1097280" cy="664414"/>
          </a:xfrm>
          <a:prstGeom prst="ellipse">
            <a:avLst/>
          </a:prstGeom>
          <a:ln>
            <a:noFill/>
          </a:ln>
          <a:effectLst>
            <a:softEdge rad="0"/>
          </a:effectLst>
        </p:spPr>
      </p:pic>
      <p:pic>
        <p:nvPicPr>
          <p:cNvPr id="71" name="Picture 70"/>
          <p:cNvPicPr/>
          <p:nvPr/>
        </p:nvPicPr>
        <p:blipFill>
          <a:blip r:embed="rId17">
            <a:extLst>
              <a:ext uri="{28A0092B-C50C-407E-A947-70E740481C1C}">
                <a14:useLocalDpi xmlns:a14="http://schemas.microsoft.com/office/drawing/2010/main" val="0"/>
              </a:ext>
            </a:extLst>
          </a:blip>
          <a:srcRect/>
          <a:stretch>
            <a:fillRect/>
          </a:stretch>
        </p:blipFill>
        <p:spPr bwMode="auto">
          <a:xfrm>
            <a:off x="7256354" y="2112501"/>
            <a:ext cx="1264118" cy="686770"/>
          </a:xfrm>
          <a:prstGeom prst="ellipse">
            <a:avLst/>
          </a:prstGeom>
          <a:ln>
            <a:noFill/>
          </a:ln>
          <a:effectLst>
            <a:softEdge rad="0"/>
          </a:effectLst>
        </p:spPr>
      </p:pic>
      <p:pic>
        <p:nvPicPr>
          <p:cNvPr id="6" name="Picture 5" descr="Ship.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74521" y="5157385"/>
            <a:ext cx="1307722" cy="735593"/>
          </a:xfrm>
          <a:prstGeom prst="ellipse">
            <a:avLst/>
          </a:prstGeom>
          <a:ln>
            <a:noFill/>
          </a:ln>
          <a:effectLst>
            <a:softEdge rad="0"/>
          </a:effectLst>
        </p:spPr>
      </p:pic>
      <p:pic>
        <p:nvPicPr>
          <p:cNvPr id="8" name="Picture 7"/>
          <p:cNvPicPr>
            <a:picLocks noChangeAspect="1"/>
          </p:cNvPicPr>
          <p:nvPr/>
        </p:nvPicPr>
        <p:blipFill>
          <a:blip r:embed="rId19"/>
          <a:stretch>
            <a:fillRect/>
          </a:stretch>
        </p:blipFill>
        <p:spPr>
          <a:xfrm>
            <a:off x="962617" y="3719381"/>
            <a:ext cx="1313088" cy="787853"/>
          </a:xfrm>
          <a:prstGeom prst="ellipse">
            <a:avLst/>
          </a:prstGeom>
          <a:ln>
            <a:noFill/>
          </a:ln>
          <a:effectLst>
            <a:softEdge rad="0"/>
          </a:effectLst>
        </p:spPr>
      </p:pic>
      <p:grpSp>
        <p:nvGrpSpPr>
          <p:cNvPr id="11" name="Group 10">
            <a:extLst>
              <a:ext uri="{FF2B5EF4-FFF2-40B4-BE49-F238E27FC236}">
                <a16:creationId xmlns:a16="http://schemas.microsoft.com/office/drawing/2014/main" id="{83C7870B-537D-7B43-89EB-210BC3943CEC}"/>
              </a:ext>
            </a:extLst>
          </p:cNvPr>
          <p:cNvGrpSpPr/>
          <p:nvPr/>
        </p:nvGrpSpPr>
        <p:grpSpPr>
          <a:xfrm>
            <a:off x="-3969" y="6668"/>
            <a:ext cx="872176" cy="1075939"/>
            <a:chOff x="8233724" y="5750312"/>
            <a:chExt cx="872176" cy="1075939"/>
          </a:xfrm>
        </p:grpSpPr>
        <p:pic>
          <p:nvPicPr>
            <p:cNvPr id="2" name="Picture 1" descr="Logo AOML.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7" name="Picture 6" descr="Logo BIOS.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13" name="Picture 12" descr="Logo PMEL.jpe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14" name="Picture 13" descr="Logo RSMAS.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19" name="Picture 18">
              <a:extLst>
                <a:ext uri="{FF2B5EF4-FFF2-40B4-BE49-F238E27FC236}">
                  <a16:creationId xmlns:a16="http://schemas.microsoft.com/office/drawing/2014/main" id="{20E18F45-11A1-D74C-872C-25FC91ADDCD5}"/>
                </a:ext>
              </a:extLst>
            </p:cNvPr>
            <p:cNvPicPr>
              <a:picLocks noChangeAspect="1"/>
            </p:cNvPicPr>
            <p:nvPr/>
          </p:nvPicPr>
          <p:blipFill>
            <a:blip r:embed="rId24"/>
            <a:stretch>
              <a:fillRect/>
            </a:stretch>
          </p:blipFill>
          <p:spPr>
            <a:xfrm>
              <a:off x="8233724" y="6183438"/>
              <a:ext cx="868379" cy="248940"/>
            </a:xfrm>
            <a:prstGeom prst="rect">
              <a:avLst/>
            </a:prstGeom>
          </p:spPr>
        </p:pic>
      </p:grpSp>
    </p:spTree>
    <p:extLst>
      <p:ext uri="{BB962C8B-B14F-4D97-AF65-F5344CB8AC3E}">
        <p14:creationId xmlns:p14="http://schemas.microsoft.com/office/powerpoint/2010/main" val="394662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F63ED9-8710-444C-8D17-0CAA330214CB}"/>
              </a:ext>
            </a:extLst>
          </p:cNvPr>
          <p:cNvSpPr/>
          <p:nvPr/>
        </p:nvSpPr>
        <p:spPr>
          <a:xfrm>
            <a:off x="2299196" y="11953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pic>
        <p:nvPicPr>
          <p:cNvPr id="15" name="Picture 14">
            <a:extLst>
              <a:ext uri="{FF2B5EF4-FFF2-40B4-BE49-F238E27FC236}">
                <a16:creationId xmlns:a16="http://schemas.microsoft.com/office/drawing/2014/main" id="{F5C2B89B-4B2C-8043-8ABA-A7A43CA60BBF}"/>
              </a:ext>
            </a:extLst>
          </p:cNvPr>
          <p:cNvPicPr>
            <a:picLocks noChangeAspect="1"/>
          </p:cNvPicPr>
          <p:nvPr/>
        </p:nvPicPr>
        <p:blipFill>
          <a:blip r:embed="rId2"/>
          <a:stretch>
            <a:fillRect/>
          </a:stretch>
        </p:blipFill>
        <p:spPr>
          <a:xfrm>
            <a:off x="4428162" y="3379787"/>
            <a:ext cx="4582274" cy="3439235"/>
          </a:xfrm>
          <a:prstGeom prst="rect">
            <a:avLst/>
          </a:prstGeom>
        </p:spPr>
      </p:pic>
      <p:pic>
        <p:nvPicPr>
          <p:cNvPr id="20" name="Picture 19">
            <a:extLst>
              <a:ext uri="{FF2B5EF4-FFF2-40B4-BE49-F238E27FC236}">
                <a16:creationId xmlns:a16="http://schemas.microsoft.com/office/drawing/2014/main" id="{18A46149-86A6-A341-84C9-753E28CE42FA}"/>
              </a:ext>
            </a:extLst>
          </p:cNvPr>
          <p:cNvPicPr>
            <a:picLocks noChangeAspect="1"/>
          </p:cNvPicPr>
          <p:nvPr/>
        </p:nvPicPr>
        <p:blipFill>
          <a:blip r:embed="rId3"/>
          <a:stretch>
            <a:fillRect/>
          </a:stretch>
        </p:blipFill>
        <p:spPr>
          <a:xfrm>
            <a:off x="851435" y="488862"/>
            <a:ext cx="7975386" cy="4801160"/>
          </a:xfrm>
          <a:prstGeom prst="rect">
            <a:avLst/>
          </a:prstGeom>
        </p:spPr>
      </p:pic>
      <p:grpSp>
        <p:nvGrpSpPr>
          <p:cNvPr id="21" name="Group 20">
            <a:extLst>
              <a:ext uri="{FF2B5EF4-FFF2-40B4-BE49-F238E27FC236}">
                <a16:creationId xmlns:a16="http://schemas.microsoft.com/office/drawing/2014/main" id="{B9199525-7370-564C-B53A-D8BCECB87085}"/>
              </a:ext>
            </a:extLst>
          </p:cNvPr>
          <p:cNvGrpSpPr/>
          <p:nvPr/>
        </p:nvGrpSpPr>
        <p:grpSpPr>
          <a:xfrm>
            <a:off x="0" y="488862"/>
            <a:ext cx="872176" cy="1075939"/>
            <a:chOff x="8233724" y="5750312"/>
            <a:chExt cx="872176" cy="1075939"/>
          </a:xfrm>
        </p:grpSpPr>
        <p:pic>
          <p:nvPicPr>
            <p:cNvPr id="22" name="Picture 21" descr="Logo AOML.jpg">
              <a:extLst>
                <a:ext uri="{FF2B5EF4-FFF2-40B4-BE49-F238E27FC236}">
                  <a16:creationId xmlns:a16="http://schemas.microsoft.com/office/drawing/2014/main" id="{D39EA459-89B4-0A42-AACC-170E4194B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23" name="Picture 22" descr="Logo BIOS.jpg">
              <a:extLst>
                <a:ext uri="{FF2B5EF4-FFF2-40B4-BE49-F238E27FC236}">
                  <a16:creationId xmlns:a16="http://schemas.microsoft.com/office/drawing/2014/main" id="{F70F1618-B4E0-2148-A7D2-B6626F9C8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24" name="Picture 23" descr="Logo PMEL.jpeg">
              <a:extLst>
                <a:ext uri="{FF2B5EF4-FFF2-40B4-BE49-F238E27FC236}">
                  <a16:creationId xmlns:a16="http://schemas.microsoft.com/office/drawing/2014/main" id="{B6FF1B39-F901-FB4E-8291-9F2F6B6D0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25" name="Picture 24" descr="Logo RSMAS.jpg">
              <a:extLst>
                <a:ext uri="{FF2B5EF4-FFF2-40B4-BE49-F238E27FC236}">
                  <a16:creationId xmlns:a16="http://schemas.microsoft.com/office/drawing/2014/main" id="{407FAB8F-1CA0-CD41-A6A2-461715307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26" name="Picture 25">
              <a:extLst>
                <a:ext uri="{FF2B5EF4-FFF2-40B4-BE49-F238E27FC236}">
                  <a16:creationId xmlns:a16="http://schemas.microsoft.com/office/drawing/2014/main" id="{97FE3C96-AA73-3F4E-9E6E-A5A034CC9BCC}"/>
                </a:ext>
              </a:extLst>
            </p:cNvPr>
            <p:cNvPicPr>
              <a:picLocks noChangeAspect="1"/>
            </p:cNvPicPr>
            <p:nvPr/>
          </p:nvPicPr>
          <p:blipFill>
            <a:blip r:embed="rId8"/>
            <a:stretch>
              <a:fillRect/>
            </a:stretch>
          </p:blipFill>
          <p:spPr>
            <a:xfrm>
              <a:off x="8233724" y="6183438"/>
              <a:ext cx="868379" cy="248940"/>
            </a:xfrm>
            <a:prstGeom prst="rect">
              <a:avLst/>
            </a:prstGeom>
          </p:spPr>
        </p:pic>
      </p:grpSp>
    </p:spTree>
    <p:extLst>
      <p:ext uri="{BB962C8B-B14F-4D97-AF65-F5344CB8AC3E}">
        <p14:creationId xmlns:p14="http://schemas.microsoft.com/office/powerpoint/2010/main" val="189718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D435F-5446-374A-8C0F-EBE11031CBB2}"/>
              </a:ext>
            </a:extLst>
          </p:cNvPr>
          <p:cNvSpPr/>
          <p:nvPr/>
        </p:nvSpPr>
        <p:spPr>
          <a:xfrm>
            <a:off x="2429907" y="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grpSp>
        <p:nvGrpSpPr>
          <p:cNvPr id="3" name="Group 2">
            <a:extLst>
              <a:ext uri="{FF2B5EF4-FFF2-40B4-BE49-F238E27FC236}">
                <a16:creationId xmlns:a16="http://schemas.microsoft.com/office/drawing/2014/main" id="{D00B77B5-3782-AD4E-8111-9BE7509CD064}"/>
              </a:ext>
            </a:extLst>
          </p:cNvPr>
          <p:cNvGrpSpPr/>
          <p:nvPr/>
        </p:nvGrpSpPr>
        <p:grpSpPr>
          <a:xfrm>
            <a:off x="130711" y="200694"/>
            <a:ext cx="872176" cy="1075939"/>
            <a:chOff x="8233724" y="5750312"/>
            <a:chExt cx="872176" cy="1075939"/>
          </a:xfrm>
        </p:grpSpPr>
        <p:pic>
          <p:nvPicPr>
            <p:cNvPr id="4" name="Picture 3" descr="Logo AOML.jpg">
              <a:extLst>
                <a:ext uri="{FF2B5EF4-FFF2-40B4-BE49-F238E27FC236}">
                  <a16:creationId xmlns:a16="http://schemas.microsoft.com/office/drawing/2014/main" id="{754EDDED-40D6-D744-8CE2-1FAF9CA3C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5" name="Picture 4" descr="Logo BIOS.jpg">
              <a:extLst>
                <a:ext uri="{FF2B5EF4-FFF2-40B4-BE49-F238E27FC236}">
                  <a16:creationId xmlns:a16="http://schemas.microsoft.com/office/drawing/2014/main" id="{8189A58D-24B9-B74A-BD27-BB7661FD3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6" name="Picture 5" descr="Logo PMEL.jpeg">
              <a:extLst>
                <a:ext uri="{FF2B5EF4-FFF2-40B4-BE49-F238E27FC236}">
                  <a16:creationId xmlns:a16="http://schemas.microsoft.com/office/drawing/2014/main" id="{30E03F47-6561-1246-8E15-E623D06A1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7" name="Picture 6" descr="Logo RSMAS.jpg">
              <a:extLst>
                <a:ext uri="{FF2B5EF4-FFF2-40B4-BE49-F238E27FC236}">
                  <a16:creationId xmlns:a16="http://schemas.microsoft.com/office/drawing/2014/main" id="{6C0DCC56-8652-5F40-BF1F-760DBA653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8" name="Picture 7">
              <a:extLst>
                <a:ext uri="{FF2B5EF4-FFF2-40B4-BE49-F238E27FC236}">
                  <a16:creationId xmlns:a16="http://schemas.microsoft.com/office/drawing/2014/main" id="{D76559FA-A7C5-7541-8B3A-394F06CA98AC}"/>
                </a:ext>
              </a:extLst>
            </p:cNvPr>
            <p:cNvPicPr>
              <a:picLocks noChangeAspect="1"/>
            </p:cNvPicPr>
            <p:nvPr/>
          </p:nvPicPr>
          <p:blipFill>
            <a:blip r:embed="rId6"/>
            <a:stretch>
              <a:fillRect/>
            </a:stretch>
          </p:blipFill>
          <p:spPr>
            <a:xfrm>
              <a:off x="8233724" y="6183438"/>
              <a:ext cx="868379" cy="248940"/>
            </a:xfrm>
            <a:prstGeom prst="rect">
              <a:avLst/>
            </a:prstGeom>
          </p:spPr>
        </p:pic>
      </p:grpSp>
      <p:pic>
        <p:nvPicPr>
          <p:cNvPr id="10" name="Picture 9">
            <a:extLst>
              <a:ext uri="{FF2B5EF4-FFF2-40B4-BE49-F238E27FC236}">
                <a16:creationId xmlns:a16="http://schemas.microsoft.com/office/drawing/2014/main" id="{06F95D10-1123-AC4C-8994-E48C32B297A5}"/>
              </a:ext>
            </a:extLst>
          </p:cNvPr>
          <p:cNvPicPr>
            <a:picLocks noChangeAspect="1"/>
          </p:cNvPicPr>
          <p:nvPr/>
        </p:nvPicPr>
        <p:blipFill>
          <a:blip r:embed="rId7"/>
          <a:stretch>
            <a:fillRect/>
          </a:stretch>
        </p:blipFill>
        <p:spPr>
          <a:xfrm>
            <a:off x="2694439" y="1657158"/>
            <a:ext cx="4173904" cy="2495655"/>
          </a:xfrm>
          <a:prstGeom prst="rect">
            <a:avLst/>
          </a:prstGeom>
        </p:spPr>
      </p:pic>
      <p:pic>
        <p:nvPicPr>
          <p:cNvPr id="12" name="Picture 11">
            <a:extLst>
              <a:ext uri="{FF2B5EF4-FFF2-40B4-BE49-F238E27FC236}">
                <a16:creationId xmlns:a16="http://schemas.microsoft.com/office/drawing/2014/main" id="{8A9C600D-EBA6-6144-9AB5-08B6B43D2FA4}"/>
              </a:ext>
            </a:extLst>
          </p:cNvPr>
          <p:cNvPicPr>
            <a:picLocks noChangeAspect="1"/>
          </p:cNvPicPr>
          <p:nvPr/>
        </p:nvPicPr>
        <p:blipFill>
          <a:blip r:embed="rId8"/>
          <a:stretch>
            <a:fillRect/>
          </a:stretch>
        </p:blipFill>
        <p:spPr>
          <a:xfrm>
            <a:off x="2694439" y="4152813"/>
            <a:ext cx="4173903" cy="2516907"/>
          </a:xfrm>
          <a:prstGeom prst="rect">
            <a:avLst/>
          </a:prstGeom>
        </p:spPr>
      </p:pic>
      <p:sp>
        <p:nvSpPr>
          <p:cNvPr id="13" name="TextBox 12">
            <a:extLst>
              <a:ext uri="{FF2B5EF4-FFF2-40B4-BE49-F238E27FC236}">
                <a16:creationId xmlns:a16="http://schemas.microsoft.com/office/drawing/2014/main" id="{43F6B1FC-D2D4-6747-A598-EEC8A167C225}"/>
              </a:ext>
            </a:extLst>
          </p:cNvPr>
          <p:cNvSpPr txBox="1"/>
          <p:nvPr/>
        </p:nvSpPr>
        <p:spPr>
          <a:xfrm>
            <a:off x="767474" y="1972650"/>
            <a:ext cx="1246261"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2019</a:t>
            </a:r>
          </a:p>
        </p:txBody>
      </p:sp>
      <p:sp>
        <p:nvSpPr>
          <p:cNvPr id="14" name="TextBox 13">
            <a:extLst>
              <a:ext uri="{FF2B5EF4-FFF2-40B4-BE49-F238E27FC236}">
                <a16:creationId xmlns:a16="http://schemas.microsoft.com/office/drawing/2014/main" id="{499C52D4-8C35-5348-B6EE-9096017BE888}"/>
              </a:ext>
            </a:extLst>
          </p:cNvPr>
          <p:cNvSpPr txBox="1"/>
          <p:nvPr/>
        </p:nvSpPr>
        <p:spPr>
          <a:xfrm>
            <a:off x="785361" y="4447012"/>
            <a:ext cx="1246261"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2020</a:t>
            </a:r>
          </a:p>
        </p:txBody>
      </p:sp>
      <p:sp>
        <p:nvSpPr>
          <p:cNvPr id="15" name="Rounded Rectangle 14">
            <a:extLst>
              <a:ext uri="{FF2B5EF4-FFF2-40B4-BE49-F238E27FC236}">
                <a16:creationId xmlns:a16="http://schemas.microsoft.com/office/drawing/2014/main" id="{426677E6-0610-D140-BB04-99281CAD206C}"/>
              </a:ext>
            </a:extLst>
          </p:cNvPr>
          <p:cNvSpPr/>
          <p:nvPr/>
        </p:nvSpPr>
        <p:spPr>
          <a:xfrm>
            <a:off x="5278389" y="2391800"/>
            <a:ext cx="924674" cy="513186"/>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3997554E-7B9B-C44F-A859-9AC4A27506F5}"/>
              </a:ext>
            </a:extLst>
          </p:cNvPr>
          <p:cNvSpPr/>
          <p:nvPr/>
        </p:nvSpPr>
        <p:spPr>
          <a:xfrm>
            <a:off x="5291191" y="4898080"/>
            <a:ext cx="924674" cy="513186"/>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6B572A4-4315-5E49-88A6-1168E6517E9B}"/>
              </a:ext>
            </a:extLst>
          </p:cNvPr>
          <p:cNvCxnSpPr>
            <a:cxnSpLocks/>
            <a:stCxn id="15" idx="2"/>
            <a:endCxn id="16" idx="0"/>
          </p:cNvCxnSpPr>
          <p:nvPr/>
        </p:nvCxnSpPr>
        <p:spPr>
          <a:xfrm>
            <a:off x="5740726" y="2904986"/>
            <a:ext cx="12802" cy="1993094"/>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FEC71F35-B412-6945-A817-659F403FCF83}"/>
              </a:ext>
            </a:extLst>
          </p:cNvPr>
          <p:cNvSpPr/>
          <p:nvPr/>
        </p:nvSpPr>
        <p:spPr>
          <a:xfrm>
            <a:off x="3634527" y="2451401"/>
            <a:ext cx="1425495" cy="513186"/>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0EA9AE8-0D72-2340-BE8D-D3640E0FC7EE}"/>
              </a:ext>
            </a:extLst>
          </p:cNvPr>
          <p:cNvSpPr/>
          <p:nvPr/>
        </p:nvSpPr>
        <p:spPr>
          <a:xfrm>
            <a:off x="3647325" y="4979816"/>
            <a:ext cx="1425495" cy="513186"/>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F909583-B2A1-D44D-ABB1-97D837895F49}"/>
              </a:ext>
            </a:extLst>
          </p:cNvPr>
          <p:cNvCxnSpPr>
            <a:cxnSpLocks/>
            <a:stCxn id="19" idx="2"/>
            <a:endCxn id="20" idx="0"/>
          </p:cNvCxnSpPr>
          <p:nvPr/>
        </p:nvCxnSpPr>
        <p:spPr>
          <a:xfrm>
            <a:off x="4347275" y="2964587"/>
            <a:ext cx="12798" cy="201522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1DFD3BF-0696-974E-93A2-34B39AE53EFC}"/>
              </a:ext>
            </a:extLst>
          </p:cNvPr>
          <p:cNvSpPr txBox="1"/>
          <p:nvPr/>
        </p:nvSpPr>
        <p:spPr>
          <a:xfrm>
            <a:off x="1592496" y="735831"/>
            <a:ext cx="5726452" cy="369332"/>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Inconsistent coverage of major oceans from year to year.</a:t>
            </a:r>
          </a:p>
        </p:txBody>
      </p:sp>
      <p:sp>
        <p:nvSpPr>
          <p:cNvPr id="9" name="Rectangle 8">
            <a:extLst>
              <a:ext uri="{FF2B5EF4-FFF2-40B4-BE49-F238E27FC236}">
                <a16:creationId xmlns:a16="http://schemas.microsoft.com/office/drawing/2014/main" id="{34A90A81-FF08-474A-91EE-C89DD9F83A26}"/>
              </a:ext>
            </a:extLst>
          </p:cNvPr>
          <p:cNvSpPr/>
          <p:nvPr/>
        </p:nvSpPr>
        <p:spPr>
          <a:xfrm>
            <a:off x="1592496" y="1080199"/>
            <a:ext cx="6739846" cy="369332"/>
          </a:xfrm>
          <a:prstGeom prst="rect">
            <a:avLst/>
          </a:prstGeom>
        </p:spPr>
        <p:txBody>
          <a:bodyPr wrap="square">
            <a:spAutoFit/>
          </a:bodyPr>
          <a:lstStyle/>
          <a:p>
            <a:r>
              <a:rPr lang="en-US" dirty="0">
                <a:latin typeface="Times New Roman"/>
                <a:cs typeface="Times New Roman"/>
              </a:rPr>
              <a:t>Pandemic.   2019:   760k data points         2020:   360k data points</a:t>
            </a:r>
          </a:p>
        </p:txBody>
      </p:sp>
    </p:spTree>
    <p:extLst>
      <p:ext uri="{BB962C8B-B14F-4D97-AF65-F5344CB8AC3E}">
        <p14:creationId xmlns:p14="http://schemas.microsoft.com/office/powerpoint/2010/main" val="142339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1F238-AE3E-3C43-907B-4DAC085455A5}"/>
              </a:ext>
            </a:extLst>
          </p:cNvPr>
          <p:cNvSpPr/>
          <p:nvPr/>
        </p:nvSpPr>
        <p:spPr>
          <a:xfrm>
            <a:off x="2299196" y="11953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pic>
        <p:nvPicPr>
          <p:cNvPr id="1026" name="Picture 2" descr="null">
            <a:extLst>
              <a:ext uri="{FF2B5EF4-FFF2-40B4-BE49-F238E27FC236}">
                <a16:creationId xmlns:a16="http://schemas.microsoft.com/office/drawing/2014/main" id="{5B915BC1-806A-5143-8F68-7E61CB34B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560" y="4097374"/>
            <a:ext cx="6328880" cy="23458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465A52-CD17-6946-9C29-27EDC49FD155}"/>
              </a:ext>
            </a:extLst>
          </p:cNvPr>
          <p:cNvSpPr txBox="1"/>
          <p:nvPr/>
        </p:nvSpPr>
        <p:spPr>
          <a:xfrm>
            <a:off x="659316" y="1695903"/>
            <a:ext cx="8286590" cy="2062103"/>
          </a:xfrm>
          <a:prstGeom prst="rect">
            <a:avLst/>
          </a:prstGeom>
          <a:noFill/>
        </p:spPr>
        <p:txBody>
          <a:bodyPr wrap="square" rtlCol="0">
            <a:spAutoFit/>
          </a:bodyPr>
          <a:lstStyle/>
          <a:p>
            <a:pPr marL="342900" indent="-342900">
              <a:buFont typeface="Wingdings" charset="2"/>
              <a:buChar char="Ø"/>
            </a:pPr>
            <a:r>
              <a:rPr lang="en-US" sz="1600" dirty="0">
                <a:latin typeface="Times New Roman"/>
                <a:cs typeface="Times New Roman"/>
              </a:rPr>
              <a:t>New CO</a:t>
            </a:r>
            <a:r>
              <a:rPr lang="en-US" sz="1600" baseline="-25000" dirty="0">
                <a:latin typeface="Times New Roman"/>
                <a:cs typeface="Times New Roman"/>
              </a:rPr>
              <a:t>2</a:t>
            </a:r>
            <a:r>
              <a:rPr lang="en-US" sz="1600" dirty="0">
                <a:latin typeface="Times New Roman"/>
                <a:cs typeface="Times New Roman"/>
              </a:rPr>
              <a:t> analyzer – old one discontinued</a:t>
            </a:r>
          </a:p>
          <a:p>
            <a:pPr marL="342900" indent="-342900">
              <a:buFont typeface="Wingdings" charset="2"/>
              <a:buChar char="Ø"/>
            </a:pPr>
            <a:r>
              <a:rPr lang="en-US" sz="1600" dirty="0">
                <a:latin typeface="Times New Roman"/>
                <a:cs typeface="Times New Roman"/>
              </a:rPr>
              <a:t>high-precision, high-stability, laser-based gas analyzer that uses Optical Feedback — Cavity-Enhanced Absorption Spectroscopy (OF-CEAS) to measure gases in air.</a:t>
            </a:r>
          </a:p>
          <a:p>
            <a:pPr marL="342900" indent="-342900">
              <a:buFont typeface="Wingdings" charset="2"/>
              <a:buChar char="Ø"/>
            </a:pPr>
            <a:r>
              <a:rPr lang="en-US" sz="1600" dirty="0">
                <a:latin typeface="Times New Roman"/>
                <a:cs typeface="Times New Roman"/>
              </a:rPr>
              <a:t>Improvements: less gas standards, less frequent calibrations, better handle on water interference</a:t>
            </a:r>
          </a:p>
          <a:p>
            <a:pPr marL="342900" indent="-342900">
              <a:buFont typeface="Wingdings" charset="2"/>
              <a:buChar char="Ø"/>
            </a:pPr>
            <a:r>
              <a:rPr lang="en-US" sz="1600" dirty="0">
                <a:latin typeface="Times New Roman"/>
                <a:cs typeface="Times New Roman"/>
              </a:rPr>
              <a:t>Hurdles: Different form factor, gas flow rate required re-design of our system.</a:t>
            </a:r>
          </a:p>
          <a:p>
            <a:pPr marL="342900" indent="-342900">
              <a:buFont typeface="Wingdings" charset="2"/>
              <a:buChar char="Ø"/>
            </a:pPr>
            <a:r>
              <a:rPr lang="en-US" sz="1600" dirty="0">
                <a:latin typeface="Times New Roman"/>
                <a:cs typeface="Times New Roman"/>
              </a:rPr>
              <a:t>New system should be on the market very soon.</a:t>
            </a:r>
          </a:p>
          <a:p>
            <a:pPr marL="342900" indent="-342900">
              <a:buFont typeface="Wingdings" charset="2"/>
              <a:buChar char="Ø"/>
            </a:pPr>
            <a:endParaRPr lang="en-US" sz="1600" dirty="0">
              <a:latin typeface="Times New Roman"/>
              <a:cs typeface="Times New Roman"/>
            </a:endParaRPr>
          </a:p>
        </p:txBody>
      </p:sp>
      <p:grpSp>
        <p:nvGrpSpPr>
          <p:cNvPr id="5" name="Group 4">
            <a:extLst>
              <a:ext uri="{FF2B5EF4-FFF2-40B4-BE49-F238E27FC236}">
                <a16:creationId xmlns:a16="http://schemas.microsoft.com/office/drawing/2014/main" id="{F010F5CA-7A63-4F47-A312-AFA3B1030E59}"/>
              </a:ext>
            </a:extLst>
          </p:cNvPr>
          <p:cNvGrpSpPr/>
          <p:nvPr/>
        </p:nvGrpSpPr>
        <p:grpSpPr>
          <a:xfrm>
            <a:off x="4666" y="0"/>
            <a:ext cx="872176" cy="1075939"/>
            <a:chOff x="8233724" y="5750312"/>
            <a:chExt cx="872176" cy="1075939"/>
          </a:xfrm>
        </p:grpSpPr>
        <p:pic>
          <p:nvPicPr>
            <p:cNvPr id="6" name="Picture 5" descr="Logo AOML.jpg">
              <a:extLst>
                <a:ext uri="{FF2B5EF4-FFF2-40B4-BE49-F238E27FC236}">
                  <a16:creationId xmlns:a16="http://schemas.microsoft.com/office/drawing/2014/main" id="{2A924D7A-D072-4648-B13A-FAAEB4F64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7" name="Picture 6" descr="Logo BIOS.jpg">
              <a:extLst>
                <a:ext uri="{FF2B5EF4-FFF2-40B4-BE49-F238E27FC236}">
                  <a16:creationId xmlns:a16="http://schemas.microsoft.com/office/drawing/2014/main" id="{2E82D156-2537-1B4E-8ABF-EB236F77C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8" name="Picture 7" descr="Logo PMEL.jpeg">
              <a:extLst>
                <a:ext uri="{FF2B5EF4-FFF2-40B4-BE49-F238E27FC236}">
                  <a16:creationId xmlns:a16="http://schemas.microsoft.com/office/drawing/2014/main" id="{F449F9CF-2064-2349-80B1-7B5FE1A07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9" name="Picture 8" descr="Logo RSMAS.jpg">
              <a:extLst>
                <a:ext uri="{FF2B5EF4-FFF2-40B4-BE49-F238E27FC236}">
                  <a16:creationId xmlns:a16="http://schemas.microsoft.com/office/drawing/2014/main" id="{4CB6A887-86F4-B74C-B6B0-B9695C214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10" name="Picture 9">
              <a:extLst>
                <a:ext uri="{FF2B5EF4-FFF2-40B4-BE49-F238E27FC236}">
                  <a16:creationId xmlns:a16="http://schemas.microsoft.com/office/drawing/2014/main" id="{AA303067-D7D9-DD47-9778-606AEF2C785D}"/>
                </a:ext>
              </a:extLst>
            </p:cNvPr>
            <p:cNvPicPr>
              <a:picLocks noChangeAspect="1"/>
            </p:cNvPicPr>
            <p:nvPr/>
          </p:nvPicPr>
          <p:blipFill>
            <a:blip r:embed="rId7"/>
            <a:stretch>
              <a:fillRect/>
            </a:stretch>
          </p:blipFill>
          <p:spPr>
            <a:xfrm>
              <a:off x="8233724" y="6183438"/>
              <a:ext cx="868379" cy="248940"/>
            </a:xfrm>
            <a:prstGeom prst="rect">
              <a:avLst/>
            </a:prstGeom>
          </p:spPr>
        </p:pic>
      </p:grpSp>
      <p:sp>
        <p:nvSpPr>
          <p:cNvPr id="11" name="TextBox 10">
            <a:extLst>
              <a:ext uri="{FF2B5EF4-FFF2-40B4-BE49-F238E27FC236}">
                <a16:creationId xmlns:a16="http://schemas.microsoft.com/office/drawing/2014/main" id="{311542E8-036C-204D-863D-8A156E764C55}"/>
              </a:ext>
            </a:extLst>
          </p:cNvPr>
          <p:cNvSpPr txBox="1"/>
          <p:nvPr/>
        </p:nvSpPr>
        <p:spPr>
          <a:xfrm>
            <a:off x="944987" y="1202213"/>
            <a:ext cx="3496302"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Re-design of the underway system</a:t>
            </a:r>
          </a:p>
        </p:txBody>
      </p:sp>
    </p:spTree>
    <p:extLst>
      <p:ext uri="{BB962C8B-B14F-4D97-AF65-F5344CB8AC3E}">
        <p14:creationId xmlns:p14="http://schemas.microsoft.com/office/powerpoint/2010/main" val="168120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97991-F523-1F48-B8F3-2F18415683D2}"/>
              </a:ext>
            </a:extLst>
          </p:cNvPr>
          <p:cNvSpPr/>
          <p:nvPr/>
        </p:nvSpPr>
        <p:spPr>
          <a:xfrm>
            <a:off x="2299196" y="11953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grpSp>
        <p:nvGrpSpPr>
          <p:cNvPr id="3" name="Group 2">
            <a:extLst>
              <a:ext uri="{FF2B5EF4-FFF2-40B4-BE49-F238E27FC236}">
                <a16:creationId xmlns:a16="http://schemas.microsoft.com/office/drawing/2014/main" id="{0A094F2B-765A-5841-B77C-DDDFA7C026E2}"/>
              </a:ext>
            </a:extLst>
          </p:cNvPr>
          <p:cNvGrpSpPr/>
          <p:nvPr/>
        </p:nvGrpSpPr>
        <p:grpSpPr>
          <a:xfrm>
            <a:off x="219881" y="119530"/>
            <a:ext cx="872176" cy="1075939"/>
            <a:chOff x="8233724" y="5750312"/>
            <a:chExt cx="872176" cy="1075939"/>
          </a:xfrm>
        </p:grpSpPr>
        <p:pic>
          <p:nvPicPr>
            <p:cNvPr id="4" name="Picture 3" descr="Logo AOML.jpg">
              <a:extLst>
                <a:ext uri="{FF2B5EF4-FFF2-40B4-BE49-F238E27FC236}">
                  <a16:creationId xmlns:a16="http://schemas.microsoft.com/office/drawing/2014/main" id="{3D345DAA-95F5-594F-B3A8-CEC55AD26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5" name="Picture 4" descr="Logo BIOS.jpg">
              <a:extLst>
                <a:ext uri="{FF2B5EF4-FFF2-40B4-BE49-F238E27FC236}">
                  <a16:creationId xmlns:a16="http://schemas.microsoft.com/office/drawing/2014/main" id="{E442D4FD-3E76-AF49-B14F-D95C33231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6" name="Picture 5" descr="Logo PMEL.jpeg">
              <a:extLst>
                <a:ext uri="{FF2B5EF4-FFF2-40B4-BE49-F238E27FC236}">
                  <a16:creationId xmlns:a16="http://schemas.microsoft.com/office/drawing/2014/main" id="{B165EB7A-896E-6D48-A65E-4B509187C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7" name="Picture 6" descr="Logo RSMAS.jpg">
              <a:extLst>
                <a:ext uri="{FF2B5EF4-FFF2-40B4-BE49-F238E27FC236}">
                  <a16:creationId xmlns:a16="http://schemas.microsoft.com/office/drawing/2014/main" id="{C7E721D9-6D64-D549-B4D5-08B072489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8" name="Picture 7">
              <a:extLst>
                <a:ext uri="{FF2B5EF4-FFF2-40B4-BE49-F238E27FC236}">
                  <a16:creationId xmlns:a16="http://schemas.microsoft.com/office/drawing/2014/main" id="{36533F9D-B252-F04E-A05D-B19EFD0C18EC}"/>
                </a:ext>
              </a:extLst>
            </p:cNvPr>
            <p:cNvPicPr>
              <a:picLocks noChangeAspect="1"/>
            </p:cNvPicPr>
            <p:nvPr/>
          </p:nvPicPr>
          <p:blipFill>
            <a:blip r:embed="rId6"/>
            <a:stretch>
              <a:fillRect/>
            </a:stretch>
          </p:blipFill>
          <p:spPr>
            <a:xfrm>
              <a:off x="8233724" y="6183438"/>
              <a:ext cx="868379" cy="248940"/>
            </a:xfrm>
            <a:prstGeom prst="rect">
              <a:avLst/>
            </a:prstGeom>
          </p:spPr>
        </p:pic>
      </p:grpSp>
      <p:sp>
        <p:nvSpPr>
          <p:cNvPr id="9" name="TextBox 8">
            <a:extLst>
              <a:ext uri="{FF2B5EF4-FFF2-40B4-BE49-F238E27FC236}">
                <a16:creationId xmlns:a16="http://schemas.microsoft.com/office/drawing/2014/main" id="{A8290BA3-7CEE-DD4F-82DF-4779986F8F44}"/>
              </a:ext>
            </a:extLst>
          </p:cNvPr>
          <p:cNvSpPr txBox="1"/>
          <p:nvPr/>
        </p:nvSpPr>
        <p:spPr>
          <a:xfrm>
            <a:off x="1373648" y="2470010"/>
            <a:ext cx="4823512" cy="2308324"/>
          </a:xfrm>
          <a:prstGeom prst="rect">
            <a:avLst/>
          </a:prstGeom>
          <a:noFill/>
        </p:spPr>
        <p:txBody>
          <a:bodyPr wrap="square" rtlCol="0">
            <a:spAutoFit/>
          </a:bodyPr>
          <a:lstStyle/>
          <a:p>
            <a:pPr marL="342900" indent="-342900">
              <a:buFont typeface="Wingdings" charset="2"/>
              <a:buChar char="Ø"/>
            </a:pPr>
            <a:r>
              <a:rPr lang="en-US" sz="1600" dirty="0">
                <a:latin typeface="Times New Roman"/>
                <a:cs typeface="Times New Roman"/>
              </a:rPr>
              <a:t>System has increased failures in hot environment.</a:t>
            </a:r>
          </a:p>
          <a:p>
            <a:pPr marL="800100" lvl="1" indent="-342900">
              <a:buFont typeface="Wingdings" charset="2"/>
              <a:buChar char="Ø"/>
            </a:pPr>
            <a:r>
              <a:rPr lang="en-US" sz="1600" dirty="0">
                <a:latin typeface="Times New Roman"/>
                <a:cs typeface="Times New Roman"/>
              </a:rPr>
              <a:t>Use engine room ventilation in cold weather</a:t>
            </a:r>
          </a:p>
          <a:p>
            <a:pPr marL="800100" lvl="1"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Data losses due to lack of access to ships</a:t>
            </a:r>
          </a:p>
          <a:p>
            <a:pPr marL="342900"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Data losses due to lack of support on ship</a:t>
            </a:r>
          </a:p>
          <a:p>
            <a:pPr marL="342900"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SHIP RECRUITMENT</a:t>
            </a:r>
          </a:p>
          <a:p>
            <a:endParaRPr lang="en-US" sz="1600" dirty="0">
              <a:latin typeface="Times New Roman"/>
              <a:cs typeface="Times New Roman"/>
            </a:endParaRPr>
          </a:p>
        </p:txBody>
      </p:sp>
      <p:sp>
        <p:nvSpPr>
          <p:cNvPr id="10" name="TextBox 9">
            <a:extLst>
              <a:ext uri="{FF2B5EF4-FFF2-40B4-BE49-F238E27FC236}">
                <a16:creationId xmlns:a16="http://schemas.microsoft.com/office/drawing/2014/main" id="{9B1C88D0-4517-CD46-A328-4B39BA0A8BAD}"/>
              </a:ext>
            </a:extLst>
          </p:cNvPr>
          <p:cNvSpPr txBox="1"/>
          <p:nvPr/>
        </p:nvSpPr>
        <p:spPr>
          <a:xfrm>
            <a:off x="1369944" y="1763403"/>
            <a:ext cx="2226010"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Issues of the program</a:t>
            </a:r>
          </a:p>
        </p:txBody>
      </p:sp>
    </p:spTree>
    <p:extLst>
      <p:ext uri="{BB962C8B-B14F-4D97-AF65-F5344CB8AC3E}">
        <p14:creationId xmlns:p14="http://schemas.microsoft.com/office/powerpoint/2010/main" val="212632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49C4C-0069-EA42-BFE0-05D4A2B01AF9}"/>
              </a:ext>
            </a:extLst>
          </p:cNvPr>
          <p:cNvSpPr/>
          <p:nvPr/>
        </p:nvSpPr>
        <p:spPr>
          <a:xfrm>
            <a:off x="2299196" y="119530"/>
            <a:ext cx="4284186" cy="738664"/>
          </a:xfrm>
          <a:prstGeom prst="rect">
            <a:avLst/>
          </a:prstGeom>
        </p:spPr>
        <p:txBody>
          <a:bodyPr wrap="none">
            <a:spAutoFit/>
          </a:bodyPr>
          <a:lstStyle/>
          <a:p>
            <a:r>
              <a:rPr lang="en-US" b="1" dirty="0">
                <a:solidFill>
                  <a:srgbClr val="0000FF"/>
                </a:solidFill>
                <a:latin typeface="Times New Roman"/>
                <a:cs typeface="Times New Roman"/>
              </a:rPr>
              <a:t>  			</a:t>
            </a:r>
            <a:r>
              <a:rPr lang="en-US" sz="2400" b="1" dirty="0">
                <a:latin typeface="Times New Roman"/>
                <a:cs typeface="Times New Roman"/>
              </a:rPr>
              <a:t>SOOP-CO</a:t>
            </a:r>
            <a:r>
              <a:rPr lang="en-US" sz="2400" b="1" baseline="-25000" dirty="0">
                <a:latin typeface="Times New Roman"/>
                <a:cs typeface="Times New Roman"/>
              </a:rPr>
              <a:t>2</a:t>
            </a:r>
          </a:p>
          <a:p>
            <a:r>
              <a:rPr lang="en-US" b="1" dirty="0">
                <a:latin typeface="Times New Roman"/>
                <a:cs typeface="Times New Roman"/>
              </a:rPr>
              <a:t>Ocean Carbon Cycle – Sea-air CO</a:t>
            </a:r>
            <a:r>
              <a:rPr lang="en-US" b="1" baseline="-25000" dirty="0">
                <a:latin typeface="Times New Roman"/>
                <a:cs typeface="Times New Roman"/>
              </a:rPr>
              <a:t>2</a:t>
            </a:r>
            <a:r>
              <a:rPr lang="en-US" b="1" dirty="0">
                <a:latin typeface="Times New Roman"/>
                <a:cs typeface="Times New Roman"/>
              </a:rPr>
              <a:t> fluxes</a:t>
            </a:r>
          </a:p>
        </p:txBody>
      </p:sp>
      <p:grpSp>
        <p:nvGrpSpPr>
          <p:cNvPr id="3" name="Group 2">
            <a:extLst>
              <a:ext uri="{FF2B5EF4-FFF2-40B4-BE49-F238E27FC236}">
                <a16:creationId xmlns:a16="http://schemas.microsoft.com/office/drawing/2014/main" id="{5C96197E-1434-B34B-8688-872F614CFBF3}"/>
              </a:ext>
            </a:extLst>
          </p:cNvPr>
          <p:cNvGrpSpPr/>
          <p:nvPr/>
        </p:nvGrpSpPr>
        <p:grpSpPr>
          <a:xfrm>
            <a:off x="219881" y="119530"/>
            <a:ext cx="872176" cy="1075939"/>
            <a:chOff x="8233724" y="5750312"/>
            <a:chExt cx="872176" cy="1075939"/>
          </a:xfrm>
        </p:grpSpPr>
        <p:pic>
          <p:nvPicPr>
            <p:cNvPr id="4" name="Picture 3" descr="Logo AOML.jpg">
              <a:extLst>
                <a:ext uri="{FF2B5EF4-FFF2-40B4-BE49-F238E27FC236}">
                  <a16:creationId xmlns:a16="http://schemas.microsoft.com/office/drawing/2014/main" id="{7A2A6463-F2FD-AC44-9A3C-3DA3A508B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6653799"/>
              <a:ext cx="819150" cy="172452"/>
            </a:xfrm>
            <a:prstGeom prst="rect">
              <a:avLst/>
            </a:prstGeom>
          </p:spPr>
        </p:pic>
        <p:pic>
          <p:nvPicPr>
            <p:cNvPr id="5" name="Picture 4" descr="Logo BIOS.jpg">
              <a:extLst>
                <a:ext uri="{FF2B5EF4-FFF2-40B4-BE49-F238E27FC236}">
                  <a16:creationId xmlns:a16="http://schemas.microsoft.com/office/drawing/2014/main" id="{B1E7D09D-8975-874F-A767-18EE2A374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898" y="5750312"/>
              <a:ext cx="382626" cy="382626"/>
            </a:xfrm>
            <a:prstGeom prst="rect">
              <a:avLst/>
            </a:prstGeom>
          </p:spPr>
        </p:pic>
        <p:pic>
          <p:nvPicPr>
            <p:cNvPr id="6" name="Picture 5" descr="Logo PMEL.jpeg">
              <a:extLst>
                <a:ext uri="{FF2B5EF4-FFF2-40B4-BE49-F238E27FC236}">
                  <a16:creationId xmlns:a16="http://schemas.microsoft.com/office/drawing/2014/main" id="{8714918C-248C-754B-8193-FD5871C7C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450" y="6398843"/>
              <a:ext cx="798858" cy="273002"/>
            </a:xfrm>
            <a:prstGeom prst="rect">
              <a:avLst/>
            </a:prstGeom>
          </p:spPr>
        </p:pic>
        <p:pic>
          <p:nvPicPr>
            <p:cNvPr id="7" name="Picture 6" descr="Logo RSMAS.jpg">
              <a:extLst>
                <a:ext uri="{FF2B5EF4-FFF2-40B4-BE49-F238E27FC236}">
                  <a16:creationId xmlns:a16="http://schemas.microsoft.com/office/drawing/2014/main" id="{61AE5652-9BEE-864A-B12D-7248E77B7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74" y="5815946"/>
              <a:ext cx="330200" cy="316992"/>
            </a:xfrm>
            <a:prstGeom prst="rect">
              <a:avLst/>
            </a:prstGeom>
          </p:spPr>
        </p:pic>
        <p:pic>
          <p:nvPicPr>
            <p:cNvPr id="8" name="Picture 7">
              <a:extLst>
                <a:ext uri="{FF2B5EF4-FFF2-40B4-BE49-F238E27FC236}">
                  <a16:creationId xmlns:a16="http://schemas.microsoft.com/office/drawing/2014/main" id="{CF77E9ED-DE4C-2A49-A2FF-A063E84772CE}"/>
                </a:ext>
              </a:extLst>
            </p:cNvPr>
            <p:cNvPicPr>
              <a:picLocks noChangeAspect="1"/>
            </p:cNvPicPr>
            <p:nvPr/>
          </p:nvPicPr>
          <p:blipFill>
            <a:blip r:embed="rId6"/>
            <a:stretch>
              <a:fillRect/>
            </a:stretch>
          </p:blipFill>
          <p:spPr>
            <a:xfrm>
              <a:off x="8233724" y="6183438"/>
              <a:ext cx="868379" cy="248940"/>
            </a:xfrm>
            <a:prstGeom prst="rect">
              <a:avLst/>
            </a:prstGeom>
          </p:spPr>
        </p:pic>
      </p:grpSp>
      <p:sp>
        <p:nvSpPr>
          <p:cNvPr id="9" name="TextBox 8">
            <a:extLst>
              <a:ext uri="{FF2B5EF4-FFF2-40B4-BE49-F238E27FC236}">
                <a16:creationId xmlns:a16="http://schemas.microsoft.com/office/drawing/2014/main" id="{73125895-09C1-9E4D-932D-331BC96A76ED}"/>
              </a:ext>
            </a:extLst>
          </p:cNvPr>
          <p:cNvSpPr txBox="1"/>
          <p:nvPr/>
        </p:nvSpPr>
        <p:spPr>
          <a:xfrm>
            <a:off x="490072" y="2470010"/>
            <a:ext cx="4823512" cy="3046988"/>
          </a:xfrm>
          <a:prstGeom prst="rect">
            <a:avLst/>
          </a:prstGeom>
          <a:noFill/>
        </p:spPr>
        <p:txBody>
          <a:bodyPr wrap="square" rtlCol="0">
            <a:spAutoFit/>
          </a:bodyPr>
          <a:lstStyle/>
          <a:p>
            <a:pPr marL="342900" indent="-342900">
              <a:buFont typeface="Wingdings" charset="2"/>
              <a:buChar char="Ø"/>
            </a:pPr>
            <a:r>
              <a:rPr lang="en-US" sz="1600" dirty="0" err="1">
                <a:latin typeface="Times New Roman"/>
                <a:cs typeface="Times New Roman"/>
              </a:rPr>
              <a:t>Groundtruthing</a:t>
            </a:r>
            <a:r>
              <a:rPr lang="en-US" sz="1600" dirty="0">
                <a:latin typeface="Times New Roman"/>
                <a:cs typeface="Times New Roman"/>
              </a:rPr>
              <a:t> of alternate sensors, unmanned vehicles, remote sensors, models</a:t>
            </a:r>
          </a:p>
          <a:p>
            <a:pPr lvl="1"/>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Need to improve the constraint of the CO</a:t>
            </a:r>
            <a:r>
              <a:rPr lang="en-US" sz="1600" baseline="-25000" dirty="0">
                <a:latin typeface="Times New Roman"/>
                <a:cs typeface="Times New Roman"/>
              </a:rPr>
              <a:t>2</a:t>
            </a:r>
            <a:r>
              <a:rPr lang="en-US" sz="1600" dirty="0">
                <a:latin typeface="Times New Roman"/>
                <a:cs typeface="Times New Roman"/>
              </a:rPr>
              <a:t> flux in the global carbon cycle to better our understanding and predictions of </a:t>
            </a:r>
            <a:r>
              <a:rPr lang="en-US" sz="1600">
                <a:latin typeface="Times New Roman"/>
                <a:cs typeface="Times New Roman"/>
              </a:rPr>
              <a:t>the system.</a:t>
            </a:r>
            <a:endParaRPr lang="en-US" sz="1600" dirty="0">
              <a:latin typeface="Times New Roman"/>
              <a:cs typeface="Times New Roman"/>
            </a:endParaRPr>
          </a:p>
          <a:p>
            <a:pPr marL="342900" indent="-342900">
              <a:buFont typeface="Wingdings" charset="2"/>
              <a:buChar char="Ø"/>
            </a:pPr>
            <a:endParaRPr lang="en-US" sz="1600" dirty="0">
              <a:latin typeface="Times New Roman"/>
              <a:cs typeface="Times New Roman"/>
            </a:endParaRPr>
          </a:p>
          <a:p>
            <a:pPr marL="342900" indent="-342900">
              <a:buFont typeface="Wingdings" charset="2"/>
              <a:buChar char="Ø"/>
            </a:pPr>
            <a:r>
              <a:rPr lang="en-US" sz="1600" dirty="0">
                <a:latin typeface="Times New Roman"/>
                <a:cs typeface="Times New Roman"/>
              </a:rPr>
              <a:t>Need to improve measurements, temporal and spatial coverage to assess carbon dioxide removal (CDR) techniques.</a:t>
            </a:r>
          </a:p>
          <a:p>
            <a:pPr marL="342900" indent="-342900">
              <a:buFont typeface="Wingdings" charset="2"/>
              <a:buChar char="Ø"/>
            </a:pPr>
            <a:endParaRPr lang="en-US" sz="1600" dirty="0">
              <a:latin typeface="Times New Roman"/>
              <a:cs typeface="Times New Roman"/>
            </a:endParaRPr>
          </a:p>
          <a:p>
            <a:endParaRPr lang="en-US" sz="1600" dirty="0">
              <a:latin typeface="Times New Roman"/>
              <a:cs typeface="Times New Roman"/>
            </a:endParaRPr>
          </a:p>
        </p:txBody>
      </p:sp>
      <p:sp>
        <p:nvSpPr>
          <p:cNvPr id="10" name="TextBox 9">
            <a:extLst>
              <a:ext uri="{FF2B5EF4-FFF2-40B4-BE49-F238E27FC236}">
                <a16:creationId xmlns:a16="http://schemas.microsoft.com/office/drawing/2014/main" id="{651FF676-EE4A-7E45-A6C8-62F6855AC149}"/>
              </a:ext>
            </a:extLst>
          </p:cNvPr>
          <p:cNvSpPr txBox="1"/>
          <p:nvPr/>
        </p:nvSpPr>
        <p:spPr>
          <a:xfrm>
            <a:off x="486368" y="1763403"/>
            <a:ext cx="4465776"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Future of the program – increased importance</a:t>
            </a:r>
          </a:p>
        </p:txBody>
      </p:sp>
      <p:pic>
        <p:nvPicPr>
          <p:cNvPr id="12" name="Picture 11" descr="future contros.png">
            <a:extLst>
              <a:ext uri="{FF2B5EF4-FFF2-40B4-BE49-F238E27FC236}">
                <a16:creationId xmlns:a16="http://schemas.microsoft.com/office/drawing/2014/main" id="{D1A19924-CC01-9D45-8B79-6E64312B89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5108" y="1013619"/>
            <a:ext cx="2590800" cy="934450"/>
          </a:xfrm>
          <a:prstGeom prst="rect">
            <a:avLst/>
          </a:prstGeom>
        </p:spPr>
      </p:pic>
      <p:pic>
        <p:nvPicPr>
          <p:cNvPr id="14" name="Picture 13" descr="future saildrone copy.png">
            <a:extLst>
              <a:ext uri="{FF2B5EF4-FFF2-40B4-BE49-F238E27FC236}">
                <a16:creationId xmlns:a16="http://schemas.microsoft.com/office/drawing/2014/main" id="{2BE22A8E-AD22-664A-B41A-5340313831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1380" y="3439426"/>
            <a:ext cx="1974879" cy="2819400"/>
          </a:xfrm>
          <a:prstGeom prst="rect">
            <a:avLst/>
          </a:prstGeom>
        </p:spPr>
      </p:pic>
      <p:pic>
        <p:nvPicPr>
          <p:cNvPr id="15" name="Picture 14" descr="future bcg argo.png">
            <a:extLst>
              <a:ext uri="{FF2B5EF4-FFF2-40B4-BE49-F238E27FC236}">
                <a16:creationId xmlns:a16="http://schemas.microsoft.com/office/drawing/2014/main" id="{F84A8D54-30AD-B64C-855A-A81A9E7BDF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0952" y="2587288"/>
            <a:ext cx="446205" cy="2044496"/>
          </a:xfrm>
          <a:prstGeom prst="rect">
            <a:avLst/>
          </a:prstGeom>
        </p:spPr>
      </p:pic>
      <p:pic>
        <p:nvPicPr>
          <p:cNvPr id="16" name="Picture 15" descr="future glider.png">
            <a:extLst>
              <a:ext uri="{FF2B5EF4-FFF2-40B4-BE49-F238E27FC236}">
                <a16:creationId xmlns:a16="http://schemas.microsoft.com/office/drawing/2014/main" id="{0DFD42C7-4A56-C847-95FD-79066A7BC6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0933" y="1874282"/>
            <a:ext cx="2259575" cy="1544292"/>
          </a:xfrm>
          <a:prstGeom prst="rect">
            <a:avLst/>
          </a:prstGeom>
        </p:spPr>
      </p:pic>
      <p:pic>
        <p:nvPicPr>
          <p:cNvPr id="20" name="Picture 19">
            <a:extLst>
              <a:ext uri="{FF2B5EF4-FFF2-40B4-BE49-F238E27FC236}">
                <a16:creationId xmlns:a16="http://schemas.microsoft.com/office/drawing/2014/main" id="{EB1F3E95-586B-4A45-9669-12C9F4361B45}"/>
              </a:ext>
            </a:extLst>
          </p:cNvPr>
          <p:cNvPicPr>
            <a:picLocks noChangeAspect="1"/>
          </p:cNvPicPr>
          <p:nvPr/>
        </p:nvPicPr>
        <p:blipFill>
          <a:blip r:embed="rId11"/>
          <a:stretch>
            <a:fillRect/>
          </a:stretch>
        </p:blipFill>
        <p:spPr>
          <a:xfrm>
            <a:off x="7530684" y="1729043"/>
            <a:ext cx="1580536" cy="438051"/>
          </a:xfrm>
          <a:prstGeom prst="rect">
            <a:avLst/>
          </a:prstGeom>
        </p:spPr>
      </p:pic>
      <p:sp>
        <p:nvSpPr>
          <p:cNvPr id="21" name="TextBox 20">
            <a:extLst>
              <a:ext uri="{FF2B5EF4-FFF2-40B4-BE49-F238E27FC236}">
                <a16:creationId xmlns:a16="http://schemas.microsoft.com/office/drawing/2014/main" id="{A8D2F615-36D8-C04C-BF32-C604EAB83911}"/>
              </a:ext>
            </a:extLst>
          </p:cNvPr>
          <p:cNvSpPr txBox="1"/>
          <p:nvPr/>
        </p:nvSpPr>
        <p:spPr>
          <a:xfrm>
            <a:off x="2537889" y="5922181"/>
            <a:ext cx="1329463" cy="369332"/>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2699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chemeClr val="tx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3232</TotalTime>
  <Words>626</Words>
  <Application>Microsoft Macintosh PowerPoint</Application>
  <PresentationFormat>On-screen Show (4:3)</PresentationFormat>
  <Paragraphs>60</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NOAA/AOML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Pierrot</dc:creator>
  <cp:lastModifiedBy>Sarah North</cp:lastModifiedBy>
  <cp:revision>111</cp:revision>
  <dcterms:created xsi:type="dcterms:W3CDTF">2013-11-01T19:43:56Z</dcterms:created>
  <dcterms:modified xsi:type="dcterms:W3CDTF">2021-09-11T22:55:40Z</dcterms:modified>
</cp:coreProperties>
</file>