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605" r:id="rId6"/>
    <p:sldId id="610" r:id="rId7"/>
    <p:sldId id="611" r:id="rId8"/>
    <p:sldId id="606" r:id="rId9"/>
    <p:sldId id="258" r:id="rId10"/>
    <p:sldId id="272" r:id="rId11"/>
    <p:sldId id="608"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5034"/>
  </p:normalViewPr>
  <p:slideViewPr>
    <p:cSldViewPr snapToGrid="0">
      <p:cViewPr varScale="1">
        <p:scale>
          <a:sx n="94" d="100"/>
          <a:sy n="94" d="100"/>
        </p:scale>
        <p:origin x="14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46D8E5-5DB7-4691-9154-75254C55FC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nnnn</a:t>
            </a:r>
          </a:p>
        </p:txBody>
      </p:sp>
      <p:sp>
        <p:nvSpPr>
          <p:cNvPr id="3" name="Date Placeholder 2">
            <a:extLst>
              <a:ext uri="{FF2B5EF4-FFF2-40B4-BE49-F238E27FC236}">
                <a16:creationId xmlns:a16="http://schemas.microsoft.com/office/drawing/2014/main" id="{C8168872-71D1-4EBE-9D85-E43AAD9B88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CACD74-8435-481F-BD5A-6923121F8099}" type="datetimeFigureOut">
              <a:rPr lang="en-GB" smtClean="0"/>
              <a:t>12/09/2021</a:t>
            </a:fld>
            <a:endParaRPr lang="en-GB"/>
          </a:p>
        </p:txBody>
      </p:sp>
      <p:sp>
        <p:nvSpPr>
          <p:cNvPr id="4" name="Footer Placeholder 3">
            <a:extLst>
              <a:ext uri="{FF2B5EF4-FFF2-40B4-BE49-F238E27FC236}">
                <a16:creationId xmlns:a16="http://schemas.microsoft.com/office/drawing/2014/main" id="{4FFBC52A-FB82-46F6-9E6C-F75F743ED7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nnnnnnn</a:t>
            </a:r>
          </a:p>
        </p:txBody>
      </p:sp>
      <p:sp>
        <p:nvSpPr>
          <p:cNvPr id="5" name="Slide Number Placeholder 4">
            <a:extLst>
              <a:ext uri="{FF2B5EF4-FFF2-40B4-BE49-F238E27FC236}">
                <a16:creationId xmlns:a16="http://schemas.microsoft.com/office/drawing/2014/main" id="{20E59A8B-A048-44DA-BE1A-6780F68D97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851830-3F58-4DB8-B8BF-40916D4454B4}" type="slidenum">
              <a:rPr lang="en-GB" smtClean="0"/>
              <a:t>‹#›</a:t>
            </a:fld>
            <a:endParaRPr lang="en-GB"/>
          </a:p>
        </p:txBody>
      </p:sp>
    </p:spTree>
    <p:extLst>
      <p:ext uri="{BB962C8B-B14F-4D97-AF65-F5344CB8AC3E}">
        <p14:creationId xmlns:p14="http://schemas.microsoft.com/office/powerpoint/2010/main" val="1700675986"/>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nnnn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E8458-60DA-41B6-8709-052DD60FCDC8}" type="datetimeFigureOut">
              <a:rPr lang="en-GB" smtClean="0"/>
              <a:t>12/09/2021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nnnnnnn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1D7FC-94AC-46E9-B982-C16B64E70693}" type="slidenum">
              <a:rPr lang="en-GB" smtClean="0"/>
              <a:t>‹#›</a:t>
            </a:fld>
            <a:endParaRPr lang="en-GB"/>
          </a:p>
        </p:txBody>
      </p:sp>
    </p:spTree>
    <p:extLst>
      <p:ext uri="{BB962C8B-B14F-4D97-AF65-F5344CB8AC3E}">
        <p14:creationId xmlns:p14="http://schemas.microsoft.com/office/powerpoint/2010/main" val="975480613"/>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14737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322293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4162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87c40edb22_6_6: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 name="Google Shape;49;g87c40edb22_6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30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118639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39405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400"/>
              <a:buNone/>
            </a:pPr>
            <a:endParaRPr sz="1110" dirty="0"/>
          </a:p>
        </p:txBody>
      </p:sp>
      <p:sp>
        <p:nvSpPr>
          <p:cNvPr id="72" name="Google Shape;72;p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62600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nnnn</a:t>
            </a:r>
          </a:p>
        </p:txBody>
      </p:sp>
      <p:sp>
        <p:nvSpPr>
          <p:cNvPr id="5" name="Footer Placeholder 4"/>
          <p:cNvSpPr>
            <a:spLocks noGrp="1"/>
          </p:cNvSpPr>
          <p:nvPr>
            <p:ph type="ftr" sz="quarter" idx="4"/>
          </p:nvPr>
        </p:nvSpPr>
        <p:spPr/>
        <p:txBody>
          <a:bodyPr/>
          <a:lstStyle/>
          <a:p>
            <a:r>
              <a:rPr lang="en-GB"/>
              <a:t>nnnnnnn</a:t>
            </a:r>
          </a:p>
        </p:txBody>
      </p:sp>
    </p:spTree>
    <p:extLst>
      <p:ext uri="{BB962C8B-B14F-4D97-AF65-F5344CB8AC3E}">
        <p14:creationId xmlns:p14="http://schemas.microsoft.com/office/powerpoint/2010/main" val="335627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35DB-395C-4BC6-80BA-DE7CFDA84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2164E0-8BA1-4A38-82E6-DA7A75360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DE9571-8ED7-45D7-A0FA-D0B2485DE6FE}"/>
              </a:ext>
            </a:extLst>
          </p:cNvPr>
          <p:cNvSpPr>
            <a:spLocks noGrp="1"/>
          </p:cNvSpPr>
          <p:nvPr>
            <p:ph type="dt" sz="half" idx="10"/>
          </p:nvPr>
        </p:nvSpPr>
        <p:spPr/>
        <p:txBody>
          <a:bodyPr/>
          <a:lstStyle/>
          <a:p>
            <a:fld id="{BB7D1BFF-FA0F-4845-9CC6-18ACD9F25796}" type="datetime1">
              <a:rPr lang="en-GB" smtClean="0"/>
              <a:t>12/09/2021</a:t>
            </a:fld>
            <a:endParaRPr lang="en-GB"/>
          </a:p>
        </p:txBody>
      </p:sp>
      <p:sp>
        <p:nvSpPr>
          <p:cNvPr id="5" name="Footer Placeholder 4">
            <a:extLst>
              <a:ext uri="{FF2B5EF4-FFF2-40B4-BE49-F238E27FC236}">
                <a16:creationId xmlns:a16="http://schemas.microsoft.com/office/drawing/2014/main" id="{097BDC51-6B16-4B28-B878-F87BD012C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7D096-848A-4937-990D-84FF2F339145}"/>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39568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3AC5-FE6D-475F-8720-FB6BDA6F7D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B4C09C-CDB8-4347-8AEF-A8E23B676E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736CF-9F5E-41D6-B9EA-50FD6FB53A02}"/>
              </a:ext>
            </a:extLst>
          </p:cNvPr>
          <p:cNvSpPr>
            <a:spLocks noGrp="1"/>
          </p:cNvSpPr>
          <p:nvPr>
            <p:ph type="dt" sz="half" idx="10"/>
          </p:nvPr>
        </p:nvSpPr>
        <p:spPr/>
        <p:txBody>
          <a:bodyPr/>
          <a:lstStyle/>
          <a:p>
            <a:fld id="{20DB17BA-ED7F-4BC5-97F4-233CCEDAFEF7}" type="datetime1">
              <a:rPr lang="en-GB" smtClean="0"/>
              <a:t>12/09/2021</a:t>
            </a:fld>
            <a:endParaRPr lang="en-GB"/>
          </a:p>
        </p:txBody>
      </p:sp>
      <p:sp>
        <p:nvSpPr>
          <p:cNvPr id="5" name="Footer Placeholder 4">
            <a:extLst>
              <a:ext uri="{FF2B5EF4-FFF2-40B4-BE49-F238E27FC236}">
                <a16:creationId xmlns:a16="http://schemas.microsoft.com/office/drawing/2014/main" id="{96BB2526-FC64-493C-A2DF-D3E24903B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80E15-6470-433F-A4D9-357988FC9870}"/>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6298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A0FB0-3233-4537-A13C-6EB529A3D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9EB42B-A16B-4F26-BE11-D597FC947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9C90A2-405D-431D-8A34-4947BE67F580}"/>
              </a:ext>
            </a:extLst>
          </p:cNvPr>
          <p:cNvSpPr>
            <a:spLocks noGrp="1"/>
          </p:cNvSpPr>
          <p:nvPr>
            <p:ph type="dt" sz="half" idx="10"/>
          </p:nvPr>
        </p:nvSpPr>
        <p:spPr/>
        <p:txBody>
          <a:bodyPr/>
          <a:lstStyle/>
          <a:p>
            <a:fld id="{C4077E99-0645-413F-8514-2EAB2E74861A}" type="datetime1">
              <a:rPr lang="en-GB" smtClean="0"/>
              <a:t>12/09/2021</a:t>
            </a:fld>
            <a:endParaRPr lang="en-GB"/>
          </a:p>
        </p:txBody>
      </p:sp>
      <p:sp>
        <p:nvSpPr>
          <p:cNvPr id="5" name="Footer Placeholder 4">
            <a:extLst>
              <a:ext uri="{FF2B5EF4-FFF2-40B4-BE49-F238E27FC236}">
                <a16:creationId xmlns:a16="http://schemas.microsoft.com/office/drawing/2014/main" id="{11BF3975-F22A-4336-A56B-349DF722E8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4E00F8-9CE3-4973-AA72-572A01BFE89C}"/>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5905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42FF-D384-41E2-8BDE-020455B80C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56F38F-90A4-49D9-AE7A-85FFB45B38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1981E-100D-46D4-A881-542983AEE10C}"/>
              </a:ext>
            </a:extLst>
          </p:cNvPr>
          <p:cNvSpPr>
            <a:spLocks noGrp="1"/>
          </p:cNvSpPr>
          <p:nvPr>
            <p:ph type="dt" sz="half" idx="10"/>
          </p:nvPr>
        </p:nvSpPr>
        <p:spPr/>
        <p:txBody>
          <a:bodyPr/>
          <a:lstStyle/>
          <a:p>
            <a:fld id="{645C2688-531E-43C8-AAAA-37E1F733BA82}" type="datetime1">
              <a:rPr lang="en-GB" smtClean="0"/>
              <a:t>12/09/2021</a:t>
            </a:fld>
            <a:endParaRPr lang="en-GB"/>
          </a:p>
        </p:txBody>
      </p:sp>
      <p:sp>
        <p:nvSpPr>
          <p:cNvPr id="5" name="Footer Placeholder 4">
            <a:extLst>
              <a:ext uri="{FF2B5EF4-FFF2-40B4-BE49-F238E27FC236}">
                <a16:creationId xmlns:a16="http://schemas.microsoft.com/office/drawing/2014/main" id="{BBEF8FF8-EE97-48C6-AA1B-5C65EFD29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F4BA4-DD61-476B-909F-2EF58BFBBB08}"/>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363828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065D-AC7C-49CB-BF71-3FDFAFDF1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7EF51D-9E4F-40D6-957B-A5BBBCA57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4407B-4D09-41FE-8734-AC480B53446E}"/>
              </a:ext>
            </a:extLst>
          </p:cNvPr>
          <p:cNvSpPr>
            <a:spLocks noGrp="1"/>
          </p:cNvSpPr>
          <p:nvPr>
            <p:ph type="dt" sz="half" idx="10"/>
          </p:nvPr>
        </p:nvSpPr>
        <p:spPr/>
        <p:txBody>
          <a:bodyPr/>
          <a:lstStyle/>
          <a:p>
            <a:fld id="{34140B79-9EDE-4974-87D2-AF152439B2E6}" type="datetime1">
              <a:rPr lang="en-GB" smtClean="0"/>
              <a:t>12/09/2021</a:t>
            </a:fld>
            <a:endParaRPr lang="en-GB"/>
          </a:p>
        </p:txBody>
      </p:sp>
      <p:sp>
        <p:nvSpPr>
          <p:cNvPr id="5" name="Footer Placeholder 4">
            <a:extLst>
              <a:ext uri="{FF2B5EF4-FFF2-40B4-BE49-F238E27FC236}">
                <a16:creationId xmlns:a16="http://schemas.microsoft.com/office/drawing/2014/main" id="{1F2C0A2D-3CE9-4259-9C9B-5E5B1496C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193607-128B-4E36-96BB-AC45359DC0FC}"/>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83209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CE3B-C83B-4C96-95F7-4739C798B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523C9-D420-4375-A02A-B458C17DF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F341D8-FC24-4521-8153-00874C3E1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193DAA-DB91-4E82-A05C-C16CFBCEEBCC}"/>
              </a:ext>
            </a:extLst>
          </p:cNvPr>
          <p:cNvSpPr>
            <a:spLocks noGrp="1"/>
          </p:cNvSpPr>
          <p:nvPr>
            <p:ph type="dt" sz="half" idx="10"/>
          </p:nvPr>
        </p:nvSpPr>
        <p:spPr/>
        <p:txBody>
          <a:bodyPr/>
          <a:lstStyle/>
          <a:p>
            <a:fld id="{6EB18FE5-3566-4673-A016-C47537EACA90}" type="datetime1">
              <a:rPr lang="en-GB" smtClean="0"/>
              <a:t>12/09/2021</a:t>
            </a:fld>
            <a:endParaRPr lang="en-GB"/>
          </a:p>
        </p:txBody>
      </p:sp>
      <p:sp>
        <p:nvSpPr>
          <p:cNvPr id="6" name="Footer Placeholder 5">
            <a:extLst>
              <a:ext uri="{FF2B5EF4-FFF2-40B4-BE49-F238E27FC236}">
                <a16:creationId xmlns:a16="http://schemas.microsoft.com/office/drawing/2014/main" id="{119A5039-9633-4B52-BC18-EA720E9069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8EADD-CF98-4FF0-BA51-8484B368ACA5}"/>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89680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FA4A-AFF9-42DB-B574-83EDD4536F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599E94-B56B-4DD2-B441-AA7037ECE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39E8E2-6A96-444F-A00B-1293277B0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F429FD-08F7-4904-AA00-DBB108923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50310-940F-43EA-88D1-72437217C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1BD1F2-1DE3-410D-98ED-8EFFB90919F4}"/>
              </a:ext>
            </a:extLst>
          </p:cNvPr>
          <p:cNvSpPr>
            <a:spLocks noGrp="1"/>
          </p:cNvSpPr>
          <p:nvPr>
            <p:ph type="dt" sz="half" idx="10"/>
          </p:nvPr>
        </p:nvSpPr>
        <p:spPr/>
        <p:txBody>
          <a:bodyPr/>
          <a:lstStyle/>
          <a:p>
            <a:fld id="{BAFE9EF7-CA7E-4A40-8FF2-36A7F1327E9C}" type="datetime1">
              <a:rPr lang="en-GB" smtClean="0"/>
              <a:t>12/09/2021</a:t>
            </a:fld>
            <a:endParaRPr lang="en-GB"/>
          </a:p>
        </p:txBody>
      </p:sp>
      <p:sp>
        <p:nvSpPr>
          <p:cNvPr id="8" name="Footer Placeholder 7">
            <a:extLst>
              <a:ext uri="{FF2B5EF4-FFF2-40B4-BE49-F238E27FC236}">
                <a16:creationId xmlns:a16="http://schemas.microsoft.com/office/drawing/2014/main" id="{391AB069-70BD-4858-8A83-3F5455B302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CD3B0C-F7FC-4925-80A4-9B59A2E22FE6}"/>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37838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B4A0-671D-45AC-B3DD-17756119DC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CF66E5-BCFA-468A-B354-31976A05732C}"/>
              </a:ext>
            </a:extLst>
          </p:cNvPr>
          <p:cNvSpPr>
            <a:spLocks noGrp="1"/>
          </p:cNvSpPr>
          <p:nvPr>
            <p:ph type="dt" sz="half" idx="10"/>
          </p:nvPr>
        </p:nvSpPr>
        <p:spPr/>
        <p:txBody>
          <a:bodyPr/>
          <a:lstStyle/>
          <a:p>
            <a:fld id="{4D74E55F-5DD7-47DA-870A-B305805680FD}" type="datetime1">
              <a:rPr lang="en-GB" smtClean="0"/>
              <a:t>12/09/2021</a:t>
            </a:fld>
            <a:endParaRPr lang="en-GB"/>
          </a:p>
        </p:txBody>
      </p:sp>
      <p:sp>
        <p:nvSpPr>
          <p:cNvPr id="4" name="Footer Placeholder 3">
            <a:extLst>
              <a:ext uri="{FF2B5EF4-FFF2-40B4-BE49-F238E27FC236}">
                <a16:creationId xmlns:a16="http://schemas.microsoft.com/office/drawing/2014/main" id="{873C644C-FF5E-4FC6-A549-80115E2B3B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2447C1-3E0A-4343-BE36-CD72BEB1E70E}"/>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47848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9ECA3-33E8-4D83-8A6E-9A209045A887}"/>
              </a:ext>
            </a:extLst>
          </p:cNvPr>
          <p:cNvSpPr>
            <a:spLocks noGrp="1"/>
          </p:cNvSpPr>
          <p:nvPr>
            <p:ph type="dt" sz="half" idx="10"/>
          </p:nvPr>
        </p:nvSpPr>
        <p:spPr/>
        <p:txBody>
          <a:bodyPr/>
          <a:lstStyle/>
          <a:p>
            <a:fld id="{B4AAD597-DE60-47AB-B927-1B935B6D77F2}" type="datetime1">
              <a:rPr lang="en-GB" smtClean="0"/>
              <a:t>12/09/2021</a:t>
            </a:fld>
            <a:endParaRPr lang="en-GB"/>
          </a:p>
        </p:txBody>
      </p:sp>
      <p:sp>
        <p:nvSpPr>
          <p:cNvPr id="3" name="Footer Placeholder 2">
            <a:extLst>
              <a:ext uri="{FF2B5EF4-FFF2-40B4-BE49-F238E27FC236}">
                <a16:creationId xmlns:a16="http://schemas.microsoft.com/office/drawing/2014/main" id="{997335A7-A6AE-4E5F-A140-6A8A1B7193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52B1FD-1268-4A18-A231-96272C85BD80}"/>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290733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E14A-3A71-473F-BDBC-939096D8D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0D3925-36B0-448A-A3DC-5B68242D3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CFDC46-7DB6-406F-A7BA-479F189A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4A32C-9160-4BCF-9E73-B623C91C7C59}"/>
              </a:ext>
            </a:extLst>
          </p:cNvPr>
          <p:cNvSpPr>
            <a:spLocks noGrp="1"/>
          </p:cNvSpPr>
          <p:nvPr>
            <p:ph type="dt" sz="half" idx="10"/>
          </p:nvPr>
        </p:nvSpPr>
        <p:spPr/>
        <p:txBody>
          <a:bodyPr/>
          <a:lstStyle/>
          <a:p>
            <a:fld id="{6875A95D-7F03-4BD2-AAFA-46B038EBE642}" type="datetime1">
              <a:rPr lang="en-GB" smtClean="0"/>
              <a:t>12/09/2021</a:t>
            </a:fld>
            <a:endParaRPr lang="en-GB"/>
          </a:p>
        </p:txBody>
      </p:sp>
      <p:sp>
        <p:nvSpPr>
          <p:cNvPr id="6" name="Footer Placeholder 5">
            <a:extLst>
              <a:ext uri="{FF2B5EF4-FFF2-40B4-BE49-F238E27FC236}">
                <a16:creationId xmlns:a16="http://schemas.microsoft.com/office/drawing/2014/main" id="{9A6C1A8B-F162-48C6-B703-1A2578CE8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276D3-45FF-460C-B748-82667A97A522}"/>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410806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6128-DA06-4BB2-A401-61C3F359A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72708A-6160-43D4-9F15-21B66312E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391751-455B-4F22-9DEF-3E6AE4DC8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441A0-9DBD-4EED-9E67-CD57D0A28F45}"/>
              </a:ext>
            </a:extLst>
          </p:cNvPr>
          <p:cNvSpPr>
            <a:spLocks noGrp="1"/>
          </p:cNvSpPr>
          <p:nvPr>
            <p:ph type="dt" sz="half" idx="10"/>
          </p:nvPr>
        </p:nvSpPr>
        <p:spPr/>
        <p:txBody>
          <a:bodyPr/>
          <a:lstStyle/>
          <a:p>
            <a:fld id="{EE1A7AD2-FD49-4AF8-A338-AEC2DF0649DF}" type="datetime1">
              <a:rPr lang="en-GB" smtClean="0"/>
              <a:t>12/09/2021</a:t>
            </a:fld>
            <a:endParaRPr lang="en-GB"/>
          </a:p>
        </p:txBody>
      </p:sp>
      <p:sp>
        <p:nvSpPr>
          <p:cNvPr id="6" name="Footer Placeholder 5">
            <a:extLst>
              <a:ext uri="{FF2B5EF4-FFF2-40B4-BE49-F238E27FC236}">
                <a16:creationId xmlns:a16="http://schemas.microsoft.com/office/drawing/2014/main" id="{21D00B06-ED78-4024-898A-0D17457899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9C5FA3-DEAF-4076-886C-B12D689F95CD}"/>
              </a:ext>
            </a:extLst>
          </p:cNvPr>
          <p:cNvSpPr>
            <a:spLocks noGrp="1"/>
          </p:cNvSpPr>
          <p:nvPr>
            <p:ph type="sldNum" sz="quarter" idx="12"/>
          </p:nvPr>
        </p:nvSpPr>
        <p:spPr/>
        <p:txBody>
          <a:bodyPr/>
          <a:lstStyle/>
          <a:p>
            <a:fld id="{BA69D2F6-784A-4635-AE5C-E31508AFB66E}" type="slidenum">
              <a:rPr lang="en-GB" smtClean="0"/>
              <a:t>‹#›</a:t>
            </a:fld>
            <a:endParaRPr lang="en-GB"/>
          </a:p>
        </p:txBody>
      </p:sp>
    </p:spTree>
    <p:extLst>
      <p:ext uri="{BB962C8B-B14F-4D97-AF65-F5344CB8AC3E}">
        <p14:creationId xmlns:p14="http://schemas.microsoft.com/office/powerpoint/2010/main" val="16773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19E25-86CB-4DE2-8D82-74D7F6A89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FD790-7A28-4B8E-A71B-AFF461695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A2585A-B7EB-4D63-AB33-222F91A36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27ADA-799E-4BF9-8E85-8372363E981E}" type="datetime1">
              <a:rPr lang="en-GB" smtClean="0"/>
              <a:t>12/09/2021</a:t>
            </a:fld>
            <a:endParaRPr lang="en-GB"/>
          </a:p>
        </p:txBody>
      </p:sp>
      <p:sp>
        <p:nvSpPr>
          <p:cNvPr id="5" name="Footer Placeholder 4">
            <a:extLst>
              <a:ext uri="{FF2B5EF4-FFF2-40B4-BE49-F238E27FC236}">
                <a16:creationId xmlns:a16="http://schemas.microsoft.com/office/drawing/2014/main" id="{B2F92D82-B2CA-42A7-AE6F-8A098A994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9E45C8-AF6F-4CC0-8DC8-E0B64E99D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9D2F6-784A-4635-AE5C-E31508AFB66E}" type="slidenum">
              <a:rPr lang="en-GB" smtClean="0"/>
              <a:t>‹#›</a:t>
            </a:fld>
            <a:endParaRPr lang="en-GB"/>
          </a:p>
        </p:txBody>
      </p:sp>
    </p:spTree>
    <p:extLst>
      <p:ext uri="{BB962C8B-B14F-4D97-AF65-F5344CB8AC3E}">
        <p14:creationId xmlns:p14="http://schemas.microsoft.com/office/powerpoint/2010/main" val="404300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8.jpeg"/><Relationship Id="rId7" Type="http://schemas.openxmlformats.org/officeDocument/2006/relationships/image" Target="../media/image12.jpg"/><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5.png"/><Relationship Id="rId5" Type="http://schemas.openxmlformats.org/officeDocument/2006/relationships/image" Target="../media/image10.tiff"/><Relationship Id="rId10" Type="http://schemas.openxmlformats.org/officeDocument/2006/relationships/image" Target="../media/image4.png"/><Relationship Id="rId4" Type="http://schemas.openxmlformats.org/officeDocument/2006/relationships/image" Target="../media/image9.tiff"/><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frontiersin.org/articles/10.3389/fmars.2019.00277/full" TargetMode="External"/><Relationship Id="rId7" Type="http://schemas.openxmlformats.org/officeDocument/2006/relationships/image" Target="../media/image5.png"/><Relationship Id="rId2" Type="http://schemas.openxmlformats.org/officeDocument/2006/relationships/hyperlink" Target="http://www.wmo.int/pages/prog/www/wigos/index_en.html"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15.png"/><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hyperlink" Target="http://dx.doi.org/10.25607/OBP-760" TargetMode="External"/><Relationship Id="rId13" Type="http://schemas.openxmlformats.org/officeDocument/2006/relationships/image" Target="../media/image5.png"/><Relationship Id="rId3" Type="http://schemas.openxmlformats.org/officeDocument/2006/relationships/hyperlink" Target="https://repository.oceanbestpractices.org/handle/11329/343" TargetMode="External"/><Relationship Id="rId7" Type="http://schemas.openxmlformats.org/officeDocument/2006/relationships/hyperlink" Target="http://dx.doi.org/10.25607/OBP-761" TargetMode="External"/><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dx.doi.org/10.25607/OBP-758" TargetMode="External"/><Relationship Id="rId11" Type="http://schemas.openxmlformats.org/officeDocument/2006/relationships/image" Target="../media/image3.png"/><Relationship Id="rId5" Type="http://schemas.openxmlformats.org/officeDocument/2006/relationships/hyperlink" Target="https://repository.oceanbestpractices.org/handle/11329/1266" TargetMode="External"/><Relationship Id="rId10" Type="http://schemas.openxmlformats.org/officeDocument/2006/relationships/image" Target="../media/image1.jpeg"/><Relationship Id="rId4" Type="http://schemas.openxmlformats.org/officeDocument/2006/relationships/hyperlink" Target="https://repository.oceanbestpractices.org/handle/11329/344" TargetMode="External"/><Relationship Id="rId9" Type="http://schemas.openxmlformats.org/officeDocument/2006/relationships/image" Target="../media/image18.png"/><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eg"/><Relationship Id="rId10"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E1029CFC-154C-46D0-8BDF-63410217B3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51" y="27860"/>
            <a:ext cx="2230017" cy="703849"/>
          </a:xfrm>
          <a:prstGeom prst="rect">
            <a:avLst/>
          </a:prstGeom>
        </p:spPr>
      </p:pic>
      <p:sp>
        <p:nvSpPr>
          <p:cNvPr id="18" name="TextBox 17">
            <a:extLst>
              <a:ext uri="{FF2B5EF4-FFF2-40B4-BE49-F238E27FC236}">
                <a16:creationId xmlns:a16="http://schemas.microsoft.com/office/drawing/2014/main" id="{D7036445-1AB9-4417-ABE2-A3DD0D1E25DE}"/>
              </a:ext>
            </a:extLst>
          </p:cNvPr>
          <p:cNvSpPr txBox="1"/>
          <p:nvPr/>
        </p:nvSpPr>
        <p:spPr>
          <a:xfrm>
            <a:off x="1888400" y="4085624"/>
            <a:ext cx="5768321" cy="830997"/>
          </a:xfrm>
          <a:prstGeom prst="rect">
            <a:avLst/>
          </a:prstGeom>
          <a:noFill/>
        </p:spPr>
        <p:txBody>
          <a:bodyPr wrap="square" rtlCol="0">
            <a:spAutoFit/>
          </a:bodyPr>
          <a:lstStyle/>
          <a:p>
            <a:r>
              <a:rPr lang="en-AU" sz="2400" i="1" dirty="0"/>
              <a:t>Presented by: Juliet Hermes</a:t>
            </a:r>
          </a:p>
          <a:p>
            <a:r>
              <a:rPr lang="en-AU" sz="2400" i="1" dirty="0"/>
              <a:t>Email: </a:t>
            </a:r>
            <a:r>
              <a:rPr lang="en-AU" sz="2400" i="1" dirty="0" err="1"/>
              <a:t>jc.hermes@saeon.nrf.ac.za</a:t>
            </a:r>
            <a:endParaRPr lang="en-GB" sz="2400" i="1" dirty="0"/>
          </a:p>
        </p:txBody>
      </p:sp>
      <p:pic>
        <p:nvPicPr>
          <p:cNvPr id="10" name="Picture 9">
            <a:extLst>
              <a:ext uri="{FF2B5EF4-FFF2-40B4-BE49-F238E27FC236}">
                <a16:creationId xmlns:a16="http://schemas.microsoft.com/office/drawing/2014/main" id="{37C793D8-D6EF-DB43-ABD5-3315F4FF9C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6264" y="3228763"/>
            <a:ext cx="3643199" cy="2732400"/>
          </a:xfrm>
          <a:prstGeom prst="rect">
            <a:avLst/>
          </a:prstGeom>
        </p:spPr>
      </p:pic>
      <p:pic>
        <p:nvPicPr>
          <p:cNvPr id="11" name="Google Shape;55;p6">
            <a:extLst>
              <a:ext uri="{FF2B5EF4-FFF2-40B4-BE49-F238E27FC236}">
                <a16:creationId xmlns:a16="http://schemas.microsoft.com/office/drawing/2014/main" id="{DA193320-B2C0-474C-BF68-133B2949EBD5}"/>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8192828" y="-54467"/>
            <a:ext cx="1566549" cy="731599"/>
          </a:xfrm>
          <a:prstGeom prst="rect">
            <a:avLst/>
          </a:prstGeom>
          <a:noFill/>
          <a:ln>
            <a:noFill/>
          </a:ln>
        </p:spPr>
      </p:pic>
      <p:sp>
        <p:nvSpPr>
          <p:cNvPr id="16" name="Title 1">
            <a:extLst>
              <a:ext uri="{FF2B5EF4-FFF2-40B4-BE49-F238E27FC236}">
                <a16:creationId xmlns:a16="http://schemas.microsoft.com/office/drawing/2014/main" id="{780BE517-ED4E-F141-B2D2-2084DE392B89}"/>
              </a:ext>
            </a:extLst>
          </p:cNvPr>
          <p:cNvSpPr>
            <a:spLocks noGrp="1"/>
          </p:cNvSpPr>
          <p:nvPr>
            <p:ph type="ctrTitle"/>
          </p:nvPr>
        </p:nvSpPr>
        <p:spPr>
          <a:xfrm>
            <a:off x="5367745" y="130601"/>
            <a:ext cx="1997139" cy="549737"/>
          </a:xfrm>
          <a:solidFill>
            <a:schemeClr val="bg1"/>
          </a:solidFill>
        </p:spPr>
        <p:txBody>
          <a:bodyPr>
            <a:normAutofit/>
          </a:bodyPr>
          <a:lstStyle/>
          <a:p>
            <a:r>
              <a:rPr lang="en-US" sz="2800" dirty="0"/>
              <a:t>SOT – 11</a:t>
            </a:r>
          </a:p>
        </p:txBody>
      </p:sp>
      <p:pic>
        <p:nvPicPr>
          <p:cNvPr id="19" name="Picture 18" descr="Diagram&#10;&#10;Description automatically generated with low confidence">
            <a:extLst>
              <a:ext uri="{FF2B5EF4-FFF2-40B4-BE49-F238E27FC236}">
                <a16:creationId xmlns:a16="http://schemas.microsoft.com/office/drawing/2014/main" id="{12A26CD8-450D-2F45-AA8E-CC92B4B50A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609" y="0"/>
            <a:ext cx="1659544" cy="724471"/>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12A8E92F-DBD7-FB4D-9479-019CE231BB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7247" y="0"/>
            <a:ext cx="1652366" cy="898025"/>
          </a:xfrm>
          <a:prstGeom prst="rect">
            <a:avLst/>
          </a:prstGeom>
        </p:spPr>
      </p:pic>
      <p:pic>
        <p:nvPicPr>
          <p:cNvPr id="21" name="Picture 20">
            <a:extLst>
              <a:ext uri="{FF2B5EF4-FFF2-40B4-BE49-F238E27FC236}">
                <a16:creationId xmlns:a16="http://schemas.microsoft.com/office/drawing/2014/main" id="{1618FE28-779D-924B-A37F-0303F4472759}"/>
              </a:ext>
            </a:extLst>
          </p:cNvPr>
          <p:cNvPicPr/>
          <p:nvPr/>
        </p:nvPicPr>
        <p:blipFill>
          <a:blip r:embed="rId8" cstate="email">
            <a:extLst>
              <a:ext uri="{28A0092B-C50C-407E-A947-70E740481C1C}">
                <a14:useLocalDpi xmlns:a14="http://schemas.microsoft.com/office/drawing/2010/main"/>
              </a:ext>
            </a:extLst>
          </a:blip>
          <a:stretch>
            <a:fillRect/>
          </a:stretch>
        </p:blipFill>
        <p:spPr bwMode="auto">
          <a:xfrm>
            <a:off x="2499606" y="7238"/>
            <a:ext cx="613410" cy="673100"/>
          </a:xfrm>
          <a:prstGeom prst="rect">
            <a:avLst/>
          </a:prstGeom>
          <a:noFill/>
          <a:ln>
            <a:noFill/>
          </a:ln>
        </p:spPr>
      </p:pic>
      <p:pic>
        <p:nvPicPr>
          <p:cNvPr id="22" name="Google Shape;55;p6">
            <a:extLst>
              <a:ext uri="{FF2B5EF4-FFF2-40B4-BE49-F238E27FC236}">
                <a16:creationId xmlns:a16="http://schemas.microsoft.com/office/drawing/2014/main" id="{BF77F93A-0AAD-7A45-A603-F3AD70E1C790}"/>
              </a:ext>
            </a:extLst>
          </p:cNvPr>
          <p:cNvPicPr preferRelativeResize="0">
            <a:picLocks noChangeAspect="1"/>
          </p:cNvPicPr>
          <p:nvPr/>
        </p:nvPicPr>
        <p:blipFill rotWithShape="1">
          <a:blip r:embed="rId9" cstate="email">
            <a:alphaModFix/>
            <a:extLst>
              <a:ext uri="{28A0092B-C50C-407E-A947-70E740481C1C}">
                <a14:useLocalDpi xmlns:a14="http://schemas.microsoft.com/office/drawing/2010/main"/>
              </a:ext>
            </a:extLst>
          </a:blip>
          <a:srcRect/>
          <a:stretch/>
        </p:blipFill>
        <p:spPr>
          <a:xfrm>
            <a:off x="1546467" y="1307649"/>
            <a:ext cx="4549533" cy="2124692"/>
          </a:xfrm>
          <a:prstGeom prst="rect">
            <a:avLst/>
          </a:prstGeom>
          <a:noFill/>
          <a:ln>
            <a:noFill/>
          </a:ln>
        </p:spPr>
      </p:pic>
    </p:spTree>
    <p:extLst>
      <p:ext uri="{BB962C8B-B14F-4D97-AF65-F5344CB8AC3E}">
        <p14:creationId xmlns:p14="http://schemas.microsoft.com/office/powerpoint/2010/main" val="60096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139;p17">
            <a:extLst>
              <a:ext uri="{FF2B5EF4-FFF2-40B4-BE49-F238E27FC236}">
                <a16:creationId xmlns:a16="http://schemas.microsoft.com/office/drawing/2014/main" id="{297EBBA4-6504-B14F-85B3-F0E51A03B9C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2335" y="4732644"/>
            <a:ext cx="3788214" cy="2070117"/>
          </a:xfrm>
          <a:prstGeom prst="rect">
            <a:avLst/>
          </a:prstGeom>
          <a:noFill/>
          <a:ln>
            <a:noFill/>
          </a:ln>
        </p:spPr>
      </p:pic>
      <p:sp>
        <p:nvSpPr>
          <p:cNvPr id="6" name="Google Shape;187;p27">
            <a:extLst>
              <a:ext uri="{FF2B5EF4-FFF2-40B4-BE49-F238E27FC236}">
                <a16:creationId xmlns:a16="http://schemas.microsoft.com/office/drawing/2014/main" id="{10B5B388-E2EA-D54E-9ECB-DBD147FA35F2}"/>
              </a:ext>
            </a:extLst>
          </p:cNvPr>
          <p:cNvSpPr txBox="1"/>
          <p:nvPr/>
        </p:nvSpPr>
        <p:spPr>
          <a:xfrm>
            <a:off x="9996487" y="6657743"/>
            <a:ext cx="549300" cy="523800"/>
          </a:xfrm>
          <a:prstGeom prst="rect">
            <a:avLst/>
          </a:prstGeom>
          <a:noFill/>
          <a:ln>
            <a:noFill/>
          </a:ln>
        </p:spPr>
        <p:txBody>
          <a:bodyPr spcFirstLastPara="1" wrap="square" lIns="91425" tIns="91425" rIns="91425" bIns="91425" anchor="ctr" anchorCtr="0">
            <a:noAutofit/>
          </a:bodyPr>
          <a:lstStyle/>
          <a:p>
            <a:pPr algn="r">
              <a:buClr>
                <a:srgbClr val="FFFFFF"/>
              </a:buClr>
              <a:buSzPts val="1800"/>
            </a:pPr>
            <a:fld id="{00000000-1234-1234-1234-123412341234}" type="slidenum">
              <a:rPr lang="en-US">
                <a:solidFill>
                  <a:srgbClr val="FFFFFF"/>
                </a:solidFill>
                <a:latin typeface="Source Sans Pro"/>
                <a:ea typeface="Source Sans Pro"/>
                <a:cs typeface="Source Sans Pro"/>
                <a:sym typeface="Source Sans Pro"/>
              </a:rPr>
              <a:pPr algn="r">
                <a:buClr>
                  <a:srgbClr val="FFFFFF"/>
                </a:buClr>
                <a:buSzPts val="1800"/>
              </a:pPr>
              <a:t>2</a:t>
            </a:fld>
            <a:endParaRPr/>
          </a:p>
        </p:txBody>
      </p:sp>
      <p:pic>
        <p:nvPicPr>
          <p:cNvPr id="8" name="Picture 7">
            <a:extLst>
              <a:ext uri="{FF2B5EF4-FFF2-40B4-BE49-F238E27FC236}">
                <a16:creationId xmlns:a16="http://schemas.microsoft.com/office/drawing/2014/main" id="{466EF39B-0AD6-7543-BB00-7D82AF5FAA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289" y="4732646"/>
            <a:ext cx="2760154" cy="2070116"/>
          </a:xfrm>
          <a:prstGeom prst="rect">
            <a:avLst/>
          </a:prstGeom>
        </p:spPr>
      </p:pic>
      <p:pic>
        <p:nvPicPr>
          <p:cNvPr id="9" name="Picture 8">
            <a:extLst>
              <a:ext uri="{FF2B5EF4-FFF2-40B4-BE49-F238E27FC236}">
                <a16:creationId xmlns:a16="http://schemas.microsoft.com/office/drawing/2014/main" id="{06506901-EC0A-344F-AAD7-5710EE6593D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86" t="-35522"/>
          <a:stretch/>
        </p:blipFill>
        <p:spPr>
          <a:xfrm>
            <a:off x="3035929" y="3972476"/>
            <a:ext cx="2130574" cy="2844800"/>
          </a:xfrm>
          <a:prstGeom prst="rect">
            <a:avLst/>
          </a:prstGeom>
        </p:spPr>
      </p:pic>
      <p:pic>
        <p:nvPicPr>
          <p:cNvPr id="11" name="Google Shape;140;p17">
            <a:extLst>
              <a:ext uri="{FF2B5EF4-FFF2-40B4-BE49-F238E27FC236}">
                <a16:creationId xmlns:a16="http://schemas.microsoft.com/office/drawing/2014/main" id="{E791C0C5-1475-8148-A887-9C5BC5B7EC22}"/>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8340211" y="4718131"/>
            <a:ext cx="3517958" cy="2084632"/>
          </a:xfrm>
          <a:prstGeom prst="rect">
            <a:avLst/>
          </a:prstGeom>
          <a:noFill/>
          <a:ln>
            <a:noFill/>
          </a:ln>
        </p:spPr>
      </p:pic>
      <p:pic>
        <p:nvPicPr>
          <p:cNvPr id="12" name="Picture 5">
            <a:extLst>
              <a:ext uri="{FF2B5EF4-FFF2-40B4-BE49-F238E27FC236}">
                <a16:creationId xmlns:a16="http://schemas.microsoft.com/office/drawing/2014/main" id="{B5D69B0E-5637-604C-9764-71CA823427E6}"/>
              </a:ext>
            </a:extLst>
          </p:cNvPr>
          <p:cNvPicPr>
            <a:picLocks noChangeAspect="1"/>
          </p:cNvPicPr>
          <p:nvPr/>
        </p:nvPicPr>
        <p:blipFill>
          <a:blip r:embed="rId7" cstate="email">
            <a:extLst>
              <a:ext uri="{28A0092B-C50C-407E-A947-70E740481C1C}">
                <a14:useLocalDpi xmlns:a14="http://schemas.microsoft.com/office/drawing/2010/main"/>
              </a:ext>
            </a:extLst>
          </a:blip>
          <a:stretch/>
        </p:blipFill>
        <p:spPr bwMode="auto">
          <a:xfrm>
            <a:off x="8211169" y="1421837"/>
            <a:ext cx="3028173" cy="1368151"/>
          </a:xfrm>
          <a:prstGeom prst="rect">
            <a:avLst/>
          </a:prstGeom>
        </p:spPr>
      </p:pic>
      <p:sp>
        <p:nvSpPr>
          <p:cNvPr id="13" name="Content Placeholder 2">
            <a:extLst>
              <a:ext uri="{FF2B5EF4-FFF2-40B4-BE49-F238E27FC236}">
                <a16:creationId xmlns:a16="http://schemas.microsoft.com/office/drawing/2014/main" id="{C28CEB8A-6599-5E40-B70B-68154046610A}"/>
              </a:ext>
            </a:extLst>
          </p:cNvPr>
          <p:cNvSpPr>
            <a:spLocks noGrp="1"/>
          </p:cNvSpPr>
          <p:nvPr>
            <p:ph idx="1"/>
          </p:nvPr>
        </p:nvSpPr>
        <p:spPr bwMode="auto">
          <a:xfrm>
            <a:off x="290289" y="1090297"/>
            <a:ext cx="7920880" cy="1436516"/>
          </a:xfrm>
        </p:spPr>
        <p:txBody>
          <a:bodyPr>
            <a:normAutofit/>
          </a:bodyPr>
          <a:lstStyle/>
          <a:p>
            <a:pPr marL="0" indent="0" algn="ctr">
              <a:lnSpc>
                <a:spcPct val="110000"/>
              </a:lnSpc>
              <a:buNone/>
              <a:defRPr/>
            </a:pPr>
            <a:r>
              <a:rPr lang="en-US" sz="2400" i="1" dirty="0">
                <a:latin typeface="Arial"/>
                <a:cs typeface="Arial"/>
              </a:rPr>
              <a:t>Part 1:</a:t>
            </a:r>
            <a:r>
              <a:rPr lang="en-US" sz="2400" dirty="0">
                <a:latin typeface="Arial"/>
                <a:cs typeface="Arial"/>
              </a:rPr>
              <a:t> A </a:t>
            </a:r>
            <a:r>
              <a:rPr lang="en-US" sz="2400" b="1" dirty="0">
                <a:latin typeface="Arial"/>
                <a:cs typeface="Arial"/>
              </a:rPr>
              <a:t>best practice</a:t>
            </a:r>
            <a:r>
              <a:rPr lang="en-US" sz="2400" dirty="0">
                <a:latin typeface="Arial"/>
                <a:cs typeface="Arial"/>
              </a:rPr>
              <a:t> is a methodology that has repeatedly produced superior results relative to other methodologies with the same objective </a:t>
            </a:r>
            <a:endParaRPr sz="2400" dirty="0"/>
          </a:p>
          <a:p>
            <a:pPr marL="0" indent="0" algn="ctr">
              <a:lnSpc>
                <a:spcPct val="110000"/>
              </a:lnSpc>
              <a:buNone/>
              <a:defRPr/>
            </a:pPr>
            <a:endParaRPr lang="en-US" dirty="0">
              <a:latin typeface="Arial"/>
              <a:cs typeface="Arial"/>
            </a:endParaRPr>
          </a:p>
        </p:txBody>
      </p:sp>
      <p:sp>
        <p:nvSpPr>
          <p:cNvPr id="14" name="TextBox 3">
            <a:extLst>
              <a:ext uri="{FF2B5EF4-FFF2-40B4-BE49-F238E27FC236}">
                <a16:creationId xmlns:a16="http://schemas.microsoft.com/office/drawing/2014/main" id="{7AFBFE33-332A-DA44-AF9E-526ACDA765D8}"/>
              </a:ext>
            </a:extLst>
          </p:cNvPr>
          <p:cNvSpPr>
            <a:spLocks/>
          </p:cNvSpPr>
          <p:nvPr/>
        </p:nvSpPr>
        <p:spPr bwMode="auto">
          <a:xfrm>
            <a:off x="660732" y="2890497"/>
            <a:ext cx="7694453" cy="1200329"/>
          </a:xfrm>
          <a:prstGeom prst="rect">
            <a:avLst/>
          </a:prstGeom>
          <a:noFill/>
        </p:spPr>
        <p:txBody>
          <a:bodyPr wrap="square" rtlCol="0">
            <a:spAutoFit/>
          </a:bodyPr>
          <a:lstStyle/>
          <a:p>
            <a:pPr algn="ctr">
              <a:defRPr/>
            </a:pPr>
            <a:r>
              <a:rPr lang="en-US" sz="2400" i="1" dirty="0">
                <a:solidFill>
                  <a:schemeClr val="tx1">
                    <a:lumMod val="85000"/>
                    <a:lumOff val="15000"/>
                  </a:schemeClr>
                </a:solidFill>
                <a:latin typeface="Arial"/>
                <a:cs typeface="Arial"/>
              </a:rPr>
              <a:t>Part 2:</a:t>
            </a:r>
            <a:r>
              <a:rPr lang="en-US" sz="2400" dirty="0">
                <a:solidFill>
                  <a:schemeClr val="tx1">
                    <a:lumMod val="85000"/>
                    <a:lumOff val="15000"/>
                  </a:schemeClr>
                </a:solidFill>
                <a:latin typeface="Arial"/>
                <a:cs typeface="Arial"/>
              </a:rPr>
              <a:t> To be </a:t>
            </a:r>
            <a:r>
              <a:rPr lang="en-US" sz="2400" b="1" dirty="0">
                <a:solidFill>
                  <a:schemeClr val="tx1">
                    <a:lumMod val="85000"/>
                    <a:lumOff val="15000"/>
                  </a:schemeClr>
                </a:solidFill>
                <a:latin typeface="Arial"/>
                <a:cs typeface="Arial"/>
              </a:rPr>
              <a:t>fully elevated to a best practice</a:t>
            </a:r>
            <a:r>
              <a:rPr lang="en-US" sz="2400" dirty="0">
                <a:solidFill>
                  <a:schemeClr val="tx1">
                    <a:lumMod val="85000"/>
                    <a:lumOff val="15000"/>
                  </a:schemeClr>
                </a:solidFill>
                <a:latin typeface="Arial"/>
                <a:cs typeface="Arial"/>
              </a:rPr>
              <a:t>, a promising method will have been reviewed, adopted and employed by multiple organizations</a:t>
            </a:r>
            <a:endParaRPr lang="en-AU" sz="2400" dirty="0">
              <a:solidFill>
                <a:schemeClr val="tx1">
                  <a:lumMod val="85000"/>
                  <a:lumOff val="15000"/>
                </a:schemeClr>
              </a:solidFill>
              <a:latin typeface="Arial"/>
              <a:cs typeface="Arial"/>
            </a:endParaRPr>
          </a:p>
        </p:txBody>
      </p:sp>
      <p:pic>
        <p:nvPicPr>
          <p:cNvPr id="15" name="Picture 14" descr="Logo, company name&#10;&#10;Description automatically generated">
            <a:extLst>
              <a:ext uri="{FF2B5EF4-FFF2-40B4-BE49-F238E27FC236}">
                <a16:creationId xmlns:a16="http://schemas.microsoft.com/office/drawing/2014/main" id="{6682BA70-E96F-104C-96A4-ADF71C8C1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751" y="27860"/>
            <a:ext cx="2230017" cy="703849"/>
          </a:xfrm>
          <a:prstGeom prst="rect">
            <a:avLst/>
          </a:prstGeom>
        </p:spPr>
      </p:pic>
      <p:pic>
        <p:nvPicPr>
          <p:cNvPr id="16" name="Google Shape;55;p6">
            <a:extLst>
              <a:ext uri="{FF2B5EF4-FFF2-40B4-BE49-F238E27FC236}">
                <a16:creationId xmlns:a16="http://schemas.microsoft.com/office/drawing/2014/main" id="{31F9C881-8856-4545-8A5D-470105955BA6}"/>
              </a:ext>
            </a:extLst>
          </p:cNvPr>
          <p:cNvPicPr preferRelativeResize="0">
            <a:picLocks noChangeAspect="1"/>
          </p:cNvPicPr>
          <p:nvPr/>
        </p:nvPicPr>
        <p:blipFill rotWithShape="1">
          <a:blip r:embed="rId9" cstate="email">
            <a:alphaModFix/>
            <a:extLst>
              <a:ext uri="{28A0092B-C50C-407E-A947-70E740481C1C}">
                <a14:useLocalDpi xmlns:a14="http://schemas.microsoft.com/office/drawing/2010/main"/>
              </a:ext>
            </a:extLst>
          </a:blip>
          <a:srcRect/>
          <a:stretch/>
        </p:blipFill>
        <p:spPr>
          <a:xfrm>
            <a:off x="8192828" y="-54467"/>
            <a:ext cx="1566549" cy="731599"/>
          </a:xfrm>
          <a:prstGeom prst="rect">
            <a:avLst/>
          </a:prstGeom>
          <a:noFill/>
          <a:ln>
            <a:noFill/>
          </a:ln>
        </p:spPr>
      </p:pic>
      <p:sp>
        <p:nvSpPr>
          <p:cNvPr id="17" name="Title 1">
            <a:extLst>
              <a:ext uri="{FF2B5EF4-FFF2-40B4-BE49-F238E27FC236}">
                <a16:creationId xmlns:a16="http://schemas.microsoft.com/office/drawing/2014/main" id="{B29FDFAB-80A6-0C48-A056-94675883199D}"/>
              </a:ext>
            </a:extLst>
          </p:cNvPr>
          <p:cNvSpPr txBox="1">
            <a:spLocks/>
          </p:cNvSpPr>
          <p:nvPr/>
        </p:nvSpPr>
        <p:spPr>
          <a:xfrm>
            <a:off x="5367745" y="130601"/>
            <a:ext cx="1997139" cy="54973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SOT – 11</a:t>
            </a:r>
            <a:endParaRPr lang="en-US" sz="2800" dirty="0"/>
          </a:p>
        </p:txBody>
      </p:sp>
      <p:pic>
        <p:nvPicPr>
          <p:cNvPr id="18" name="Picture 17" descr="Diagram&#10;&#10;Description automatically generated with low confidence">
            <a:extLst>
              <a:ext uri="{FF2B5EF4-FFF2-40B4-BE49-F238E27FC236}">
                <a16:creationId xmlns:a16="http://schemas.microsoft.com/office/drawing/2014/main" id="{FFC9872E-7E16-CD4A-B15A-4B7BCE348AA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10609" y="0"/>
            <a:ext cx="1659544" cy="724471"/>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BF150C08-9085-0540-B02A-20806473782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507247" y="0"/>
            <a:ext cx="1652366" cy="898025"/>
          </a:xfrm>
          <a:prstGeom prst="rect">
            <a:avLst/>
          </a:prstGeom>
        </p:spPr>
      </p:pic>
      <p:pic>
        <p:nvPicPr>
          <p:cNvPr id="20" name="Picture 19">
            <a:extLst>
              <a:ext uri="{FF2B5EF4-FFF2-40B4-BE49-F238E27FC236}">
                <a16:creationId xmlns:a16="http://schemas.microsoft.com/office/drawing/2014/main" id="{553BEEDF-5660-E643-AACD-1BFFA11A2163}"/>
              </a:ext>
            </a:extLst>
          </p:cNvPr>
          <p:cNvPicPr/>
          <p:nvPr/>
        </p:nvPicPr>
        <p:blipFill>
          <a:blip r:embed="rId12" cstate="email">
            <a:extLst>
              <a:ext uri="{28A0092B-C50C-407E-A947-70E740481C1C}">
                <a14:useLocalDpi xmlns:a14="http://schemas.microsoft.com/office/drawing/2010/main"/>
              </a:ext>
            </a:extLst>
          </a:blip>
          <a:stretch>
            <a:fillRect/>
          </a:stretch>
        </p:blipFill>
        <p:spPr bwMode="auto">
          <a:xfrm>
            <a:off x="2499606" y="7238"/>
            <a:ext cx="613410" cy="673100"/>
          </a:xfrm>
          <a:prstGeom prst="rect">
            <a:avLst/>
          </a:prstGeom>
          <a:noFill/>
          <a:ln>
            <a:noFill/>
          </a:ln>
        </p:spPr>
      </p:pic>
    </p:spTree>
    <p:extLst>
      <p:ext uri="{BB962C8B-B14F-4D97-AF65-F5344CB8AC3E}">
        <p14:creationId xmlns:p14="http://schemas.microsoft.com/office/powerpoint/2010/main" val="131733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82D4-16F5-CC49-B219-8C62DDBF65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64B288C-0CE0-304E-84D4-E16237B495F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0857" y="267154"/>
            <a:ext cx="11112943" cy="6682486"/>
          </a:xfrm>
        </p:spPr>
      </p:pic>
    </p:spTree>
    <p:extLst>
      <p:ext uri="{BB962C8B-B14F-4D97-AF65-F5344CB8AC3E}">
        <p14:creationId xmlns:p14="http://schemas.microsoft.com/office/powerpoint/2010/main" val="20770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D085-E36B-5843-A1FD-4907A3509254}"/>
              </a:ext>
            </a:extLst>
          </p:cNvPr>
          <p:cNvSpPr>
            <a:spLocks noGrp="1"/>
          </p:cNvSpPr>
          <p:nvPr>
            <p:ph type="title"/>
          </p:nvPr>
        </p:nvSpPr>
        <p:spPr>
          <a:xfrm>
            <a:off x="817830" y="717749"/>
            <a:ext cx="10515600" cy="1325563"/>
          </a:xfrm>
        </p:spPr>
        <p:txBody>
          <a:bodyPr/>
          <a:lstStyle/>
          <a:p>
            <a:r>
              <a:rPr lang="en-US" dirty="0"/>
              <a:t>Proposed website text</a:t>
            </a:r>
          </a:p>
        </p:txBody>
      </p:sp>
      <p:sp>
        <p:nvSpPr>
          <p:cNvPr id="3" name="Content Placeholder 2">
            <a:extLst>
              <a:ext uri="{FF2B5EF4-FFF2-40B4-BE49-F238E27FC236}">
                <a16:creationId xmlns:a16="http://schemas.microsoft.com/office/drawing/2014/main" id="{F0C465BC-66A8-7143-B4A3-E8E2C06C99E3}"/>
              </a:ext>
            </a:extLst>
          </p:cNvPr>
          <p:cNvSpPr>
            <a:spLocks noGrp="1"/>
          </p:cNvSpPr>
          <p:nvPr>
            <p:ph idx="1"/>
          </p:nvPr>
        </p:nvSpPr>
        <p:spPr/>
        <p:txBody>
          <a:bodyPr>
            <a:normAutofit fontScale="70000" lnSpcReduction="20000"/>
          </a:bodyPr>
          <a:lstStyle/>
          <a:p>
            <a:pPr marL="0" indent="0">
              <a:buNone/>
            </a:pPr>
            <a:r>
              <a:rPr lang="en-ZA" dirty="0"/>
              <a:t>Best Practices have always been an essential component across all areas of the observing system and the OCG ocean observing networks are committed to ensuring that their best practices are comprehensive, findable and are used. OCG, the IOC and the WMO Integrated Global Observing Systems (WIGOS</a:t>
            </a:r>
            <a:r>
              <a:rPr lang="en-ZA" dirty="0">
                <a:hlinkClick r:id="rId2"/>
              </a:rPr>
              <a:t> </a:t>
            </a:r>
            <a:r>
              <a:rPr lang="en-ZA" u="sng" dirty="0">
                <a:hlinkClick r:id="rId2"/>
              </a:rPr>
              <a:t>&lt;http://www.wmo.int/pages/prog/www/wigos/index_en.html&gt;</a:t>
            </a:r>
            <a:r>
              <a:rPr lang="en-ZA" dirty="0"/>
              <a:t>), are seeking increased collaboration with partner organisations towards the objective of harmonized standards, and better traceability of observations to standards. In an ongoing effort to ensure this SOT is working at providing best practices for the life cycle of all EOVs observed under the program, for each stage of the observation life cycle. The SOT is contributing to this effort by compiling this list of best practice documents available and will identify gaps in the documentation and where documents need to be updated.</a:t>
            </a:r>
          </a:p>
          <a:p>
            <a:pPr marL="0" indent="0">
              <a:buNone/>
            </a:pPr>
            <a:br>
              <a:rPr lang="en-ZA" dirty="0"/>
            </a:br>
            <a:r>
              <a:rPr lang="en-ZA" dirty="0"/>
              <a:t>Best Practices are defined as a methodology that has repeatedly produced superior results relative to other methodologies with the same objective; to be fully elevated to a best practice, a promising method will have been adopted and employed by multiple organizations (</a:t>
            </a:r>
            <a:r>
              <a:rPr lang="en-ZA" u="sng" dirty="0">
                <a:hlinkClick r:id="rId3"/>
              </a:rPr>
              <a:t>Pearlman et al, 2019</a:t>
            </a:r>
            <a:r>
              <a:rPr lang="en-ZA" dirty="0"/>
              <a:t>). Those best practices which have undergone community review and the network considers to be fully supported by the SOT community will be identified as SOT ‘GOOS endorsed’ and tagged as such in the IODE/GOOS </a:t>
            </a:r>
            <a:r>
              <a:rPr lang="en-ZA" dirty="0" err="1"/>
              <a:t>oceanbestpractices.org</a:t>
            </a:r>
            <a:r>
              <a:rPr lang="en-ZA" dirty="0"/>
              <a:t> repository. </a:t>
            </a:r>
            <a:endParaRPr lang="en-US" dirty="0"/>
          </a:p>
        </p:txBody>
      </p:sp>
      <p:sp>
        <p:nvSpPr>
          <p:cNvPr id="4" name="AutoShape 2" descr="problem icon | free icons | UIHere">
            <a:extLst>
              <a:ext uri="{FF2B5EF4-FFF2-40B4-BE49-F238E27FC236}">
                <a16:creationId xmlns:a16="http://schemas.microsoft.com/office/drawing/2014/main" id="{7E499C25-1844-3948-9C7A-28BF1B5B9D2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5" descr="Focusing on issues black icon concept. Focusing on issues flat ...">
            <a:extLst>
              <a:ext uri="{FF2B5EF4-FFF2-40B4-BE49-F238E27FC236}">
                <a16:creationId xmlns:a16="http://schemas.microsoft.com/office/drawing/2014/main" id="{422133E3-9C29-AF4B-BAFA-26D5F5339CC9}"/>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 name="Picture 5" descr="Logo, company name&#10;&#10;Description automatically generated">
            <a:extLst>
              <a:ext uri="{FF2B5EF4-FFF2-40B4-BE49-F238E27FC236}">
                <a16:creationId xmlns:a16="http://schemas.microsoft.com/office/drawing/2014/main" id="{9A940B86-F9EF-444A-8F1C-581034CFD8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51" y="27860"/>
            <a:ext cx="2230017" cy="703849"/>
          </a:xfrm>
          <a:prstGeom prst="rect">
            <a:avLst/>
          </a:prstGeom>
        </p:spPr>
      </p:pic>
      <p:pic>
        <p:nvPicPr>
          <p:cNvPr id="7" name="Google Shape;55;p6">
            <a:extLst>
              <a:ext uri="{FF2B5EF4-FFF2-40B4-BE49-F238E27FC236}">
                <a16:creationId xmlns:a16="http://schemas.microsoft.com/office/drawing/2014/main" id="{D2C60034-DE52-684C-BB38-FDE18C94811A}"/>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8192828" y="-54467"/>
            <a:ext cx="1566549" cy="731599"/>
          </a:xfrm>
          <a:prstGeom prst="rect">
            <a:avLst/>
          </a:prstGeom>
          <a:noFill/>
          <a:ln>
            <a:noFill/>
          </a:ln>
        </p:spPr>
      </p:pic>
      <p:sp>
        <p:nvSpPr>
          <p:cNvPr id="8" name="Title 1">
            <a:extLst>
              <a:ext uri="{FF2B5EF4-FFF2-40B4-BE49-F238E27FC236}">
                <a16:creationId xmlns:a16="http://schemas.microsoft.com/office/drawing/2014/main" id="{81D51604-749B-C444-B1BB-B200BEA62808}"/>
              </a:ext>
            </a:extLst>
          </p:cNvPr>
          <p:cNvSpPr txBox="1">
            <a:spLocks/>
          </p:cNvSpPr>
          <p:nvPr/>
        </p:nvSpPr>
        <p:spPr>
          <a:xfrm>
            <a:off x="5367745" y="130601"/>
            <a:ext cx="1997139" cy="54973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SOT – 11</a:t>
            </a:r>
            <a:endParaRPr lang="en-US" sz="2800" dirty="0"/>
          </a:p>
        </p:txBody>
      </p:sp>
      <p:pic>
        <p:nvPicPr>
          <p:cNvPr id="9" name="Picture 8" descr="Diagram&#10;&#10;Description automatically generated with low confidence">
            <a:extLst>
              <a:ext uri="{FF2B5EF4-FFF2-40B4-BE49-F238E27FC236}">
                <a16:creationId xmlns:a16="http://schemas.microsoft.com/office/drawing/2014/main" id="{C14B3FFF-6A1F-1644-9397-AC84D02B64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609" y="0"/>
            <a:ext cx="1659544" cy="724471"/>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495D46BE-3623-094B-B495-D7E22D215A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7247" y="0"/>
            <a:ext cx="1652366" cy="898025"/>
          </a:xfrm>
          <a:prstGeom prst="rect">
            <a:avLst/>
          </a:prstGeom>
        </p:spPr>
      </p:pic>
      <p:pic>
        <p:nvPicPr>
          <p:cNvPr id="11" name="Picture 10">
            <a:extLst>
              <a:ext uri="{FF2B5EF4-FFF2-40B4-BE49-F238E27FC236}">
                <a16:creationId xmlns:a16="http://schemas.microsoft.com/office/drawing/2014/main" id="{59F03148-533B-E74F-B4AC-8317B7BD726D}"/>
              </a:ext>
            </a:extLst>
          </p:cNvPr>
          <p:cNvPicPr/>
          <p:nvPr/>
        </p:nvPicPr>
        <p:blipFill>
          <a:blip r:embed="rId8" cstate="email">
            <a:extLst>
              <a:ext uri="{28A0092B-C50C-407E-A947-70E740481C1C}">
                <a14:useLocalDpi xmlns:a14="http://schemas.microsoft.com/office/drawing/2010/main"/>
              </a:ext>
            </a:extLst>
          </a:blip>
          <a:stretch>
            <a:fillRect/>
          </a:stretch>
        </p:blipFill>
        <p:spPr bwMode="auto">
          <a:xfrm>
            <a:off x="2499606" y="7238"/>
            <a:ext cx="613410" cy="673100"/>
          </a:xfrm>
          <a:prstGeom prst="rect">
            <a:avLst/>
          </a:prstGeom>
          <a:noFill/>
          <a:ln>
            <a:noFill/>
          </a:ln>
        </p:spPr>
      </p:pic>
    </p:spTree>
    <p:extLst>
      <p:ext uri="{BB962C8B-B14F-4D97-AF65-F5344CB8AC3E}">
        <p14:creationId xmlns:p14="http://schemas.microsoft.com/office/powerpoint/2010/main" val="405889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037373" y="557266"/>
            <a:ext cx="10218420" cy="961020"/>
          </a:xfrm>
          <a:prstGeom prst="rect">
            <a:avLst/>
          </a:prstGeom>
          <a:noFill/>
          <a:ln>
            <a:noFill/>
          </a:ln>
        </p:spPr>
        <p:txBody>
          <a:bodyPr spcFirstLastPara="1" vert="horz" wrap="square" lIns="82283" tIns="41130" rIns="82283" bIns="41130" rtlCol="0" anchor="ctr" anchorCtr="0">
            <a:noAutofit/>
          </a:bodyPr>
          <a:lstStyle/>
          <a:p>
            <a:pPr algn="ctr">
              <a:buClr>
                <a:srgbClr val="39406E"/>
              </a:buClr>
              <a:buSzPts val="4400"/>
            </a:pPr>
            <a:r>
              <a:rPr lang="en-AU" sz="3600" dirty="0">
                <a:latin typeface="Arial" panose="020B0604020202020204" pitchFamily="34" charset="0"/>
                <a:cs typeface="Arial" panose="020B0604020202020204" pitchFamily="34" charset="0"/>
              </a:rPr>
              <a:t>What is the Ocean Best Practices System?</a:t>
            </a:r>
            <a:endParaRPr sz="3600" dirty="0">
              <a:solidFill>
                <a:schemeClr val="bg1"/>
              </a:solidFill>
              <a:latin typeface="Arial" panose="020B0604020202020204" pitchFamily="34" charset="0"/>
              <a:cs typeface="Arial" panose="020B0604020202020204" pitchFamily="34" charset="0"/>
            </a:endParaRPr>
          </a:p>
        </p:txBody>
      </p:sp>
      <p:sp>
        <p:nvSpPr>
          <p:cNvPr id="52" name="Google Shape;52;p6"/>
          <p:cNvSpPr txBox="1"/>
          <p:nvPr/>
        </p:nvSpPr>
        <p:spPr>
          <a:xfrm>
            <a:off x="9564959" y="2861115"/>
            <a:ext cx="1797660" cy="978750"/>
          </a:xfrm>
          <a:prstGeom prst="rect">
            <a:avLst/>
          </a:prstGeom>
          <a:noFill/>
          <a:ln>
            <a:noFill/>
          </a:ln>
        </p:spPr>
        <p:txBody>
          <a:bodyPr spcFirstLastPara="1" wrap="square" lIns="82283" tIns="82283" rIns="82283" bIns="82283" anchor="ctr" anchorCtr="0">
            <a:noAutofit/>
          </a:bodyPr>
          <a:lstStyle/>
          <a:p>
            <a:endParaRPr sz="946">
              <a:latin typeface="Calibri"/>
              <a:ea typeface="Calibri"/>
              <a:cs typeface="Calibri"/>
              <a:sym typeface="Calibri"/>
            </a:endParaRPr>
          </a:p>
        </p:txBody>
      </p:sp>
      <p:pic>
        <p:nvPicPr>
          <p:cNvPr id="54" name="Google Shape;54;p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44581" y="1673579"/>
            <a:ext cx="7902837" cy="5031736"/>
          </a:xfrm>
          <a:prstGeom prst="rect">
            <a:avLst/>
          </a:prstGeom>
          <a:noFill/>
          <a:ln>
            <a:noFill/>
          </a:ln>
        </p:spPr>
      </p:pic>
      <p:pic>
        <p:nvPicPr>
          <p:cNvPr id="9" name="Picture 10">
            <a:extLst>
              <a:ext uri="{FF2B5EF4-FFF2-40B4-BE49-F238E27FC236}">
                <a16:creationId xmlns:a16="http://schemas.microsoft.com/office/drawing/2014/main" id="{A6BEE291-E692-694B-9AFF-8500E7F8D5DE}"/>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10463789" y="6388033"/>
            <a:ext cx="1427722" cy="666765"/>
          </a:xfrm>
          <a:prstGeom prst="rect">
            <a:avLst/>
          </a:prstGeom>
        </p:spPr>
      </p:pic>
      <p:sp>
        <p:nvSpPr>
          <p:cNvPr id="3" name="TextBox 2">
            <a:extLst>
              <a:ext uri="{FF2B5EF4-FFF2-40B4-BE49-F238E27FC236}">
                <a16:creationId xmlns:a16="http://schemas.microsoft.com/office/drawing/2014/main" id="{22C3ACA7-46C6-4726-BBEB-52FA6D4D4CE4}"/>
              </a:ext>
            </a:extLst>
          </p:cNvPr>
          <p:cNvSpPr txBox="1"/>
          <p:nvPr/>
        </p:nvSpPr>
        <p:spPr>
          <a:xfrm>
            <a:off x="3713079" y="1244955"/>
            <a:ext cx="4536504" cy="677108"/>
          </a:xfrm>
          <a:prstGeom prst="rect">
            <a:avLst/>
          </a:prstGeom>
          <a:noFill/>
        </p:spPr>
        <p:txBody>
          <a:bodyPr wrap="square" rtlCol="0">
            <a:spAutoFit/>
          </a:bodyPr>
          <a:lstStyle/>
          <a:p>
            <a:pPr algn="ctr"/>
            <a:r>
              <a:rPr lang="en-AU" sz="2000" b="1" u="sng" dirty="0">
                <a:solidFill>
                  <a:srgbClr val="39406E"/>
                </a:solidFill>
                <a:latin typeface="Arial" panose="020B0604020202020204" pitchFamily="34" charset="0"/>
                <a:cs typeface="Arial" panose="020B0604020202020204" pitchFamily="34" charset="0"/>
              </a:rPr>
              <a:t>www.oceanbestpractices.org</a:t>
            </a:r>
            <a:endParaRPr lang="en-AU" sz="2000" b="1" u="sng" dirty="0">
              <a:latin typeface="Arial" panose="020B0604020202020204" pitchFamily="34" charset="0"/>
              <a:cs typeface="Arial" panose="020B0604020202020204" pitchFamily="34" charset="0"/>
            </a:endParaRPr>
          </a:p>
          <a:p>
            <a:pPr algn="ctr"/>
            <a:endParaRPr lang="en-ZA" dirty="0"/>
          </a:p>
        </p:txBody>
      </p:sp>
      <p:sp>
        <p:nvSpPr>
          <p:cNvPr id="11" name="AutoShape 2" descr="problem icon | free icons | UIHere">
            <a:extLst>
              <a:ext uri="{FF2B5EF4-FFF2-40B4-BE49-F238E27FC236}">
                <a16:creationId xmlns:a16="http://schemas.microsoft.com/office/drawing/2014/main" id="{13D6247A-DB7C-3F4C-9E74-86F1109F585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 name="AutoShape 5" descr="Focusing on issues black icon concept. Focusing on issues flat ...">
            <a:extLst>
              <a:ext uri="{FF2B5EF4-FFF2-40B4-BE49-F238E27FC236}">
                <a16:creationId xmlns:a16="http://schemas.microsoft.com/office/drawing/2014/main" id="{D43E4FEC-F6B2-AB4F-82B0-60EE7AC8C9F9}"/>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3" name="Picture 12" descr="Logo, company name&#10;&#10;Description automatically generated">
            <a:extLst>
              <a:ext uri="{FF2B5EF4-FFF2-40B4-BE49-F238E27FC236}">
                <a16:creationId xmlns:a16="http://schemas.microsoft.com/office/drawing/2014/main" id="{42059CB2-D20D-6042-BF62-7B3922DB18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751" y="27860"/>
            <a:ext cx="2230017" cy="703849"/>
          </a:xfrm>
          <a:prstGeom prst="rect">
            <a:avLst/>
          </a:prstGeom>
        </p:spPr>
      </p:pic>
      <p:pic>
        <p:nvPicPr>
          <p:cNvPr id="14" name="Google Shape;55;p6">
            <a:extLst>
              <a:ext uri="{FF2B5EF4-FFF2-40B4-BE49-F238E27FC236}">
                <a16:creationId xmlns:a16="http://schemas.microsoft.com/office/drawing/2014/main" id="{CF721573-78E8-3F4C-9FC1-B2FA568FEF53}"/>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8192828" y="-54467"/>
            <a:ext cx="1566549" cy="731599"/>
          </a:xfrm>
          <a:prstGeom prst="rect">
            <a:avLst/>
          </a:prstGeom>
          <a:noFill/>
          <a:ln>
            <a:noFill/>
          </a:ln>
        </p:spPr>
      </p:pic>
      <p:sp>
        <p:nvSpPr>
          <p:cNvPr id="15" name="Title 1">
            <a:extLst>
              <a:ext uri="{FF2B5EF4-FFF2-40B4-BE49-F238E27FC236}">
                <a16:creationId xmlns:a16="http://schemas.microsoft.com/office/drawing/2014/main" id="{395A133A-6761-DD4B-A83C-3BD7E38DA782}"/>
              </a:ext>
            </a:extLst>
          </p:cNvPr>
          <p:cNvSpPr txBox="1">
            <a:spLocks/>
          </p:cNvSpPr>
          <p:nvPr/>
        </p:nvSpPr>
        <p:spPr>
          <a:xfrm>
            <a:off x="5367745" y="130601"/>
            <a:ext cx="1997139" cy="54973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SOT – 11</a:t>
            </a:r>
            <a:endParaRPr lang="en-US" sz="2800" dirty="0"/>
          </a:p>
        </p:txBody>
      </p:sp>
      <p:pic>
        <p:nvPicPr>
          <p:cNvPr id="17" name="Picture 16" descr="Diagram&#10;&#10;Description automatically generated with low confidence">
            <a:extLst>
              <a:ext uri="{FF2B5EF4-FFF2-40B4-BE49-F238E27FC236}">
                <a16:creationId xmlns:a16="http://schemas.microsoft.com/office/drawing/2014/main" id="{4C611E11-2303-8145-91AD-7268A1EC8F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609" y="0"/>
            <a:ext cx="1659544" cy="724471"/>
          </a:xfrm>
          <a:prstGeom prst="rect">
            <a:avLst/>
          </a:prstGeom>
        </p:spPr>
      </p:pic>
      <p:pic>
        <p:nvPicPr>
          <p:cNvPr id="18" name="Picture 17" descr="A picture containing diagram&#10;&#10;Description automatically generated">
            <a:extLst>
              <a:ext uri="{FF2B5EF4-FFF2-40B4-BE49-F238E27FC236}">
                <a16:creationId xmlns:a16="http://schemas.microsoft.com/office/drawing/2014/main" id="{70FEACF9-C1A9-CD45-A67A-4032EF39FD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07247" y="0"/>
            <a:ext cx="1652366" cy="898025"/>
          </a:xfrm>
          <a:prstGeom prst="rect">
            <a:avLst/>
          </a:prstGeom>
        </p:spPr>
      </p:pic>
      <p:pic>
        <p:nvPicPr>
          <p:cNvPr id="19" name="Picture 18">
            <a:extLst>
              <a:ext uri="{FF2B5EF4-FFF2-40B4-BE49-F238E27FC236}">
                <a16:creationId xmlns:a16="http://schemas.microsoft.com/office/drawing/2014/main" id="{4303A331-B6DF-6A42-8BEF-AB35A3369174}"/>
              </a:ext>
            </a:extLst>
          </p:cNvPr>
          <p:cNvPicPr/>
          <p:nvPr/>
        </p:nvPicPr>
        <p:blipFill>
          <a:blip r:embed="rId9" cstate="email">
            <a:extLst>
              <a:ext uri="{28A0092B-C50C-407E-A947-70E740481C1C}">
                <a14:useLocalDpi xmlns:a14="http://schemas.microsoft.com/office/drawing/2010/main"/>
              </a:ext>
            </a:extLst>
          </a:blip>
          <a:stretch>
            <a:fillRect/>
          </a:stretch>
        </p:blipFill>
        <p:spPr bwMode="auto">
          <a:xfrm>
            <a:off x="2499606" y="7238"/>
            <a:ext cx="613410" cy="673100"/>
          </a:xfrm>
          <a:prstGeom prst="rect">
            <a:avLst/>
          </a:prstGeom>
          <a:noFill/>
          <a:ln>
            <a:noFill/>
          </a:ln>
        </p:spPr>
      </p:pic>
    </p:spTree>
    <p:extLst>
      <p:ext uri="{BB962C8B-B14F-4D97-AF65-F5344CB8AC3E}">
        <p14:creationId xmlns:p14="http://schemas.microsoft.com/office/powerpoint/2010/main" val="138029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5B4901-59B6-4786-8825-077F5F1EE820}"/>
              </a:ext>
            </a:extLst>
          </p:cNvPr>
          <p:cNvSpPr>
            <a:spLocks noGrp="1"/>
          </p:cNvSpPr>
          <p:nvPr>
            <p:ph idx="1"/>
          </p:nvPr>
        </p:nvSpPr>
        <p:spPr>
          <a:xfrm>
            <a:off x="796636" y="711200"/>
            <a:ext cx="10515600" cy="5855855"/>
          </a:xfrm>
        </p:spPr>
        <p:txBody>
          <a:bodyPr>
            <a:normAutofit/>
          </a:bodyPr>
          <a:lstStyle/>
          <a:p>
            <a:pPr marL="457200" lvl="1" indent="0">
              <a:buNone/>
            </a:pPr>
            <a:endParaRPr lang="en-AU" dirty="0"/>
          </a:p>
        </p:txBody>
      </p:sp>
      <p:sp>
        <p:nvSpPr>
          <p:cNvPr id="4" name="Footer Placeholder 3">
            <a:extLst>
              <a:ext uri="{FF2B5EF4-FFF2-40B4-BE49-F238E27FC236}">
                <a16:creationId xmlns:a16="http://schemas.microsoft.com/office/drawing/2014/main" id="{F5F7B949-17B7-40D1-A5F9-828A5EC25A20}"/>
              </a:ext>
            </a:extLst>
          </p:cNvPr>
          <p:cNvSpPr>
            <a:spLocks noGrp="1"/>
          </p:cNvSpPr>
          <p:nvPr>
            <p:ph type="ftr" sz="quarter" idx="11"/>
          </p:nvPr>
        </p:nvSpPr>
        <p:spPr>
          <a:xfrm>
            <a:off x="41563" y="20205"/>
            <a:ext cx="12108873" cy="9496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GB"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Fifth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Pacific Islands Training Workshop on </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Ocean Observations and Data Applications (PI-</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SimSun" panose="02010600030101010101" pitchFamily="2" charset="-122"/>
                <a:cs typeface="+mn-cs"/>
              </a:rPr>
              <a:t>5</a:t>
            </a:r>
            <a:r>
              <a:rPr kumimoji="0" lang="en-US" sz="18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Times New Roman" panose="02020603050405020304" pitchFamily="18" charset="0"/>
                <a:cs typeface="+mn-cs"/>
              </a:rPr>
              <a:t>)</a:t>
            </a:r>
          </a:p>
          <a:p>
            <a:endParaRPr lang="en-GB" dirty="0"/>
          </a:p>
        </p:txBody>
      </p:sp>
      <p:pic>
        <p:nvPicPr>
          <p:cNvPr id="5" name="Picture 4" descr="Logo&#10;&#10;Description automatically generated">
            <a:extLst>
              <a:ext uri="{FF2B5EF4-FFF2-40B4-BE49-F238E27FC236}">
                <a16:creationId xmlns:a16="http://schemas.microsoft.com/office/drawing/2014/main" id="{F358DD8C-3563-4E23-A5FA-786740BC4D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220" y="20205"/>
            <a:ext cx="860593" cy="860593"/>
          </a:xfrm>
          <a:prstGeom prst="rect">
            <a:avLst/>
          </a:prstGeom>
        </p:spPr>
      </p:pic>
      <p:pic>
        <p:nvPicPr>
          <p:cNvPr id="6" name="Picture 5">
            <a:extLst>
              <a:ext uri="{FF2B5EF4-FFF2-40B4-BE49-F238E27FC236}">
                <a16:creationId xmlns:a16="http://schemas.microsoft.com/office/drawing/2014/main" id="{7F9F1440-C5C2-5340-9B52-BF85B1CA3F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391" y="0"/>
            <a:ext cx="12036609" cy="6497033"/>
          </a:xfrm>
          <a:prstGeom prst="rect">
            <a:avLst/>
          </a:prstGeom>
        </p:spPr>
      </p:pic>
    </p:spTree>
    <p:extLst>
      <p:ext uri="{BB962C8B-B14F-4D97-AF65-F5344CB8AC3E}">
        <p14:creationId xmlns:p14="http://schemas.microsoft.com/office/powerpoint/2010/main" val="303651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952D-A249-904E-9359-D39A057142DC}"/>
              </a:ext>
            </a:extLst>
          </p:cNvPr>
          <p:cNvSpPr>
            <a:spLocks noGrp="1"/>
          </p:cNvSpPr>
          <p:nvPr>
            <p:ph type="title"/>
          </p:nvPr>
        </p:nvSpPr>
        <p:spPr>
          <a:xfrm>
            <a:off x="1526792" y="626354"/>
            <a:ext cx="10515600" cy="687611"/>
          </a:xfrm>
        </p:spPr>
        <p:txBody>
          <a:bodyPr>
            <a:normAutofit fontScale="90000"/>
          </a:bodyPr>
          <a:lstStyle/>
          <a:p>
            <a:r>
              <a:rPr lang="en-US" dirty="0"/>
              <a:t>BP Process Guides and Templates</a:t>
            </a:r>
          </a:p>
        </p:txBody>
      </p:sp>
      <p:sp>
        <p:nvSpPr>
          <p:cNvPr id="3" name="Content Placeholder 2">
            <a:extLst>
              <a:ext uri="{FF2B5EF4-FFF2-40B4-BE49-F238E27FC236}">
                <a16:creationId xmlns:a16="http://schemas.microsoft.com/office/drawing/2014/main" id="{D15936DF-5C60-5F4F-A953-1386B0DFC527}"/>
              </a:ext>
            </a:extLst>
          </p:cNvPr>
          <p:cNvSpPr>
            <a:spLocks noGrp="1"/>
          </p:cNvSpPr>
          <p:nvPr>
            <p:ph idx="1"/>
          </p:nvPr>
        </p:nvSpPr>
        <p:spPr>
          <a:xfrm>
            <a:off x="557080" y="1501583"/>
            <a:ext cx="6389253" cy="4351338"/>
          </a:xfrm>
        </p:spPr>
        <p:txBody>
          <a:bodyPr>
            <a:normAutofit fontScale="92500" lnSpcReduction="20000"/>
          </a:bodyPr>
          <a:lstStyle/>
          <a:p>
            <a:pPr marL="0" indent="0">
              <a:buNone/>
            </a:pPr>
            <a:r>
              <a:rPr lang="en-US" b="1" dirty="0"/>
              <a:t>User Guides</a:t>
            </a:r>
          </a:p>
          <a:p>
            <a:r>
              <a:rPr lang="en-US" dirty="0">
                <a:hlinkClick r:id="rId3"/>
              </a:rPr>
              <a:t>Guidelines for Depositors</a:t>
            </a:r>
            <a:endParaRPr lang="en-US" dirty="0"/>
          </a:p>
          <a:p>
            <a:r>
              <a:rPr lang="en-US" dirty="0">
                <a:hlinkClick r:id="rId4"/>
              </a:rPr>
              <a:t>Guidelines for Editors</a:t>
            </a:r>
            <a:endParaRPr lang="en-US" dirty="0"/>
          </a:p>
          <a:p>
            <a:r>
              <a:rPr lang="en-US" dirty="0">
                <a:hlinkClick r:id="rId5"/>
              </a:rPr>
              <a:t>Best Practices for Best Practices</a:t>
            </a:r>
            <a:endParaRPr lang="en-US" dirty="0"/>
          </a:p>
          <a:p>
            <a:endParaRPr lang="en-US" dirty="0"/>
          </a:p>
          <a:p>
            <a:pPr marL="0" indent="0">
              <a:buNone/>
            </a:pPr>
            <a:endParaRPr lang="en-US" b="1" dirty="0"/>
          </a:p>
          <a:p>
            <a:pPr marL="0" indent="0">
              <a:buNone/>
            </a:pPr>
            <a:r>
              <a:rPr lang="en-US" b="1" dirty="0"/>
              <a:t>Document Templates (further templates …)</a:t>
            </a:r>
          </a:p>
          <a:p>
            <a:r>
              <a:rPr lang="en-US" dirty="0">
                <a:hlinkClick r:id="rId6"/>
              </a:rPr>
              <a:t>Sensors</a:t>
            </a:r>
            <a:endParaRPr lang="en-US" dirty="0"/>
          </a:p>
          <a:p>
            <a:r>
              <a:rPr lang="en-US" dirty="0">
                <a:hlinkClick r:id="rId7"/>
              </a:rPr>
              <a:t>Ocean Applications</a:t>
            </a:r>
            <a:endParaRPr lang="en-US" dirty="0"/>
          </a:p>
          <a:p>
            <a:r>
              <a:rPr lang="en-US" dirty="0">
                <a:hlinkClick r:id="rId8"/>
              </a:rPr>
              <a:t>Data Management</a:t>
            </a:r>
            <a:endParaRPr lang="en-US" dirty="0"/>
          </a:p>
          <a:p>
            <a:endParaRPr lang="en-US" dirty="0"/>
          </a:p>
        </p:txBody>
      </p:sp>
      <p:pic>
        <p:nvPicPr>
          <p:cNvPr id="2050" name="Picture 2">
            <a:extLst>
              <a:ext uri="{FF2B5EF4-FFF2-40B4-BE49-F238E27FC236}">
                <a16:creationId xmlns:a16="http://schemas.microsoft.com/office/drawing/2014/main" id="{B1C23020-976C-9B4A-815D-35A5A525E61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328248" y="1052735"/>
            <a:ext cx="3117225" cy="4411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9DE916-0146-FB45-9D5C-4DB1FC142E65}"/>
              </a:ext>
            </a:extLst>
          </p:cNvPr>
          <p:cNvSpPr txBox="1"/>
          <p:nvPr/>
        </p:nvSpPr>
        <p:spPr>
          <a:xfrm>
            <a:off x="4644212" y="5619775"/>
            <a:ext cx="5745504" cy="1015663"/>
          </a:xfrm>
          <a:prstGeom prst="rect">
            <a:avLst/>
          </a:prstGeom>
          <a:noFill/>
        </p:spPr>
        <p:txBody>
          <a:bodyPr wrap="square" rtlCol="0">
            <a:spAutoFit/>
          </a:bodyPr>
          <a:lstStyle/>
          <a:p>
            <a:r>
              <a:rPr lang="en-US" sz="1200" dirty="0" err="1"/>
              <a:t>Hörstmann</a:t>
            </a:r>
            <a:r>
              <a:rPr lang="en-US" sz="1200" dirty="0"/>
              <a:t>, C.; Buttigieg, P.L.; Simpson, P.; Pearlman, J. ; Karstensen, J. and Waite, A.M. (2020) </a:t>
            </a:r>
            <a:r>
              <a:rPr lang="en-US" sz="1200" b="1" dirty="0"/>
              <a:t>Towards a Best Practice for Developing Best Practices in Ocean Observation (BP4BP): </a:t>
            </a:r>
            <a:r>
              <a:rPr lang="en-US" sz="1200" dirty="0"/>
              <a:t>Supporting Methodological Evolution through Actionable Documentation. Paris, France, UNESCO, 33pp. (Intergovernmental Oceanographic Commission Manuals and Guides No. 84). (IOC/2020/MG/84). DOI: http://</a:t>
            </a:r>
            <a:r>
              <a:rPr lang="en-US" sz="1200" dirty="0" err="1"/>
              <a:t>dx.doi.org</a:t>
            </a:r>
            <a:r>
              <a:rPr lang="en-US" sz="1200" dirty="0"/>
              <a:t>/10.25607/OBP-781</a:t>
            </a:r>
          </a:p>
        </p:txBody>
      </p:sp>
      <p:sp>
        <p:nvSpPr>
          <p:cNvPr id="5" name="TextBox 4">
            <a:extLst>
              <a:ext uri="{FF2B5EF4-FFF2-40B4-BE49-F238E27FC236}">
                <a16:creationId xmlns:a16="http://schemas.microsoft.com/office/drawing/2014/main" id="{83318B23-D627-6641-B985-EDCFA7965C22}"/>
              </a:ext>
            </a:extLst>
          </p:cNvPr>
          <p:cNvSpPr txBox="1"/>
          <p:nvPr/>
        </p:nvSpPr>
        <p:spPr>
          <a:xfrm>
            <a:off x="335360" y="5661878"/>
            <a:ext cx="4146192" cy="830997"/>
          </a:xfrm>
          <a:prstGeom prst="rect">
            <a:avLst/>
          </a:prstGeom>
          <a:noFill/>
        </p:spPr>
        <p:txBody>
          <a:bodyPr wrap="square" rtlCol="0">
            <a:spAutoFit/>
          </a:bodyPr>
          <a:lstStyle/>
          <a:p>
            <a:r>
              <a:rPr lang="en-US" sz="1200" dirty="0" err="1"/>
              <a:t>Hörstmann</a:t>
            </a:r>
            <a:r>
              <a:rPr lang="en-US" sz="1200" dirty="0"/>
              <a:t>, C.; Buttigieg, P.L.; Simpson, P.; Pearlman, J. and Waite, A.M. (2021) </a:t>
            </a:r>
            <a:r>
              <a:rPr lang="en-US" sz="1200" b="1" dirty="0"/>
              <a:t>Perspectives on Documenting Methods to Create Ocean Best Practices</a:t>
            </a:r>
            <a:r>
              <a:rPr lang="en-US" sz="1200" dirty="0"/>
              <a:t>. Frontiers in Marine Science, 7:556234, 5pp. DOI: 10.3389/fmars.2020.556234</a:t>
            </a:r>
          </a:p>
        </p:txBody>
      </p:sp>
      <p:sp>
        <p:nvSpPr>
          <p:cNvPr id="10" name="AutoShape 2" descr="problem icon | free icons | UIHere">
            <a:extLst>
              <a:ext uri="{FF2B5EF4-FFF2-40B4-BE49-F238E27FC236}">
                <a16:creationId xmlns:a16="http://schemas.microsoft.com/office/drawing/2014/main" id="{FFF4295B-F456-6541-9475-F60F848DBA4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AutoShape 5" descr="Focusing on issues black icon concept. Focusing on issues flat ...">
            <a:extLst>
              <a:ext uri="{FF2B5EF4-FFF2-40B4-BE49-F238E27FC236}">
                <a16:creationId xmlns:a16="http://schemas.microsoft.com/office/drawing/2014/main" id="{2572F504-85AA-7C44-A5D2-032558D14AF8}"/>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2" name="Picture 11" descr="Logo, company name&#10;&#10;Description automatically generated">
            <a:extLst>
              <a:ext uri="{FF2B5EF4-FFF2-40B4-BE49-F238E27FC236}">
                <a16:creationId xmlns:a16="http://schemas.microsoft.com/office/drawing/2014/main" id="{A3D586A8-4F85-1C4E-A944-618F8716F86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751" y="27860"/>
            <a:ext cx="2230017" cy="703849"/>
          </a:xfrm>
          <a:prstGeom prst="rect">
            <a:avLst/>
          </a:prstGeom>
        </p:spPr>
      </p:pic>
      <p:pic>
        <p:nvPicPr>
          <p:cNvPr id="13" name="Google Shape;55;p6">
            <a:extLst>
              <a:ext uri="{FF2B5EF4-FFF2-40B4-BE49-F238E27FC236}">
                <a16:creationId xmlns:a16="http://schemas.microsoft.com/office/drawing/2014/main" id="{BCDE2F72-70FE-3140-BB40-EB6E691D6FBC}"/>
              </a:ext>
            </a:extLst>
          </p:cNvPr>
          <p:cNvPicPr preferRelativeResize="0">
            <a:picLocks noChangeAspect="1"/>
          </p:cNvPicPr>
          <p:nvPr/>
        </p:nvPicPr>
        <p:blipFill rotWithShape="1">
          <a:blip r:embed="rId11" cstate="email">
            <a:alphaModFix/>
            <a:extLst>
              <a:ext uri="{28A0092B-C50C-407E-A947-70E740481C1C}">
                <a14:useLocalDpi xmlns:a14="http://schemas.microsoft.com/office/drawing/2010/main"/>
              </a:ext>
            </a:extLst>
          </a:blip>
          <a:srcRect/>
          <a:stretch/>
        </p:blipFill>
        <p:spPr>
          <a:xfrm>
            <a:off x="8192828" y="-54467"/>
            <a:ext cx="1566549" cy="731599"/>
          </a:xfrm>
          <a:prstGeom prst="rect">
            <a:avLst/>
          </a:prstGeom>
          <a:noFill/>
          <a:ln>
            <a:noFill/>
          </a:ln>
        </p:spPr>
      </p:pic>
      <p:sp>
        <p:nvSpPr>
          <p:cNvPr id="14" name="Title 1">
            <a:extLst>
              <a:ext uri="{FF2B5EF4-FFF2-40B4-BE49-F238E27FC236}">
                <a16:creationId xmlns:a16="http://schemas.microsoft.com/office/drawing/2014/main" id="{4EA75EE3-FD62-0149-81AD-DC1874EF8317}"/>
              </a:ext>
            </a:extLst>
          </p:cNvPr>
          <p:cNvSpPr txBox="1">
            <a:spLocks/>
          </p:cNvSpPr>
          <p:nvPr/>
        </p:nvSpPr>
        <p:spPr>
          <a:xfrm>
            <a:off x="5367745" y="130601"/>
            <a:ext cx="1997139" cy="54973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SOT – 11</a:t>
            </a:r>
            <a:endParaRPr lang="en-US" sz="2800" dirty="0"/>
          </a:p>
        </p:txBody>
      </p:sp>
      <p:pic>
        <p:nvPicPr>
          <p:cNvPr id="15" name="Picture 14" descr="Diagram&#10;&#10;Description automatically generated with low confidence">
            <a:extLst>
              <a:ext uri="{FF2B5EF4-FFF2-40B4-BE49-F238E27FC236}">
                <a16:creationId xmlns:a16="http://schemas.microsoft.com/office/drawing/2014/main" id="{BB5010DB-3948-ED41-B0CA-483EB19CE88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410609" y="0"/>
            <a:ext cx="1659544" cy="724471"/>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B00296F0-77BC-E749-B4F9-DD40356FAC5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07247" y="0"/>
            <a:ext cx="1652366" cy="898025"/>
          </a:xfrm>
          <a:prstGeom prst="rect">
            <a:avLst/>
          </a:prstGeom>
        </p:spPr>
      </p:pic>
      <p:pic>
        <p:nvPicPr>
          <p:cNvPr id="17" name="Picture 16">
            <a:extLst>
              <a:ext uri="{FF2B5EF4-FFF2-40B4-BE49-F238E27FC236}">
                <a16:creationId xmlns:a16="http://schemas.microsoft.com/office/drawing/2014/main" id="{FDD49344-AC54-5142-8DAC-CA5F7F1CF54C}"/>
              </a:ext>
            </a:extLst>
          </p:cNvPr>
          <p:cNvPicPr/>
          <p:nvPr/>
        </p:nvPicPr>
        <p:blipFill>
          <a:blip r:embed="rId14" cstate="email">
            <a:extLst>
              <a:ext uri="{28A0092B-C50C-407E-A947-70E740481C1C}">
                <a14:useLocalDpi xmlns:a14="http://schemas.microsoft.com/office/drawing/2010/main"/>
              </a:ext>
            </a:extLst>
          </a:blip>
          <a:stretch>
            <a:fillRect/>
          </a:stretch>
        </p:blipFill>
        <p:spPr bwMode="auto">
          <a:xfrm>
            <a:off x="2499606" y="7238"/>
            <a:ext cx="613410" cy="673100"/>
          </a:xfrm>
          <a:prstGeom prst="rect">
            <a:avLst/>
          </a:prstGeom>
          <a:noFill/>
          <a:ln>
            <a:noFill/>
          </a:ln>
        </p:spPr>
      </p:pic>
    </p:spTree>
    <p:extLst>
      <p:ext uri="{BB962C8B-B14F-4D97-AF65-F5344CB8AC3E}">
        <p14:creationId xmlns:p14="http://schemas.microsoft.com/office/powerpoint/2010/main" val="239720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9" name="Google Shape;79;p7"/>
          <p:cNvSpPr/>
          <p:nvPr/>
        </p:nvSpPr>
        <p:spPr>
          <a:xfrm>
            <a:off x="0" y="20828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80" name="Google Shape;80;p7"/>
          <p:cNvSpPr/>
          <p:nvPr/>
        </p:nvSpPr>
        <p:spPr>
          <a:xfrm>
            <a:off x="0" y="23876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81" name="Google Shape;81;p7"/>
          <p:cNvSpPr/>
          <p:nvPr/>
        </p:nvSpPr>
        <p:spPr>
          <a:xfrm>
            <a:off x="0" y="2844800"/>
            <a:ext cx="12192000" cy="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82" name="Google Shape;82;p7"/>
          <p:cNvPicPr preferRelativeResize="0"/>
          <p:nvPr/>
        </p:nvPicPr>
        <p:blipFill rotWithShape="1">
          <a:blip r:embed="rId3" cstate="email">
            <a:alphaModFix/>
            <a:extLst>
              <a:ext uri="{28A0092B-C50C-407E-A947-70E740481C1C}">
                <a14:useLocalDpi xmlns:a14="http://schemas.microsoft.com/office/drawing/2010/main"/>
              </a:ext>
            </a:extLst>
          </a:blip>
          <a:srcRect l="-160" t="-5742"/>
          <a:stretch/>
        </p:blipFill>
        <p:spPr>
          <a:xfrm rot="901338">
            <a:off x="8794080" y="4482587"/>
            <a:ext cx="3150668" cy="2073361"/>
          </a:xfrm>
          <a:prstGeom prst="parallelogram">
            <a:avLst>
              <a:gd name="adj" fmla="val 0"/>
            </a:avLst>
          </a:prstGeom>
          <a:noFill/>
          <a:ln>
            <a:noFill/>
          </a:ln>
        </p:spPr>
      </p:pic>
      <p:sp>
        <p:nvSpPr>
          <p:cNvPr id="83" name="Google Shape;83;p7"/>
          <p:cNvSpPr/>
          <p:nvPr/>
        </p:nvSpPr>
        <p:spPr>
          <a:xfrm>
            <a:off x="3179665" y="2082800"/>
            <a:ext cx="8704385" cy="371533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7000"/>
              </a:lnSpc>
              <a:spcBef>
                <a:spcPts val="0"/>
              </a:spcBef>
              <a:spcAft>
                <a:spcPts val="0"/>
              </a:spcAft>
              <a:buClr>
                <a:schemeClr val="dk1"/>
              </a:buClr>
              <a:buSzPts val="2200"/>
              <a:buFont typeface="Arial"/>
              <a:buAutoNum type="arabicPeriod"/>
            </a:pPr>
            <a:r>
              <a:rPr lang="en-US" sz="2400" b="0" i="0" u="none" strike="noStrike" cap="none" dirty="0">
                <a:solidFill>
                  <a:schemeClr val="dk1"/>
                </a:solidFill>
                <a:latin typeface="Calibri"/>
                <a:ea typeface="Calibri"/>
                <a:cs typeface="Calibri"/>
                <a:sym typeface="Calibri"/>
              </a:rPr>
              <a:t>have completed a rigorous community review process</a:t>
            </a:r>
            <a:endParaRPr sz="2400" b="0" i="0" u="none" strike="noStrike" cap="none" dirty="0">
              <a:solidFill>
                <a:schemeClr val="dk1"/>
              </a:solidFill>
              <a:latin typeface="Calibri"/>
              <a:ea typeface="Calibri"/>
              <a:cs typeface="Calibri"/>
              <a:sym typeface="Calibri"/>
            </a:endParaRPr>
          </a:p>
          <a:p>
            <a:pPr marL="457200" marR="0" lvl="0" indent="-457200" algn="just" rtl="0">
              <a:lnSpc>
                <a:spcPct val="107000"/>
              </a:lnSpc>
              <a:spcBef>
                <a:spcPts val="600"/>
              </a:spcBef>
              <a:spcAft>
                <a:spcPts val="0"/>
              </a:spcAft>
              <a:buClr>
                <a:schemeClr val="dk1"/>
              </a:buClr>
              <a:buSzPts val="2200"/>
              <a:buFont typeface="Arial"/>
              <a:buAutoNum type="arabicPeriod"/>
            </a:pPr>
            <a:r>
              <a:rPr lang="en-US" sz="2400" b="0" i="0" u="none" strike="noStrike" cap="none" dirty="0">
                <a:solidFill>
                  <a:schemeClr val="dk1"/>
                </a:solidFill>
                <a:latin typeface="Calibri"/>
                <a:ea typeface="Calibri"/>
                <a:cs typeface="Calibri"/>
                <a:sym typeface="Calibri"/>
              </a:rPr>
              <a:t>approved by the leadership of the relevant network</a:t>
            </a:r>
            <a:endParaRPr sz="2400" b="0" i="0" u="none" strike="noStrike" cap="none" dirty="0">
              <a:solidFill>
                <a:schemeClr val="dk1"/>
              </a:solidFill>
              <a:latin typeface="Calibri"/>
              <a:ea typeface="Calibri"/>
              <a:cs typeface="Calibri"/>
              <a:sym typeface="Calibri"/>
            </a:endParaRPr>
          </a:p>
          <a:p>
            <a:pPr marL="457200" marR="0" lvl="0" indent="-457200" algn="just" rtl="0">
              <a:lnSpc>
                <a:spcPct val="107000"/>
              </a:lnSpc>
              <a:spcBef>
                <a:spcPts val="600"/>
              </a:spcBef>
              <a:spcAft>
                <a:spcPts val="0"/>
              </a:spcAft>
              <a:buClr>
                <a:schemeClr val="dk1"/>
              </a:buClr>
              <a:buSzPts val="2200"/>
              <a:buFont typeface="Arial"/>
              <a:buAutoNum type="arabicPeriod"/>
            </a:pPr>
            <a:r>
              <a:rPr lang="en-US" sz="2400" b="0" i="0" u="none" strike="noStrike" cap="none" dirty="0">
                <a:solidFill>
                  <a:schemeClr val="dk1"/>
                </a:solidFill>
                <a:latin typeface="Calibri"/>
                <a:ea typeface="Calibri"/>
                <a:cs typeface="Calibri"/>
                <a:sym typeface="Calibri"/>
              </a:rPr>
              <a:t>is fit for the purpose and fully satisfies the definition of a best practice on the OBPS</a:t>
            </a:r>
            <a:endParaRPr sz="2400" b="0" i="0" u="none" strike="noStrike" cap="none" dirty="0">
              <a:solidFill>
                <a:schemeClr val="dk1"/>
              </a:solidFill>
              <a:latin typeface="Calibri"/>
              <a:ea typeface="Calibri"/>
              <a:cs typeface="Calibri"/>
              <a:sym typeface="Calibri"/>
            </a:endParaRPr>
          </a:p>
          <a:p>
            <a:pPr marL="457200" marR="0" lvl="0" indent="-457200" algn="just" rtl="0">
              <a:lnSpc>
                <a:spcPct val="107000"/>
              </a:lnSpc>
              <a:spcBef>
                <a:spcPts val="600"/>
              </a:spcBef>
              <a:spcAft>
                <a:spcPts val="0"/>
              </a:spcAft>
              <a:buClr>
                <a:schemeClr val="dk1"/>
              </a:buClr>
              <a:buSzPts val="2200"/>
              <a:buFont typeface="Arial"/>
              <a:buAutoNum type="arabicPeriod"/>
            </a:pPr>
            <a:r>
              <a:rPr lang="en-US" sz="2400" b="0" i="0" u="none" strike="noStrike" cap="none" dirty="0">
                <a:solidFill>
                  <a:schemeClr val="dk1"/>
                </a:solidFill>
                <a:latin typeface="Calibri"/>
                <a:ea typeface="Calibri"/>
                <a:cs typeface="Calibri"/>
                <a:sym typeface="Calibri"/>
              </a:rPr>
              <a:t>has been </a:t>
            </a:r>
            <a:r>
              <a:rPr lang="en-US" sz="2400" b="0" i="0" u="none" strike="noStrike" cap="none" dirty="0" err="1">
                <a:solidFill>
                  <a:schemeClr val="dk1"/>
                </a:solidFill>
                <a:latin typeface="Calibri"/>
                <a:ea typeface="Calibri"/>
                <a:cs typeface="Calibri"/>
                <a:sym typeface="Calibri"/>
              </a:rPr>
              <a:t>recognised</a:t>
            </a:r>
            <a:r>
              <a:rPr lang="en-US" sz="2400" b="0" i="0" u="none" strike="noStrike" cap="none" dirty="0">
                <a:solidFill>
                  <a:schemeClr val="dk1"/>
                </a:solidFill>
                <a:latin typeface="Calibri"/>
                <a:ea typeface="Calibri"/>
                <a:cs typeface="Calibri"/>
                <a:sym typeface="Calibri"/>
              </a:rPr>
              <a:t> through the relevant GOOS body</a:t>
            </a:r>
            <a:endParaRPr dirty="0"/>
          </a:p>
          <a:p>
            <a:pPr marL="457200" marR="0" lvl="0" indent="-457200" algn="just" rtl="0">
              <a:lnSpc>
                <a:spcPct val="107000"/>
              </a:lnSpc>
              <a:spcBef>
                <a:spcPts val="600"/>
              </a:spcBef>
              <a:spcAft>
                <a:spcPts val="0"/>
              </a:spcAft>
              <a:buClr>
                <a:schemeClr val="dk1"/>
              </a:buClr>
              <a:buSzPts val="2200"/>
              <a:buFont typeface="Arial"/>
              <a:buAutoNum type="arabicPeriod"/>
            </a:pPr>
            <a:r>
              <a:rPr lang="en-US" sz="2400" b="0" i="0" u="none" strike="noStrike" cap="none" dirty="0">
                <a:solidFill>
                  <a:schemeClr val="dk1"/>
                </a:solidFill>
                <a:latin typeface="Calibri"/>
                <a:ea typeface="Calibri"/>
                <a:cs typeface="Calibri"/>
                <a:sym typeface="Calibri"/>
              </a:rPr>
              <a:t>is available and identifiable within the OBPS repository, or will be submitted as soon as endorsement is received.</a:t>
            </a:r>
            <a:endParaRPr dirty="0"/>
          </a:p>
          <a:p>
            <a:pPr marL="457200" marR="0" lvl="0" indent="-457200" algn="just" rtl="0">
              <a:lnSpc>
                <a:spcPct val="107000"/>
              </a:lnSpc>
              <a:spcBef>
                <a:spcPts val="600"/>
              </a:spcBef>
              <a:spcAft>
                <a:spcPts val="600"/>
              </a:spcAft>
              <a:buClr>
                <a:schemeClr val="dk1"/>
              </a:buClr>
              <a:buSzPts val="2200"/>
              <a:buFont typeface="Arial"/>
              <a:buAutoNum type="arabicPeriod"/>
            </a:pPr>
            <a:r>
              <a:rPr lang="en-US" sz="2400" b="0" i="0" u="none" strike="noStrike" cap="none" dirty="0">
                <a:solidFill>
                  <a:schemeClr val="dk1"/>
                </a:solidFill>
                <a:latin typeface="Calibri"/>
                <a:ea typeface="Calibri"/>
                <a:cs typeface="Calibri"/>
                <a:sym typeface="Calibri"/>
              </a:rPr>
              <a:t>Is updated at relevant timeframes</a:t>
            </a:r>
            <a:endParaRPr sz="2400" b="0" i="0" u="none" strike="noStrike" cap="none" dirty="0">
              <a:solidFill>
                <a:schemeClr val="dk1"/>
              </a:solidFill>
              <a:latin typeface="Calibri"/>
              <a:ea typeface="Calibri"/>
              <a:cs typeface="Calibri"/>
              <a:sym typeface="Calibri"/>
            </a:endParaRPr>
          </a:p>
        </p:txBody>
      </p:sp>
      <p:sp>
        <p:nvSpPr>
          <p:cNvPr id="84" name="Google Shape;84;p7"/>
          <p:cNvSpPr/>
          <p:nvPr/>
        </p:nvSpPr>
        <p:spPr>
          <a:xfrm>
            <a:off x="2861612" y="1348943"/>
            <a:ext cx="9250080" cy="55331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2800"/>
              <a:buFont typeface="Arial"/>
              <a:buNone/>
            </a:pPr>
            <a:r>
              <a:rPr lang="en-US" sz="2800" b="1" i="0" u="none" strike="noStrike" cap="none" dirty="0">
                <a:solidFill>
                  <a:srgbClr val="000000"/>
                </a:solidFill>
                <a:latin typeface="Calibri"/>
                <a:ea typeface="Calibri"/>
                <a:cs typeface="Calibri"/>
                <a:sym typeface="Calibri"/>
              </a:rPr>
              <a:t>To </a:t>
            </a:r>
            <a:r>
              <a:rPr lang="en-US" sz="2800" b="1" i="0" u="none" strike="noStrike" cap="none" dirty="0">
                <a:solidFill>
                  <a:schemeClr val="dk1"/>
                </a:solidFill>
                <a:latin typeface="Calibri"/>
                <a:ea typeface="Calibri"/>
                <a:cs typeface="Calibri"/>
                <a:sym typeface="Calibri"/>
              </a:rPr>
              <a:t>qualify as</a:t>
            </a:r>
            <a:r>
              <a:rPr lang="en-US" sz="2800" b="1" i="0" u="none" strike="noStrike" cap="none" dirty="0">
                <a:solidFill>
                  <a:srgbClr val="000000"/>
                </a:solidFill>
                <a:latin typeface="Calibri"/>
                <a:ea typeface="Calibri"/>
                <a:cs typeface="Calibri"/>
                <a:sym typeface="Calibri"/>
              </a:rPr>
              <a:t> </a:t>
            </a:r>
            <a:r>
              <a:rPr lang="en-US" sz="2800" b="1" i="0" u="none" strike="noStrike" cap="none" dirty="0">
                <a:solidFill>
                  <a:schemeClr val="dk1"/>
                </a:solidFill>
                <a:latin typeface="Calibri"/>
                <a:ea typeface="Calibri"/>
                <a:cs typeface="Calibri"/>
                <a:sym typeface="Calibri"/>
              </a:rPr>
              <a:t>“</a:t>
            </a:r>
            <a:r>
              <a:rPr lang="en-US" sz="2800" b="1" i="0" u="none" strike="noStrike" cap="none" dirty="0">
                <a:solidFill>
                  <a:srgbClr val="000000"/>
                </a:solidFill>
                <a:latin typeface="Calibri"/>
                <a:ea typeface="Calibri"/>
                <a:cs typeface="Calibri"/>
                <a:sym typeface="Calibri"/>
              </a:rPr>
              <a:t>GOOS endorsed</a:t>
            </a:r>
            <a:r>
              <a:rPr lang="en-US" sz="2800" b="1" i="0" u="none" strike="noStrike" cap="none" dirty="0">
                <a:solidFill>
                  <a:schemeClr val="dk1"/>
                </a:solidFill>
                <a:latin typeface="Calibri"/>
                <a:ea typeface="Calibri"/>
                <a:cs typeface="Calibri"/>
                <a:sym typeface="Calibri"/>
              </a:rPr>
              <a:t>”</a:t>
            </a:r>
            <a:r>
              <a:rPr lang="en-US" sz="2800" b="1" i="0" u="none" strike="noStrike" cap="none" dirty="0">
                <a:solidFill>
                  <a:srgbClr val="000000"/>
                </a:solidFill>
                <a:latin typeface="Calibri"/>
                <a:ea typeface="Calibri"/>
                <a:cs typeface="Calibri"/>
                <a:sym typeface="Calibri"/>
              </a:rPr>
              <a:t> a best practice is expected to</a:t>
            </a:r>
            <a:r>
              <a:rPr lang="en-US" sz="2800" b="1" i="1" u="none" strike="noStrike" cap="none" dirty="0">
                <a:solidFill>
                  <a:srgbClr val="000000"/>
                </a:solidFill>
                <a:latin typeface="Calibri"/>
                <a:ea typeface="Calibri"/>
                <a:cs typeface="Calibri"/>
                <a:sym typeface="Calibri"/>
              </a:rPr>
              <a:t> </a:t>
            </a:r>
            <a:endParaRPr sz="2800" b="1" i="0" u="none" strike="noStrike" cap="none" dirty="0">
              <a:solidFill>
                <a:schemeClr val="dk1"/>
              </a:solidFill>
              <a:latin typeface="Calibri"/>
              <a:ea typeface="Calibri"/>
              <a:cs typeface="Calibri"/>
              <a:sym typeface="Calibri"/>
            </a:endParaRPr>
          </a:p>
        </p:txBody>
      </p:sp>
      <p:pic>
        <p:nvPicPr>
          <p:cNvPr id="86" name="Google Shape;86;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391" y="3853721"/>
            <a:ext cx="2130574" cy="2844800"/>
          </a:xfrm>
          <a:prstGeom prst="rect">
            <a:avLst/>
          </a:prstGeom>
          <a:noFill/>
          <a:ln>
            <a:noFill/>
          </a:ln>
        </p:spPr>
      </p:pic>
      <p:pic>
        <p:nvPicPr>
          <p:cNvPr id="15" name="Picture 14" descr="Logo, company name&#10;&#10;Description automatically generated">
            <a:extLst>
              <a:ext uri="{FF2B5EF4-FFF2-40B4-BE49-F238E27FC236}">
                <a16:creationId xmlns:a16="http://schemas.microsoft.com/office/drawing/2014/main" id="{9A3CA961-0B2B-4844-AFB0-20056734BC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751" y="27860"/>
            <a:ext cx="2230017" cy="703849"/>
          </a:xfrm>
          <a:prstGeom prst="rect">
            <a:avLst/>
          </a:prstGeom>
        </p:spPr>
      </p:pic>
      <p:pic>
        <p:nvPicPr>
          <p:cNvPr id="16" name="Google Shape;55;p6">
            <a:extLst>
              <a:ext uri="{FF2B5EF4-FFF2-40B4-BE49-F238E27FC236}">
                <a16:creationId xmlns:a16="http://schemas.microsoft.com/office/drawing/2014/main" id="{9F6996A2-9258-3E4F-9633-83A60BE92B74}"/>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8192828" y="-54467"/>
            <a:ext cx="1566549" cy="731599"/>
          </a:xfrm>
          <a:prstGeom prst="rect">
            <a:avLst/>
          </a:prstGeom>
          <a:noFill/>
          <a:ln>
            <a:noFill/>
          </a:ln>
        </p:spPr>
      </p:pic>
      <p:sp>
        <p:nvSpPr>
          <p:cNvPr id="17" name="Title 1">
            <a:extLst>
              <a:ext uri="{FF2B5EF4-FFF2-40B4-BE49-F238E27FC236}">
                <a16:creationId xmlns:a16="http://schemas.microsoft.com/office/drawing/2014/main" id="{637F030E-9051-8343-B4CD-6B4DD34BC44B}"/>
              </a:ext>
            </a:extLst>
          </p:cNvPr>
          <p:cNvSpPr txBox="1">
            <a:spLocks/>
          </p:cNvSpPr>
          <p:nvPr/>
        </p:nvSpPr>
        <p:spPr>
          <a:xfrm>
            <a:off x="5367745" y="130601"/>
            <a:ext cx="1997139" cy="54973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SOT – 11</a:t>
            </a:r>
            <a:endParaRPr lang="en-US" sz="2800" dirty="0"/>
          </a:p>
        </p:txBody>
      </p:sp>
      <p:pic>
        <p:nvPicPr>
          <p:cNvPr id="18" name="Picture 17" descr="Diagram&#10;&#10;Description automatically generated with low confidence">
            <a:extLst>
              <a:ext uri="{FF2B5EF4-FFF2-40B4-BE49-F238E27FC236}">
                <a16:creationId xmlns:a16="http://schemas.microsoft.com/office/drawing/2014/main" id="{2FD72671-E674-E643-B51F-12FC1FC69D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609" y="0"/>
            <a:ext cx="1659544" cy="724471"/>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EB8FBBF1-6D95-0A49-8464-6B14C4559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07247" y="0"/>
            <a:ext cx="1652366" cy="898025"/>
          </a:xfrm>
          <a:prstGeom prst="rect">
            <a:avLst/>
          </a:prstGeom>
        </p:spPr>
      </p:pic>
      <p:pic>
        <p:nvPicPr>
          <p:cNvPr id="20" name="Picture 19">
            <a:extLst>
              <a:ext uri="{FF2B5EF4-FFF2-40B4-BE49-F238E27FC236}">
                <a16:creationId xmlns:a16="http://schemas.microsoft.com/office/drawing/2014/main" id="{0D0CD1E6-5CD3-8142-972E-420DB9B19D75}"/>
              </a:ext>
            </a:extLst>
          </p:cNvPr>
          <p:cNvPicPr/>
          <p:nvPr/>
        </p:nvPicPr>
        <p:blipFill>
          <a:blip r:embed="rId9" cstate="email">
            <a:extLst>
              <a:ext uri="{28A0092B-C50C-407E-A947-70E740481C1C}">
                <a14:useLocalDpi xmlns:a14="http://schemas.microsoft.com/office/drawing/2010/main"/>
              </a:ext>
            </a:extLst>
          </a:blip>
          <a:stretch>
            <a:fillRect/>
          </a:stretch>
        </p:blipFill>
        <p:spPr bwMode="auto">
          <a:xfrm>
            <a:off x="2499606" y="7238"/>
            <a:ext cx="613410" cy="673100"/>
          </a:xfrm>
          <a:prstGeom prst="rect">
            <a:avLst/>
          </a:prstGeom>
          <a:noFill/>
          <a:ln>
            <a:noFill/>
          </a:ln>
        </p:spPr>
      </p:pic>
      <p:pic>
        <p:nvPicPr>
          <p:cNvPr id="21" name="Google Shape;98;p5">
            <a:extLst>
              <a:ext uri="{FF2B5EF4-FFF2-40B4-BE49-F238E27FC236}">
                <a16:creationId xmlns:a16="http://schemas.microsoft.com/office/drawing/2014/main" id="{9325A3AB-0A9A-1841-964F-F82FE68661AE}"/>
              </a:ext>
            </a:extLst>
          </p:cNvPr>
          <p:cNvPicPr preferRelativeResize="0"/>
          <p:nvPr/>
        </p:nvPicPr>
        <p:blipFill rotWithShape="1">
          <a:blip r:embed="rId10">
            <a:alphaModFix/>
          </a:blip>
          <a:srcRect/>
          <a:stretch/>
        </p:blipFill>
        <p:spPr>
          <a:xfrm>
            <a:off x="-39609" y="1902259"/>
            <a:ext cx="3101750" cy="1775425"/>
          </a:xfrm>
          <a:prstGeom prst="rect">
            <a:avLst/>
          </a:prstGeom>
          <a:noFill/>
          <a:ln>
            <a:noFill/>
          </a:ln>
        </p:spPr>
      </p:pic>
    </p:spTree>
    <p:extLst>
      <p:ext uri="{BB962C8B-B14F-4D97-AF65-F5344CB8AC3E}">
        <p14:creationId xmlns:p14="http://schemas.microsoft.com/office/powerpoint/2010/main" val="163699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68F6EC-94C5-4F47-95B8-7E72D4A254FB}"/>
              </a:ext>
            </a:extLst>
          </p:cNvPr>
          <p:cNvSpPr txBox="1"/>
          <p:nvPr/>
        </p:nvSpPr>
        <p:spPr>
          <a:xfrm>
            <a:off x="286826" y="969818"/>
            <a:ext cx="11618346" cy="1000274"/>
          </a:xfrm>
          <a:prstGeom prst="rect">
            <a:avLst/>
          </a:prstGeom>
          <a:noFill/>
        </p:spPr>
        <p:txBody>
          <a:bodyPr wrap="square">
            <a:spAutoFit/>
          </a:bodyPr>
          <a:lstStyle/>
          <a:p>
            <a:r>
              <a:rPr lang="en-ZA" sz="2300" dirty="0"/>
              <a:t>Announcing the Fifth OBPS Community Workshop - September 20-24, 2021: An Ocean of Values</a:t>
            </a:r>
          </a:p>
          <a:p>
            <a:pPr algn="ctr"/>
            <a:r>
              <a:rPr lang="en-ZA" dirty="0"/>
              <a:t>https://workshop5.oceanbestpractices.org/</a:t>
            </a:r>
            <a:br>
              <a:rPr lang="en-ZA" dirty="0"/>
            </a:br>
            <a:endParaRPr lang="en-GB" dirty="0"/>
          </a:p>
        </p:txBody>
      </p:sp>
      <p:pic>
        <p:nvPicPr>
          <p:cNvPr id="3" name="Picture 2">
            <a:extLst>
              <a:ext uri="{FF2B5EF4-FFF2-40B4-BE49-F238E27FC236}">
                <a16:creationId xmlns:a16="http://schemas.microsoft.com/office/drawing/2014/main" id="{92FF17B2-192F-424B-B3B1-EB44C6F091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0013" y="1786071"/>
            <a:ext cx="9111973" cy="4812662"/>
          </a:xfrm>
          <a:prstGeom prst="rect">
            <a:avLst/>
          </a:prstGeom>
        </p:spPr>
      </p:pic>
      <p:pic>
        <p:nvPicPr>
          <p:cNvPr id="6" name="Picture 5" descr="Logo, company name&#10;&#10;Description automatically generated">
            <a:extLst>
              <a:ext uri="{FF2B5EF4-FFF2-40B4-BE49-F238E27FC236}">
                <a16:creationId xmlns:a16="http://schemas.microsoft.com/office/drawing/2014/main" id="{DFEE5B45-68A9-B748-B19C-463366CD10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51" y="27860"/>
            <a:ext cx="2230017" cy="703849"/>
          </a:xfrm>
          <a:prstGeom prst="rect">
            <a:avLst/>
          </a:prstGeom>
        </p:spPr>
      </p:pic>
      <p:pic>
        <p:nvPicPr>
          <p:cNvPr id="8" name="Google Shape;55;p6">
            <a:extLst>
              <a:ext uri="{FF2B5EF4-FFF2-40B4-BE49-F238E27FC236}">
                <a16:creationId xmlns:a16="http://schemas.microsoft.com/office/drawing/2014/main" id="{8B12C052-DA34-5846-B314-29F17BB10D4E}"/>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8192828" y="-54467"/>
            <a:ext cx="1566549" cy="731599"/>
          </a:xfrm>
          <a:prstGeom prst="rect">
            <a:avLst/>
          </a:prstGeom>
          <a:noFill/>
          <a:ln>
            <a:noFill/>
          </a:ln>
        </p:spPr>
      </p:pic>
      <p:sp>
        <p:nvSpPr>
          <p:cNvPr id="9" name="Title 1">
            <a:extLst>
              <a:ext uri="{FF2B5EF4-FFF2-40B4-BE49-F238E27FC236}">
                <a16:creationId xmlns:a16="http://schemas.microsoft.com/office/drawing/2014/main" id="{6F9DFD27-99BB-2E47-A297-E5070A15C8E2}"/>
              </a:ext>
            </a:extLst>
          </p:cNvPr>
          <p:cNvSpPr txBox="1">
            <a:spLocks/>
          </p:cNvSpPr>
          <p:nvPr/>
        </p:nvSpPr>
        <p:spPr>
          <a:xfrm>
            <a:off x="5367745" y="130601"/>
            <a:ext cx="1997139" cy="54973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SOT – 11</a:t>
            </a:r>
            <a:endParaRPr lang="en-US" sz="2800" dirty="0"/>
          </a:p>
        </p:txBody>
      </p:sp>
      <p:pic>
        <p:nvPicPr>
          <p:cNvPr id="10" name="Picture 9" descr="Diagram&#10;&#10;Description automatically generated with low confidence">
            <a:extLst>
              <a:ext uri="{FF2B5EF4-FFF2-40B4-BE49-F238E27FC236}">
                <a16:creationId xmlns:a16="http://schemas.microsoft.com/office/drawing/2014/main" id="{6B10FDB8-18B7-3042-8028-8BEC3D7F4E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609" y="0"/>
            <a:ext cx="1659544" cy="724471"/>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632FCEE2-DBAC-0A41-90E6-CCCE25981E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7247" y="0"/>
            <a:ext cx="1652366" cy="898025"/>
          </a:xfrm>
          <a:prstGeom prst="rect">
            <a:avLst/>
          </a:prstGeom>
        </p:spPr>
      </p:pic>
      <p:pic>
        <p:nvPicPr>
          <p:cNvPr id="12" name="Picture 11">
            <a:extLst>
              <a:ext uri="{FF2B5EF4-FFF2-40B4-BE49-F238E27FC236}">
                <a16:creationId xmlns:a16="http://schemas.microsoft.com/office/drawing/2014/main" id="{2B6C1E87-FC57-7641-88A6-E68F70347FFB}"/>
              </a:ext>
            </a:extLst>
          </p:cNvPr>
          <p:cNvPicPr/>
          <p:nvPr/>
        </p:nvPicPr>
        <p:blipFill>
          <a:blip r:embed="rId8" cstate="email">
            <a:extLst>
              <a:ext uri="{28A0092B-C50C-407E-A947-70E740481C1C}">
                <a14:useLocalDpi xmlns:a14="http://schemas.microsoft.com/office/drawing/2010/main"/>
              </a:ext>
            </a:extLst>
          </a:blip>
          <a:stretch>
            <a:fillRect/>
          </a:stretch>
        </p:blipFill>
        <p:spPr bwMode="auto">
          <a:xfrm>
            <a:off x="2499606" y="7238"/>
            <a:ext cx="613410" cy="673100"/>
          </a:xfrm>
          <a:prstGeom prst="rect">
            <a:avLst/>
          </a:prstGeom>
          <a:noFill/>
          <a:ln>
            <a:noFill/>
          </a:ln>
        </p:spPr>
      </p:pic>
    </p:spTree>
    <p:extLst>
      <p:ext uri="{BB962C8B-B14F-4D97-AF65-F5344CB8AC3E}">
        <p14:creationId xmlns:p14="http://schemas.microsoft.com/office/powerpoint/2010/main" val="329110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FC635875425349B3265EFAC3D0A1F0" ma:contentTypeVersion="13" ma:contentTypeDescription="Create a new document." ma:contentTypeScope="" ma:versionID="3d6997ac2ab690854c8faa20de8be7f6">
  <xsd:schema xmlns:xsd="http://www.w3.org/2001/XMLSchema" xmlns:xs="http://www.w3.org/2001/XMLSchema" xmlns:p="http://schemas.microsoft.com/office/2006/metadata/properties" xmlns:ns3="8ec0b821-9e03-4938-aec6-1dcf2ecf3e10" xmlns:ns4="5e341866-7c71-43e7-8f34-3402d2b4f504" targetNamespace="http://schemas.microsoft.com/office/2006/metadata/properties" ma:root="true" ma:fieldsID="98ed515a40b18afe455038d746da1722" ns3:_="" ns4:_="">
    <xsd:import namespace="8ec0b821-9e03-4938-aec6-1dcf2ecf3e10"/>
    <xsd:import namespace="5e341866-7c71-43e7-8f34-3402d2b4f5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0b821-9e03-4938-aec6-1dcf2ecf3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41866-7c71-43e7-8f34-3402d2b4f5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B99CB6-075A-4259-B2F5-C50D3F9A5026}">
  <ds:schemaRefs>
    <ds:schemaRef ds:uri="8ec0b821-9e03-4938-aec6-1dcf2ecf3e10"/>
    <ds:schemaRef ds:uri="http://schemas.openxmlformats.org/package/2006/metadata/core-properties"/>
    <ds:schemaRef ds:uri="http://schemas.microsoft.com/office/2006/metadata/properties"/>
    <ds:schemaRef ds:uri="http://purl.org/dc/dcmitype/"/>
    <ds:schemaRef ds:uri="http://schemas.microsoft.com/office/2006/documentManagement/types"/>
    <ds:schemaRef ds:uri="5e341866-7c71-43e7-8f34-3402d2b4f504"/>
    <ds:schemaRef ds:uri="http://purl.org/dc/terms/"/>
    <ds:schemaRef ds:uri="http://www.w3.org/XML/1998/namespac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2D284D69-EB04-46DD-B9B4-F1ACC3508558}">
  <ds:schemaRefs>
    <ds:schemaRef ds:uri="http://schemas.microsoft.com/sharepoint/v3/contenttype/forms"/>
  </ds:schemaRefs>
</ds:datastoreItem>
</file>

<file path=customXml/itemProps3.xml><?xml version="1.0" encoding="utf-8"?>
<ds:datastoreItem xmlns:ds="http://schemas.openxmlformats.org/officeDocument/2006/customXml" ds:itemID="{4BD10733-0502-4FF2-BFA4-0894096C0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0b821-9e03-4938-aec6-1dcf2ecf3e10"/>
    <ds:schemaRef ds:uri="5e341866-7c71-43e7-8f34-3402d2b4f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9189</TotalTime>
  <Words>672</Words>
  <Application>Microsoft Macintosh PowerPoint</Application>
  <PresentationFormat>Widescreen</PresentationFormat>
  <Paragraphs>56</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Source Sans Pro</vt:lpstr>
      <vt:lpstr>Times New Roman</vt:lpstr>
      <vt:lpstr>Office Theme</vt:lpstr>
      <vt:lpstr>SOT – 11</vt:lpstr>
      <vt:lpstr>PowerPoint Presentation</vt:lpstr>
      <vt:lpstr>PowerPoint Presentation</vt:lpstr>
      <vt:lpstr>Proposed website text</vt:lpstr>
      <vt:lpstr>What is the Ocean Best Practices System?</vt:lpstr>
      <vt:lpstr>PowerPoint Presentation</vt:lpstr>
      <vt:lpstr>BP Process Guides and Templates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Zulfikar Begg</dc:creator>
  <cp:lastModifiedBy>Sarah North</cp:lastModifiedBy>
  <cp:revision>42</cp:revision>
  <dcterms:created xsi:type="dcterms:W3CDTF">2021-04-29T23:16:29Z</dcterms:created>
  <dcterms:modified xsi:type="dcterms:W3CDTF">2021-09-12T19:30:14Z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0x0101009CFC635875425349B3265EFAC3D0A1F0</vt:lpwstr>
  </property>
</Properties>
</file>