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8" r:id="rId4"/>
    <p:sldId id="279" r:id="rId5"/>
    <p:sldId id="280" r:id="rId6"/>
    <p:sldId id="281" r:id="rId7"/>
    <p:sldId id="273" r:id="rId8"/>
    <p:sldId id="27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tel@ieo.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file:///E:\Gonzalo\Trabajos\130321%20Termosalinografos%20Ferribox\salinotmetro_1.jpg" TargetMode="External"/><Relationship Id="rId7" Type="http://schemas.openxmlformats.org/officeDocument/2006/relationships/image" Target="file:///E:\Gonzalo\Trabajos\130321%20Termosalinografos%20Ferribox\laboratorio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file:///E:\Gonzalo\Trabajos\130321%20Termosalinografos%20Ferribox\BalanzaPesos.jpg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b.e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136904" cy="1752600"/>
          </a:xfrm>
        </p:spPr>
        <p:txBody>
          <a:bodyPr/>
          <a:lstStyle/>
          <a:p>
            <a:r>
              <a:rPr lang="en-US" dirty="0"/>
              <a:t>Elena Tel, Spanish Institute of Oceanography (IEO/CSIC)  </a:t>
            </a:r>
            <a:r>
              <a:rPr lang="en-US" dirty="0">
                <a:hlinkClick r:id="rId2"/>
              </a:rPr>
              <a:t>Elena.tel@ieo.es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JL </a:t>
            </a:r>
            <a:r>
              <a:rPr lang="en-US" sz="2000" dirty="0" err="1"/>
              <a:t>Arteche</a:t>
            </a:r>
            <a:r>
              <a:rPr lang="en-US" sz="2000" dirty="0"/>
              <a:t> (AEMET), G. Gonzalez-Nuevo (IEO/CSIC), </a:t>
            </a:r>
            <a:r>
              <a:rPr lang="en-US" sz="2000" dirty="0" err="1"/>
              <a:t>J.Sorribas</a:t>
            </a:r>
            <a:r>
              <a:rPr lang="en-US" sz="2000" dirty="0"/>
              <a:t> (UTM/CSIC), </a:t>
            </a:r>
            <a:r>
              <a:rPr lang="en-US" sz="2000" dirty="0" err="1"/>
              <a:t>S.Diez</a:t>
            </a:r>
            <a:r>
              <a:rPr lang="en-US" sz="2000" dirty="0"/>
              <a:t> (UTM/CSIC), </a:t>
            </a:r>
            <a:r>
              <a:rPr lang="en-US" sz="2000" dirty="0" err="1"/>
              <a:t>J.Tintore</a:t>
            </a:r>
            <a:r>
              <a:rPr lang="en-US" sz="2000" dirty="0"/>
              <a:t> (SOCIB) </a:t>
            </a:r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 based Met-Ocean Data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94EF647-1D2F-EB4C-BFCD-F2033F226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19082"/>
              </p:ext>
            </p:extLst>
          </p:nvPr>
        </p:nvGraphicFramePr>
        <p:xfrm>
          <a:off x="215516" y="764704"/>
          <a:ext cx="8712967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75">
                  <a:extLst>
                    <a:ext uri="{9D8B030D-6E8A-4147-A177-3AD203B41FA5}">
                      <a16:colId xmlns:a16="http://schemas.microsoft.com/office/drawing/2014/main" val="924287023"/>
                    </a:ext>
                  </a:extLst>
                </a:gridCol>
                <a:gridCol w="1117969">
                  <a:extLst>
                    <a:ext uri="{9D8B030D-6E8A-4147-A177-3AD203B41FA5}">
                      <a16:colId xmlns:a16="http://schemas.microsoft.com/office/drawing/2014/main" val="379683092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25368778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788134668"/>
                    </a:ext>
                  </a:extLst>
                </a:gridCol>
                <a:gridCol w="2700299">
                  <a:extLst>
                    <a:ext uri="{9D8B030D-6E8A-4147-A177-3AD203B41FA5}">
                      <a16:colId xmlns:a16="http://schemas.microsoft.com/office/drawing/2014/main" val="1151856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Data </a:t>
                      </a:r>
                      <a:r>
                        <a:rPr lang="es-ES" sz="1600" dirty="0" err="1"/>
                        <a:t>Operator</a:t>
                      </a:r>
                      <a:r>
                        <a:rPr lang="es-ES" sz="1600" dirty="0"/>
                        <a:t>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Ship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owner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Ship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Sensors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Transmision</a:t>
                      </a:r>
                      <a:r>
                        <a:rPr lang="es-ES" sz="1600" dirty="0"/>
                        <a:t> and </a:t>
                      </a:r>
                      <a:r>
                        <a:rPr lang="es-ES" sz="1600" dirty="0" err="1"/>
                        <a:t>availability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795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sz="1600" dirty="0"/>
                        <a:t>AEMET </a:t>
                      </a:r>
                    </a:p>
                    <a:p>
                      <a:r>
                        <a:rPr lang="es-ES" sz="1600" dirty="0"/>
                        <a:t>(</a:t>
                      </a:r>
                      <a:r>
                        <a:rPr lang="es-ES" sz="1600" dirty="0" err="1"/>
                        <a:t>met</a:t>
                      </a:r>
                      <a:r>
                        <a:rPr lang="es-ES" sz="1600" dirty="0"/>
                        <a:t>-office)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IHM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Hospital </a:t>
                      </a:r>
                      <a:r>
                        <a:rPr lang="es-ES" sz="1600" dirty="0" err="1"/>
                        <a:t>Ship</a:t>
                      </a:r>
                      <a:r>
                        <a:rPr lang="es-ES" sz="1600" dirty="0"/>
                        <a:t> </a:t>
                      </a:r>
                    </a:p>
                    <a:p>
                      <a:r>
                        <a:rPr lang="es-ES" sz="1600" dirty="0"/>
                        <a:t>Esperanza del 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048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Hospital </a:t>
                      </a:r>
                      <a:r>
                        <a:rPr lang="es-ES" sz="1600" dirty="0" err="1"/>
                        <a:t>Ship</a:t>
                      </a:r>
                      <a:r>
                        <a:rPr lang="es-ES" sz="1600" dirty="0"/>
                        <a:t> </a:t>
                      </a:r>
                    </a:p>
                    <a:p>
                      <a:r>
                        <a:rPr lang="es-ES" sz="1600" dirty="0"/>
                        <a:t>Juan de la 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METEO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5720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r>
                        <a:rPr lang="es-ES" sz="1600" dirty="0"/>
                        <a:t>CSIC</a:t>
                      </a:r>
                    </a:p>
                    <a:p>
                      <a:r>
                        <a:rPr lang="es-ES" sz="1600" dirty="0"/>
                        <a:t>(</a:t>
                      </a:r>
                      <a:r>
                        <a:rPr lang="es-ES" sz="1600" dirty="0" err="1"/>
                        <a:t>nat</a:t>
                      </a:r>
                      <a:r>
                        <a:rPr lang="es-ES" sz="1600" dirty="0"/>
                        <a:t>. </a:t>
                      </a:r>
                      <a:r>
                        <a:rPr lang="es-ES" sz="1600" dirty="0" err="1"/>
                        <a:t>research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councyl</a:t>
                      </a:r>
                      <a:r>
                        <a:rPr lang="es-ES" sz="1600" dirty="0"/>
                        <a:t>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600" dirty="0"/>
                        <a:t>UTM (marine </a:t>
                      </a:r>
                      <a:r>
                        <a:rPr lang="es-ES" sz="1600" dirty="0" err="1"/>
                        <a:t>tech</a:t>
                      </a:r>
                      <a:r>
                        <a:rPr lang="es-ES" sz="1600" dirty="0"/>
                        <a:t>. </a:t>
                      </a:r>
                      <a:r>
                        <a:rPr lang="es-ES" sz="1600" dirty="0" err="1"/>
                        <a:t>Unit</a:t>
                      </a:r>
                      <a:r>
                        <a:rPr lang="es-E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</a:t>
                      </a:r>
                      <a:r>
                        <a:rPr lang="es-ES" sz="1600" dirty="0" err="1"/>
                        <a:t>Hesperides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GTS (AEMET)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629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Sarmiento de Gamboa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144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 </a:t>
                      </a:r>
                      <a:r>
                        <a:rPr lang="es-ES" sz="1600" dirty="0" err="1"/>
                        <a:t>Garcia</a:t>
                      </a:r>
                      <a:r>
                        <a:rPr lang="es-ES" sz="1600" dirty="0"/>
                        <a:t> del 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68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s-ES" sz="1600" dirty="0"/>
                        <a:t>IEO (</a:t>
                      </a:r>
                      <a:r>
                        <a:rPr lang="es-ES" sz="1600" dirty="0" err="1"/>
                        <a:t>Spanish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Inst.of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Oceanography</a:t>
                      </a:r>
                      <a:r>
                        <a:rPr lang="es-E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</a:t>
                      </a:r>
                      <a:r>
                        <a:rPr lang="es-ES" sz="1600" dirty="0" err="1"/>
                        <a:t>Ramon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Margalef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VSAT/ FTP </a:t>
                      </a:r>
                      <a:r>
                        <a:rPr lang="es-ES" sz="1600" dirty="0" err="1"/>
                        <a:t>daily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06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</a:t>
                      </a:r>
                      <a:r>
                        <a:rPr lang="es-ES" sz="1600" dirty="0" err="1"/>
                        <a:t>Angeles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Alvariño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VSAT/ FTP </a:t>
                      </a:r>
                      <a:r>
                        <a:rPr lang="es-ES" sz="1600" dirty="0" err="1"/>
                        <a:t>daily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21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</a:t>
                      </a:r>
                      <a:r>
                        <a:rPr lang="es-ES" sz="1600" dirty="0" err="1"/>
                        <a:t>Fco</a:t>
                      </a:r>
                      <a:r>
                        <a:rPr lang="es-ES" sz="1600" dirty="0"/>
                        <a:t>. Navarro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VSAT/ FTP </a:t>
                      </a:r>
                      <a:r>
                        <a:rPr lang="es-ES" sz="1600" dirty="0" err="1"/>
                        <a:t>daily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0345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Lura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Mail. </a:t>
                      </a:r>
                      <a:r>
                        <a:rPr lang="es-ES" sz="1600" dirty="0" err="1"/>
                        <a:t>Daily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059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" sz="1600" dirty="0"/>
                        <a:t>SGP</a:t>
                      </a:r>
                    </a:p>
                    <a:p>
                      <a:r>
                        <a:rPr lang="es-ES" sz="1600" dirty="0"/>
                        <a:t>(</a:t>
                      </a:r>
                      <a:r>
                        <a:rPr lang="es-ES" sz="1600" dirty="0" err="1"/>
                        <a:t>fisheries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administr</a:t>
                      </a:r>
                      <a:r>
                        <a:rPr lang="es-ES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Miguel Oliver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VSAT </a:t>
                      </a:r>
                      <a:r>
                        <a:rPr lang="es-ES" sz="1600" dirty="0" err="1"/>
                        <a:t>daily</a:t>
                      </a:r>
                      <a:r>
                        <a:rPr lang="es-ES" sz="1600" dirty="0"/>
                        <a:t> mail (IEO)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388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Vizconde de </a:t>
                      </a:r>
                      <a:r>
                        <a:rPr lang="es-ES" sz="1600" dirty="0" err="1"/>
                        <a:t>Eza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Mail. </a:t>
                      </a:r>
                      <a:r>
                        <a:rPr lang="es-ES" sz="1600" dirty="0" err="1"/>
                        <a:t>Survey’s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end</a:t>
                      </a:r>
                      <a:r>
                        <a:rPr lang="es-ES" sz="1600" dirty="0"/>
                        <a:t> (IEO)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6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SOCIB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SOCIB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R/V SOCIB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METEO + TSG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986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32" y="908722"/>
            <a:ext cx="6278884" cy="5217442"/>
          </a:xfrm>
        </p:spPr>
        <p:txBody>
          <a:bodyPr/>
          <a:lstStyle/>
          <a:p>
            <a:r>
              <a:rPr lang="en-US" dirty="0"/>
              <a:t>IHM Hospital Ship “Esperanza del Mar”</a:t>
            </a:r>
          </a:p>
          <a:p>
            <a:pPr marL="1371600" lvl="2" indent="-457200" algn="just">
              <a:defRPr/>
            </a:pP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ASAP equipment </a:t>
            </a: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 since</a:t>
            </a: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2002 (</a:t>
            </a:r>
            <a:r>
              <a:rPr lang="es-ES_tradnl" altLang="es-ES" dirty="0"/>
              <a:t>1 sonde/</a:t>
            </a:r>
            <a:r>
              <a:rPr lang="es-ES_tradnl" altLang="es-ES" dirty="0" err="1"/>
              <a:t>day</a:t>
            </a:r>
            <a:r>
              <a:rPr lang="es-ES_tradnl" altLang="es-ES" dirty="0"/>
              <a:t> (12UTC) </a:t>
            </a:r>
            <a:r>
              <a:rPr lang="es-ES_tradnl" altLang="es-ES" dirty="0" err="1"/>
              <a:t>via</a:t>
            </a:r>
            <a:r>
              <a:rPr lang="es-ES_tradnl" altLang="es-ES" dirty="0"/>
              <a:t> </a:t>
            </a:r>
            <a:r>
              <a:rPr lang="es-ES_tradnl" altLang="es-ES" dirty="0" err="1"/>
              <a:t>Iridium</a:t>
            </a:r>
            <a:r>
              <a:rPr lang="es-ES_tradnl" altLang="es-ES" dirty="0"/>
              <a:t>)</a:t>
            </a:r>
            <a:endParaRPr lang="en-GB" alt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marL="1371600" lvl="2" indent="-457200" algn="just">
              <a:defRPr/>
            </a:pP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Surface observation: contribution to E-ASAP, VOS, E-</a:t>
            </a:r>
            <a:r>
              <a:rPr lang="en-GB" alt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Surfmar</a:t>
            </a: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&amp; </a:t>
            </a:r>
            <a:r>
              <a:rPr lang="en-GB" alt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Eumetnet</a:t>
            </a:r>
            <a:endParaRPr lang="en-GB" altLang="es-ES" dirty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8" descr="jul364u">
            <a:extLst>
              <a:ext uri="{FF2B5EF4-FFF2-40B4-BE49-F238E27FC236}">
                <a16:creationId xmlns:a16="http://schemas.microsoft.com/office/drawing/2014/main" id="{FBE948BF-0A45-5440-A0CA-AAFB56EB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68" y="719486"/>
            <a:ext cx="2057400" cy="22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9F443054-FD42-F142-B261-5F0BB246D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88" r="2399"/>
          <a:stretch/>
        </p:blipFill>
        <p:spPr bwMode="auto">
          <a:xfrm>
            <a:off x="6857798" y="2961250"/>
            <a:ext cx="2057399" cy="368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747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7474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 descr="D:\Mis documentos bis\FOTOS\Esperanza del Mar\CONTENDOR05.jpg">
            <a:extLst>
              <a:ext uri="{FF2B5EF4-FFF2-40B4-BE49-F238E27FC236}">
                <a16:creationId xmlns:a16="http://schemas.microsoft.com/office/drawing/2014/main" id="{F81A8641-8433-1949-AAC0-877EDB32D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6"/>
          <a:stretch/>
        </p:blipFill>
        <p:spPr bwMode="auto">
          <a:xfrm>
            <a:off x="35496" y="4437111"/>
            <a:ext cx="2259439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ormiston box">
            <a:extLst>
              <a:ext uri="{FF2B5EF4-FFF2-40B4-BE49-F238E27FC236}">
                <a16:creationId xmlns:a16="http://schemas.microsoft.com/office/drawing/2014/main" id="{F9F52380-CD11-D643-B8C5-E94FC34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71" y="4368251"/>
            <a:ext cx="1439969" cy="22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ENSORES2">
            <a:extLst>
              <a:ext uri="{FF2B5EF4-FFF2-40B4-BE49-F238E27FC236}">
                <a16:creationId xmlns:a16="http://schemas.microsoft.com/office/drawing/2014/main" id="{D90A14ED-2816-D643-BACD-1C4029AC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47" y="4443701"/>
            <a:ext cx="1262825" cy="2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597296D1-605F-C84B-8F8B-66B1B13B9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4" y="4437111"/>
            <a:ext cx="1457546" cy="2276417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81ACEAB-03E0-DD49-99E1-69E38E51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4" y="2330407"/>
            <a:ext cx="1077285" cy="6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2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32" y="908722"/>
            <a:ext cx="6278884" cy="2664294"/>
          </a:xfrm>
        </p:spPr>
        <p:txBody>
          <a:bodyPr/>
          <a:lstStyle/>
          <a:p>
            <a:r>
              <a:rPr lang="en-US" dirty="0"/>
              <a:t>IHM Hospital Ship “Juan de la Cosa”</a:t>
            </a:r>
          </a:p>
          <a:p>
            <a:pPr marL="1371600" lvl="2" indent="-457200" algn="just">
              <a:defRPr/>
            </a:pPr>
            <a:r>
              <a:rPr lang="en-GB" alt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Meteo</a:t>
            </a: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Station Similar to Cap </a:t>
            </a:r>
            <a:r>
              <a:rPr lang="en-GB" alt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Finistère</a:t>
            </a: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Brittany Ferries</a:t>
            </a:r>
            <a:endParaRPr lang="en-GB" alt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marL="1371600" lvl="2" indent="-457200" algn="just">
              <a:defRPr/>
            </a:pP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E-SURFMAR    EUCAWS  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9F443054-FD42-F142-B261-5F0BB246D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88" r="2399"/>
          <a:stretch/>
        </p:blipFill>
        <p:spPr bwMode="auto">
          <a:xfrm>
            <a:off x="6852390" y="2573643"/>
            <a:ext cx="2057399" cy="187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747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7474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81ACEAB-03E0-DD49-99E1-69E38E51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4" y="2330407"/>
            <a:ext cx="1077285" cy="6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 Marcador de contenido" descr="JUAN_DE_LA_COSA.jpg">
            <a:extLst>
              <a:ext uri="{FF2B5EF4-FFF2-40B4-BE49-F238E27FC236}">
                <a16:creationId xmlns:a16="http://schemas.microsoft.com/office/drawing/2014/main" id="{F6827907-DBC8-D74A-8EA7-CC85BDF218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8641" y="908720"/>
            <a:ext cx="2023839" cy="1517880"/>
          </a:xfrm>
          <a:prstGeom prst="rect">
            <a:avLst/>
          </a:prstGeom>
        </p:spPr>
      </p:pic>
      <p:pic>
        <p:nvPicPr>
          <p:cNvPr id="14" name="4 Imagen" descr="Cap_Finisterre2.jpg">
            <a:extLst>
              <a:ext uri="{FF2B5EF4-FFF2-40B4-BE49-F238E27FC236}">
                <a16:creationId xmlns:a16="http://schemas.microsoft.com/office/drawing/2014/main" id="{D6EB554B-2B0F-E94E-9AE8-F16BBDB268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746663"/>
            <a:ext cx="3348478" cy="1883518"/>
          </a:xfrm>
          <a:prstGeom prst="rect">
            <a:avLst/>
          </a:prstGeom>
        </p:spPr>
      </p:pic>
      <p:pic>
        <p:nvPicPr>
          <p:cNvPr id="15" name="5 Imagen" descr="Est_Met_CFINIST.jpg">
            <a:extLst>
              <a:ext uri="{FF2B5EF4-FFF2-40B4-BE49-F238E27FC236}">
                <a16:creationId xmlns:a16="http://schemas.microsoft.com/office/drawing/2014/main" id="{D2BBD2C1-D86A-D744-9266-7E0E036A66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260" y="4761683"/>
            <a:ext cx="2457005" cy="1857735"/>
          </a:xfrm>
          <a:prstGeom prst="rect">
            <a:avLst/>
          </a:prstGeom>
        </p:spPr>
      </p:pic>
      <p:pic>
        <p:nvPicPr>
          <p:cNvPr id="16" name="7 Imagen" descr="Est_Met_CFINIST3.jpg">
            <a:extLst>
              <a:ext uri="{FF2B5EF4-FFF2-40B4-BE49-F238E27FC236}">
                <a16:creationId xmlns:a16="http://schemas.microsoft.com/office/drawing/2014/main" id="{3ACAFBBA-1E9C-7D43-AC69-E5BFD5A2B47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446" y="4746663"/>
            <a:ext cx="3329343" cy="18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6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2150"/>
            <a:ext cx="5754688" cy="3854013"/>
          </a:xfrm>
        </p:spPr>
        <p:txBody>
          <a:bodyPr/>
          <a:lstStyle/>
          <a:p>
            <a:pPr marL="1371600" lvl="2" indent="-457200" algn="just">
              <a:defRPr/>
            </a:pPr>
            <a:endParaRPr lang="en-GB" alt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1371600" lvl="2" indent="-457200" algn="just">
              <a:defRPr/>
            </a:pPr>
            <a:r>
              <a:rPr lang="en-GB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Surface observation: </a:t>
            </a:r>
            <a:r>
              <a:rPr lang="en-GB" alt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Meteo+TSG</a:t>
            </a:r>
            <a:endParaRPr lang="en-GB" alt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1371600" lvl="2" indent="-457200" algn="just">
              <a:defRPr/>
            </a:pPr>
            <a:endParaRPr lang="en-GB" altLang="es-ES" dirty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marL="1371600" lvl="2" indent="-457200" algn="just">
              <a:defRPr/>
            </a:pPr>
            <a:r>
              <a:rPr lang="en-GB" altLang="es-ES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R/V HESPERIDES observations are being transmitted by GTS since 28/01/2019. SOT ID : GMHQL8E, BUFR header : ISSX01 LEMM. --&gt; including </a:t>
            </a:r>
            <a:r>
              <a:rPr lang="en-GB" altLang="es-ES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Antartic</a:t>
            </a:r>
            <a:r>
              <a:rPr lang="en-GB" altLang="es-ES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surveys</a:t>
            </a:r>
          </a:p>
          <a:p>
            <a:pPr marL="1371600" lvl="2" indent="-457200" algn="just">
              <a:defRPr/>
            </a:pPr>
            <a:endParaRPr lang="en-GB" altLang="es-ES" dirty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marL="1371600" lvl="2" indent="-457200" algn="just">
              <a:defRPr/>
            </a:pPr>
            <a:endParaRPr lang="en-GB" altLang="es-ES" dirty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381ACEAB-03E0-DD49-99E1-69E38E51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1" y="4365104"/>
            <a:ext cx="1077285" cy="6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arcador de contenido 8">
            <a:extLst>
              <a:ext uri="{FF2B5EF4-FFF2-40B4-BE49-F238E27FC236}">
                <a16:creationId xmlns:a16="http://schemas.microsoft.com/office/drawing/2014/main" id="{69A0E0BE-3778-6C45-976C-DEF9DE7D7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colorTemperature colorTemp="7358"/>
                    </a14:imgEffect>
                    <a14:imgEffect>
                      <a14:saturation sat="208000"/>
                    </a14:imgEffect>
                    <a14:imgEffect>
                      <a14:brightnessContrast bright="-1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688" y="2492896"/>
            <a:ext cx="3219614" cy="4071083"/>
          </a:xfrm>
          <a:prstGeom prst="rect">
            <a:avLst/>
          </a:prstGeom>
          <a:noFill/>
        </p:spPr>
      </p:pic>
      <p:pic>
        <p:nvPicPr>
          <p:cNvPr id="14" name="3 Imagen" descr="Foto_BIOHespérides_Proa.jpg">
            <a:extLst>
              <a:ext uri="{FF2B5EF4-FFF2-40B4-BE49-F238E27FC236}">
                <a16:creationId xmlns:a16="http://schemas.microsoft.com/office/drawing/2014/main" id="{7CFB9C34-139E-3444-AFB5-5487532C00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764704"/>
            <a:ext cx="2086018" cy="1564514"/>
          </a:xfrm>
          <a:prstGeom prst="rect">
            <a:avLst/>
          </a:prstGeom>
        </p:spPr>
      </p:pic>
      <p:pic>
        <p:nvPicPr>
          <p:cNvPr id="15" name="4 Imagen" descr="SdG.JPG">
            <a:extLst>
              <a:ext uri="{FF2B5EF4-FFF2-40B4-BE49-F238E27FC236}">
                <a16:creationId xmlns:a16="http://schemas.microsoft.com/office/drawing/2014/main" id="{0865A3E8-8BEA-244A-8430-5F3793F5E1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9590" y="787858"/>
            <a:ext cx="2208634" cy="1542549"/>
          </a:xfrm>
          <a:prstGeom prst="rect">
            <a:avLst/>
          </a:prstGeom>
        </p:spPr>
      </p:pic>
      <p:pic>
        <p:nvPicPr>
          <p:cNvPr id="16" name="5 Imagen" descr="GdC.jpg">
            <a:extLst>
              <a:ext uri="{FF2B5EF4-FFF2-40B4-BE49-F238E27FC236}">
                <a16:creationId xmlns:a16="http://schemas.microsoft.com/office/drawing/2014/main" id="{FE16FC8F-95D4-3445-B4B7-6CBBEF0AC1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1998" y="787858"/>
            <a:ext cx="2322489" cy="1542549"/>
          </a:xfrm>
          <a:prstGeom prst="rect">
            <a:avLst/>
          </a:prstGeom>
        </p:spPr>
      </p:pic>
      <p:pic>
        <p:nvPicPr>
          <p:cNvPr id="17" name="9 Imagen" descr="logo-utm-rojo.jpg">
            <a:extLst>
              <a:ext uri="{FF2B5EF4-FFF2-40B4-BE49-F238E27FC236}">
                <a16:creationId xmlns:a16="http://schemas.microsoft.com/office/drawing/2014/main" id="{03CEF2AC-1979-284B-A08F-9315CE5EA8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74" y="1175317"/>
            <a:ext cx="1368152" cy="443829"/>
          </a:xfrm>
          <a:prstGeom prst="rect">
            <a:avLst/>
          </a:prstGeom>
        </p:spPr>
      </p:pic>
      <p:pic>
        <p:nvPicPr>
          <p:cNvPr id="18" name="9 Imagen" descr="csic.png">
            <a:extLst>
              <a:ext uri="{FF2B5EF4-FFF2-40B4-BE49-F238E27FC236}">
                <a16:creationId xmlns:a16="http://schemas.microsoft.com/office/drawing/2014/main" id="{2B289E64-4AA9-5D4B-BEDC-D95D0D4F179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4" y="782434"/>
            <a:ext cx="1355759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24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3" y="2232387"/>
            <a:ext cx="4838724" cy="3854013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Give response to institutional/research/social demands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Consolidate </a:t>
            </a:r>
            <a:r>
              <a:rPr lang="en-US" sz="1800" dirty="0" err="1">
                <a:solidFill>
                  <a:srgbClr val="002060"/>
                </a:solidFill>
              </a:rPr>
              <a:t>oceano</a:t>
            </a:r>
            <a:r>
              <a:rPr lang="en-US" sz="1800" dirty="0">
                <a:solidFill>
                  <a:srgbClr val="002060"/>
                </a:solidFill>
              </a:rPr>
              <a:t>-meteorologic observation ship-based network and develop of new technologies in the field of oceanography monitoring</a:t>
            </a:r>
          </a:p>
          <a:p>
            <a:r>
              <a:rPr lang="en-AU" sz="1800" dirty="0">
                <a:solidFill>
                  <a:srgbClr val="002060"/>
                </a:solidFill>
              </a:rPr>
              <a:t>No observations distributed on the GTS.</a:t>
            </a:r>
          </a:p>
          <a:p>
            <a:r>
              <a:rPr lang="en-AU" sz="1800" dirty="0">
                <a:solidFill>
                  <a:srgbClr val="002060"/>
                </a:solidFill>
              </a:rPr>
              <a:t>Data transmitted daily to the IEO Data </a:t>
            </a:r>
            <a:r>
              <a:rPr lang="en-AU" sz="1800" dirty="0" err="1">
                <a:solidFill>
                  <a:srgbClr val="002060"/>
                </a:solidFill>
              </a:rPr>
              <a:t>Center</a:t>
            </a:r>
            <a:endParaRPr lang="en-AU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Daily data from R/V </a:t>
            </a:r>
            <a:r>
              <a:rPr lang="en-US" sz="1800" dirty="0" err="1">
                <a:solidFill>
                  <a:srgbClr val="FF0000"/>
                </a:solidFill>
              </a:rPr>
              <a:t>Alvariño</a:t>
            </a:r>
            <a:r>
              <a:rPr lang="en-US" sz="1800" dirty="0">
                <a:solidFill>
                  <a:srgbClr val="FF0000"/>
                </a:solidFill>
              </a:rPr>
              <a:t> and R/V </a:t>
            </a:r>
            <a:r>
              <a:rPr lang="en-US" sz="1800" dirty="0" err="1">
                <a:solidFill>
                  <a:srgbClr val="FF0000"/>
                </a:solidFill>
              </a:rPr>
              <a:t>Margalef</a:t>
            </a:r>
            <a:r>
              <a:rPr lang="en-US" sz="1800" dirty="0">
                <a:solidFill>
                  <a:srgbClr val="FF0000"/>
                </a:solidFill>
              </a:rPr>
              <a:t> available by FTP for operational purposes.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9 Imagen" descr="csic.png">
            <a:extLst>
              <a:ext uri="{FF2B5EF4-FFF2-40B4-BE49-F238E27FC236}">
                <a16:creationId xmlns:a16="http://schemas.microsoft.com/office/drawing/2014/main" id="{2B289E64-4AA9-5D4B-BEDC-D95D0D4F17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4" y="782434"/>
            <a:ext cx="1355759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Word\CRIS\logoieo.bmp">
            <a:extLst>
              <a:ext uri="{FF2B5EF4-FFF2-40B4-BE49-F238E27FC236}">
                <a16:creationId xmlns:a16="http://schemas.microsoft.com/office/drawing/2014/main" id="{AECB7A9A-61CA-5B47-95F2-6EDF1D5BE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11" y="1175653"/>
            <a:ext cx="900013" cy="8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9 Imagen" descr="alvariño.jpg">
            <a:extLst>
              <a:ext uri="{FF2B5EF4-FFF2-40B4-BE49-F238E27FC236}">
                <a16:creationId xmlns:a16="http://schemas.microsoft.com/office/drawing/2014/main" id="{91DB7B99-7C15-8A43-ADDA-23F4E26F1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100" r="14036"/>
          <a:stretch/>
        </p:blipFill>
        <p:spPr bwMode="auto">
          <a:xfrm>
            <a:off x="3347864" y="660853"/>
            <a:ext cx="1584177" cy="13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6 Imagen" descr="margalef.JPG">
            <a:extLst>
              <a:ext uri="{FF2B5EF4-FFF2-40B4-BE49-F238E27FC236}">
                <a16:creationId xmlns:a16="http://schemas.microsoft.com/office/drawing/2014/main" id="{CD90F5B8-F9DB-6049-A634-CEF2ECE7B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1328" r="10099" b="13331"/>
          <a:stretch/>
        </p:blipFill>
        <p:spPr bwMode="auto">
          <a:xfrm>
            <a:off x="1691680" y="660854"/>
            <a:ext cx="1584176" cy="13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7 Imagen" descr="miguel_oliver.jpg">
            <a:extLst>
              <a:ext uri="{FF2B5EF4-FFF2-40B4-BE49-F238E27FC236}">
                <a16:creationId xmlns:a16="http://schemas.microsoft.com/office/drawing/2014/main" id="{3C14974E-54B6-3244-822D-ABA4DF18F55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638558"/>
            <a:ext cx="2061493" cy="139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Resultado de imagen de vizconde de eza">
            <a:extLst>
              <a:ext uri="{FF2B5EF4-FFF2-40B4-BE49-F238E27FC236}">
                <a16:creationId xmlns:a16="http://schemas.microsoft.com/office/drawing/2014/main" id="{98FD99E7-8337-F841-8B49-79C75CC9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2112" t="3226" r="4449" b="3226"/>
          <a:stretch>
            <a:fillRect/>
          </a:stretch>
        </p:blipFill>
        <p:spPr bwMode="auto">
          <a:xfrm>
            <a:off x="5004048" y="638558"/>
            <a:ext cx="2016224" cy="1388954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61E5713-75F7-ED47-A0C1-63D19D4A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687" y="3017480"/>
            <a:ext cx="4212726" cy="37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71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706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TSG Sensors </a:t>
            </a:r>
            <a:br>
              <a:rPr lang="en-US" sz="3200" dirty="0"/>
            </a:br>
            <a:r>
              <a:rPr lang="en-US" sz="3200" dirty="0"/>
              <a:t>and Calibration</a:t>
            </a:r>
          </a:p>
        </p:txBody>
      </p:sp>
      <p:pic>
        <p:nvPicPr>
          <p:cNvPr id="16387" name="salinotmetro_1.jpg" descr="E:\Gonzalo\Trabajos\130321 Termosalinografos Ferribox\salinotmetro_1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5354380" y="1268413"/>
            <a:ext cx="3537208" cy="2589215"/>
          </a:xfrm>
        </p:spPr>
      </p:pic>
      <p:pic>
        <p:nvPicPr>
          <p:cNvPr id="16388" name="BalanzaPesos.jpg" descr="E:\Gonzalo\Trabajos\130321 Termosalinografos Ferribox\BalanzaPesos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643042" y="142852"/>
            <a:ext cx="1571636" cy="161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laboratorio.jpg" descr="E:\Gonzalo\Trabajos\130321 Termosalinografos Ferribox\laboratorio.jpg"/>
          <p:cNvPicPr>
            <a:picLocks noChangeAspect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416346" y="4000504"/>
            <a:ext cx="35133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Word\CRIS\logoie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357826"/>
            <a:ext cx="12239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5072074"/>
            <a:ext cx="3071834" cy="16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71472" y="1860502"/>
            <a:ext cx="4071966" cy="3057566"/>
          </a:xfrm>
          <a:prstGeom prst="rect">
            <a:avLst/>
          </a:prstGeom>
          <a:noFill/>
        </p:spPr>
      </p:pic>
      <p:pic>
        <p:nvPicPr>
          <p:cNvPr id="9" name="8 Marcador de contenido" descr="Aanderaa_Mástil sensores.jpg">
            <a:extLst>
              <a:ext uri="{FF2B5EF4-FFF2-40B4-BE49-F238E27FC236}">
                <a16:creationId xmlns:a16="http://schemas.microsoft.com/office/drawing/2014/main" id="{2F505139-326C-D04F-BCD0-736912A05C9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2240" y="5661248"/>
            <a:ext cx="1971204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1414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VOS and SOOP</a:t>
            </a:r>
            <a:br>
              <a:rPr lang="es-ES" sz="3200" dirty="0"/>
            </a:br>
            <a:r>
              <a:rPr lang="es-ES" sz="3200" dirty="0"/>
              <a:t>SOCIB: </a:t>
            </a:r>
            <a:r>
              <a:rPr lang="es-ES" sz="3200" dirty="0" err="1"/>
              <a:t>Balearic</a:t>
            </a:r>
            <a:r>
              <a:rPr lang="es-ES" sz="3200" dirty="0"/>
              <a:t> </a:t>
            </a:r>
            <a:r>
              <a:rPr lang="es-ES" sz="3200" dirty="0" err="1"/>
              <a:t>Islands</a:t>
            </a:r>
            <a:r>
              <a:rPr lang="es-ES" sz="3200" dirty="0"/>
              <a:t> </a:t>
            </a:r>
            <a:r>
              <a:rPr lang="es-ES" sz="3200" dirty="0" err="1"/>
              <a:t>Coastal</a:t>
            </a:r>
            <a:r>
              <a:rPr lang="es-ES" sz="3200" dirty="0"/>
              <a:t>  </a:t>
            </a:r>
            <a:r>
              <a:rPr lang="es-ES" sz="3200" dirty="0" err="1"/>
              <a:t>Observing</a:t>
            </a:r>
            <a:r>
              <a:rPr lang="es-ES" sz="3200" dirty="0"/>
              <a:t> and </a:t>
            </a:r>
            <a:r>
              <a:rPr lang="es-ES" sz="3200" dirty="0" err="1"/>
              <a:t>Forecasting</a:t>
            </a:r>
            <a:r>
              <a:rPr lang="es-ES" sz="3200" dirty="0"/>
              <a:t> </a:t>
            </a:r>
            <a:r>
              <a:rPr lang="es-ES" sz="3200" dirty="0" err="1"/>
              <a:t>System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618295"/>
            <a:ext cx="8543956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600" dirty="0"/>
              <a:t>GEONICA </a:t>
            </a:r>
          </a:p>
          <a:p>
            <a:pPr>
              <a:buNone/>
            </a:pPr>
            <a:r>
              <a:rPr lang="es-ES" sz="1600" dirty="0"/>
              <a:t>METEODATA 2000</a:t>
            </a:r>
            <a:endParaRPr lang="es-ES" sz="2400" dirty="0"/>
          </a:p>
        </p:txBody>
      </p:sp>
      <p:pic>
        <p:nvPicPr>
          <p:cNvPr id="1026" name="Picture 2" descr="http://www.socib.eu/files/images_fotos/research_ship/estacionmeteo/estacionmeteo3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9816"/>
            <a:ext cx="1970655" cy="2576184"/>
          </a:xfrm>
          <a:prstGeom prst="rect">
            <a:avLst/>
          </a:prstGeom>
          <a:noFill/>
        </p:spPr>
      </p:pic>
      <p:pic>
        <p:nvPicPr>
          <p:cNvPr id="1028" name="Picture 4" descr="http://www.socib.eu/files/images_fotos/research_ship/Termosal/termosalunidadcubi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1491"/>
            <a:ext cx="2928958" cy="1856509"/>
          </a:xfrm>
          <a:prstGeom prst="rect">
            <a:avLst/>
          </a:prstGeom>
          <a:noFill/>
        </p:spPr>
      </p:pic>
      <p:pic>
        <p:nvPicPr>
          <p:cNvPr id="1030" name="Picture 6" descr="http://www.socib.eu/files/images_fotos/research_ship/Termosal/termosal1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72074"/>
            <a:ext cx="3000396" cy="1615598"/>
          </a:xfrm>
          <a:prstGeom prst="rect">
            <a:avLst/>
          </a:prstGeom>
          <a:noFill/>
        </p:spPr>
      </p:pic>
      <p:pic>
        <p:nvPicPr>
          <p:cNvPr id="1034" name="Picture 10" descr="http://www.socib.eu/include/skuto.php?url=../files/POSTER_FINAL_SOCIB%20copia.jpg&amp;max_width=650&amp;max_height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120" y="1428736"/>
            <a:ext cx="6529880" cy="321471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42844" y="6075626"/>
            <a:ext cx="210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SeaBird</a:t>
            </a:r>
            <a:r>
              <a:rPr lang="es-ES" dirty="0"/>
              <a:t> SBE21 </a:t>
            </a:r>
          </a:p>
          <a:p>
            <a:r>
              <a:rPr lang="es-ES" dirty="0" err="1"/>
              <a:t>thermosaliniometer</a:t>
            </a:r>
            <a:r>
              <a:rPr lang="es-ES" dirty="0"/>
              <a:t> </a:t>
            </a:r>
          </a:p>
        </p:txBody>
      </p:sp>
      <p:pic>
        <p:nvPicPr>
          <p:cNvPr id="1040" name="Picture 16" descr="SOCI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268760"/>
            <a:ext cx="1475656" cy="612965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in number/ duration of oceanographic surveys</a:t>
            </a:r>
          </a:p>
          <a:p>
            <a:r>
              <a:rPr lang="en-US" dirty="0"/>
              <a:t>Less people on board </a:t>
            </a:r>
          </a:p>
          <a:p>
            <a:r>
              <a:rPr lang="en-US" dirty="0"/>
              <a:t>Health protocols (PCRs, …)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TSG, METEO,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F1C35D-970C-F54B-9FC4-6FCAAF10873D}"/>
              </a:ext>
            </a:extLst>
          </p:cNvPr>
          <p:cNvSpPr txBox="1">
            <a:spLocks/>
          </p:cNvSpPr>
          <p:nvPr/>
        </p:nvSpPr>
        <p:spPr>
          <a:xfrm>
            <a:off x="1115616" y="3973218"/>
            <a:ext cx="7128792" cy="895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dirty="0"/>
              <a:t>Planned new R/V</a:t>
            </a:r>
          </a:p>
        </p:txBody>
      </p:sp>
    </p:spTree>
    <p:extLst>
      <p:ext uri="{BB962C8B-B14F-4D97-AF65-F5344CB8AC3E}">
        <p14:creationId xmlns:p14="http://schemas.microsoft.com/office/powerpoint/2010/main" val="2867024669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4173</TotalTime>
  <Words>450</Words>
  <Application>Microsoft Macintosh PowerPoint</Application>
  <PresentationFormat>Presentación en pantalla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SOT-10-Template</vt:lpstr>
      <vt:lpstr>Spain</vt:lpstr>
      <vt:lpstr>Ship based Met-Ocean Data</vt:lpstr>
      <vt:lpstr>SOT Activities</vt:lpstr>
      <vt:lpstr>SOT Activities</vt:lpstr>
      <vt:lpstr>SOT Activities</vt:lpstr>
      <vt:lpstr>SOT Activities</vt:lpstr>
      <vt:lpstr>TSG Sensors  and Calibration</vt:lpstr>
      <vt:lpstr>VOS and SOOP SOCIB: Balearic Islands Coastal  Observing and Forecasting System</vt:lpstr>
      <vt:lpstr> Covid-19 Impact 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Microsoft Office User</cp:lastModifiedBy>
  <cp:revision>51</cp:revision>
  <dcterms:created xsi:type="dcterms:W3CDTF">2015-04-15T06:27:16Z</dcterms:created>
  <dcterms:modified xsi:type="dcterms:W3CDTF">2021-09-13T06:44:15Z</dcterms:modified>
</cp:coreProperties>
</file>