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5" r:id="rId2"/>
    <p:sldId id="263" r:id="rId3"/>
    <p:sldId id="264"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5583DF-D0E2-4E50-8587-DD5DBA473984}">
          <p14:sldIdLst>
            <p14:sldId id="265"/>
            <p14:sldId id="263"/>
            <p14:sldId id="264"/>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113" d="100"/>
          <a:sy n="113" d="100"/>
        </p:scale>
        <p:origin x="92"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69219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2B625-D2C0-4788-974E-CD7584A907BD}" type="datetimeFigureOut">
              <a:rPr lang="en-NZ" smtClean="0"/>
              <a:t>13/09/2021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67437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45517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923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52657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960225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202292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95609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56428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07646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5320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E2B625-D2C0-4788-974E-CD7584A907BD}" type="datetimeFigureOut">
              <a:rPr lang="en-NZ" smtClean="0"/>
              <a:t>13/09/2021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260399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2B625-D2C0-4788-974E-CD7584A907BD}" type="datetimeFigureOut">
              <a:rPr lang="en-NZ" smtClean="0"/>
              <a:t>13/09/2021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245340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20572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9029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FE2B625-D2C0-4788-974E-CD7584A907BD}" type="datetimeFigureOut">
              <a:rPr lang="en-NZ" smtClean="0"/>
              <a:t>13/09/2021</a:t>
            </a:fld>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20320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2B625-D2C0-4788-974E-CD7584A907BD}" type="datetimeFigureOut">
              <a:rPr lang="en-NZ" smtClean="0"/>
              <a:t>13/09/2021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426044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5000"/>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E2B625-D2C0-4788-974E-CD7584A907BD}" type="datetimeFigureOut">
              <a:rPr lang="en-NZ" smtClean="0"/>
              <a:t>13/09/2021</a:t>
            </a:fld>
            <a:endParaRPr lang="en-N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A2B1B9-5010-432B-812A-32480404CCBF}" type="slidenum">
              <a:rPr lang="en-NZ" smtClean="0"/>
              <a:t>‹#›</a:t>
            </a:fld>
            <a:endParaRPr lang="en-NZ"/>
          </a:p>
        </p:txBody>
      </p:sp>
    </p:spTree>
    <p:extLst>
      <p:ext uri="{BB962C8B-B14F-4D97-AF65-F5344CB8AC3E}">
        <p14:creationId xmlns:p14="http://schemas.microsoft.com/office/powerpoint/2010/main" val="1685550966"/>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rso.inf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rso.info/"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www.ofeg.org/" TargetMode="External"/><Relationship Id="rId2" Type="http://schemas.openxmlformats.org/officeDocument/2006/relationships/hyperlink" Target="http://www.eurocean.org/np4/63" TargetMode="External"/><Relationship Id="rId1" Type="http://schemas.openxmlformats.org/officeDocument/2006/relationships/slideLayout" Target="../slideLayouts/slideLayout2.xml"/><Relationship Id="rId6" Type="http://schemas.openxmlformats.org/officeDocument/2006/relationships/hyperlink" Target="https://irso.info/" TargetMode="External"/><Relationship Id="rId5" Type="http://schemas.openxmlformats.org/officeDocument/2006/relationships/image" Target="../media/image6.png"/><Relationship Id="rId4" Type="http://schemas.openxmlformats.org/officeDocument/2006/relationships/hyperlink" Target="http://www.unols.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Greg.Foothead@niwa.co.nz" TargetMode="External"/><Relationship Id="rId2" Type="http://schemas.openxmlformats.org/officeDocument/2006/relationships/hyperlink" Target="mailto:erica.koning@nioz.n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038-A913-4B6A-A2FB-2045DCC697F3}"/>
              </a:ext>
            </a:extLst>
          </p:cNvPr>
          <p:cNvSpPr>
            <a:spLocks noGrp="1"/>
          </p:cNvSpPr>
          <p:nvPr>
            <p:ph idx="1"/>
          </p:nvPr>
        </p:nvSpPr>
        <p:spPr>
          <a:xfrm>
            <a:off x="945931" y="1787244"/>
            <a:ext cx="10715196" cy="5120639"/>
          </a:xfrm>
        </p:spPr>
        <p:txBody>
          <a:bodyPr>
            <a:normAutofit/>
          </a:bodyPr>
          <a:lstStyle/>
          <a:p>
            <a:pPr marL="0" indent="0" fontAlgn="base">
              <a:buNone/>
            </a:pPr>
            <a:r>
              <a:rPr lang="en-NZ" sz="3600" dirty="0"/>
              <a:t>The </a:t>
            </a:r>
            <a:br>
              <a:rPr lang="en-NZ" sz="3600" dirty="0"/>
            </a:br>
            <a:r>
              <a:rPr lang="en-NZ" sz="3600" b="1" dirty="0"/>
              <a:t>International Research Ship Operators</a:t>
            </a:r>
            <a:r>
              <a:rPr lang="en-NZ" sz="3600" dirty="0"/>
              <a:t> </a:t>
            </a:r>
            <a:r>
              <a:rPr lang="en-NZ" sz="3600" b="1" dirty="0"/>
              <a:t>(IRSO) </a:t>
            </a:r>
            <a:br>
              <a:rPr lang="en-NZ" sz="3600" b="1" dirty="0"/>
            </a:br>
            <a:r>
              <a:rPr lang="en-NZ" sz="2800" dirty="0"/>
              <a:t>is a group of research ship operators representing 54 </a:t>
            </a:r>
            <a:br>
              <a:rPr lang="en-NZ" sz="2800" dirty="0"/>
            </a:br>
            <a:r>
              <a:rPr lang="en-NZ" sz="2800" dirty="0"/>
              <a:t>organisations from 35 countries who manage over 100 of the world’s leading marine scientific research vessels. IRSO membership is open to all research ship operating institutes or national research programmes that are engaged in the collection of data from ships at sea, and follow established protocols for the open publication of their results.</a:t>
            </a:r>
          </a:p>
          <a:p>
            <a:endParaRPr lang="en-NZ" dirty="0"/>
          </a:p>
        </p:txBody>
      </p:sp>
      <p:pic>
        <p:nvPicPr>
          <p:cNvPr id="5" name="Picture 4" descr="Graphical user interface&#10;&#10;Description automatically generated">
            <a:extLst>
              <a:ext uri="{FF2B5EF4-FFF2-40B4-BE49-F238E27FC236}">
                <a16:creationId xmlns:a16="http://schemas.microsoft.com/office/drawing/2014/main" id="{44C74F16-4E33-472A-A357-99C933423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4" y="129540"/>
            <a:ext cx="5094755" cy="1528426"/>
          </a:xfrm>
          <a:prstGeom prst="rect">
            <a:avLst/>
          </a:prstGeom>
        </p:spPr>
      </p:pic>
      <p:sp>
        <p:nvSpPr>
          <p:cNvPr id="6" name="Rectangle 5">
            <a:extLst>
              <a:ext uri="{FF2B5EF4-FFF2-40B4-BE49-F238E27FC236}">
                <a16:creationId xmlns:a16="http://schemas.microsoft.com/office/drawing/2014/main" id="{F8E9DB99-D739-484F-9BE6-54987784D06D}"/>
              </a:ext>
            </a:extLst>
          </p:cNvPr>
          <p:cNvSpPr/>
          <p:nvPr/>
        </p:nvSpPr>
        <p:spPr>
          <a:xfrm>
            <a:off x="6172958" y="684015"/>
            <a:ext cx="1927131" cy="369332"/>
          </a:xfrm>
          <a:prstGeom prst="rect">
            <a:avLst/>
          </a:prstGeom>
        </p:spPr>
        <p:txBody>
          <a:bodyPr wrap="none">
            <a:spAutoFit/>
          </a:bodyPr>
          <a:lstStyle/>
          <a:p>
            <a:r>
              <a:rPr lang="en-NZ" dirty="0">
                <a:hlinkClick r:id="rId3"/>
              </a:rPr>
              <a:t>https://irso.info/</a:t>
            </a:r>
            <a:endParaRPr lang="en-NZ" dirty="0"/>
          </a:p>
        </p:txBody>
      </p:sp>
    </p:spTree>
    <p:extLst>
      <p:ext uri="{BB962C8B-B14F-4D97-AF65-F5344CB8AC3E}">
        <p14:creationId xmlns:p14="http://schemas.microsoft.com/office/powerpoint/2010/main" val="143358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038-A913-4B6A-A2FB-2045DCC697F3}"/>
              </a:ext>
            </a:extLst>
          </p:cNvPr>
          <p:cNvSpPr>
            <a:spLocks noGrp="1"/>
          </p:cNvSpPr>
          <p:nvPr>
            <p:ph idx="1"/>
          </p:nvPr>
        </p:nvSpPr>
        <p:spPr>
          <a:xfrm>
            <a:off x="738401" y="1316354"/>
            <a:ext cx="11007687" cy="5412105"/>
          </a:xfrm>
        </p:spPr>
        <p:txBody>
          <a:bodyPr>
            <a:normAutofit/>
          </a:bodyPr>
          <a:lstStyle/>
          <a:p>
            <a:pPr marL="0" indent="0" fontAlgn="base">
              <a:buNone/>
            </a:pPr>
            <a:r>
              <a:rPr lang="en-NZ" sz="2800" dirty="0"/>
              <a:t>Previously known as the International Ship Operators Meeting (ISOM), IRSO was founded in 1986 and is attended voluntarily </a:t>
            </a:r>
            <a:br>
              <a:rPr lang="en-NZ" sz="2800" dirty="0"/>
            </a:br>
            <a:r>
              <a:rPr lang="en-NZ" sz="2800" dirty="0"/>
              <a:t>with meetings hosted by participating </a:t>
            </a:r>
            <a:br>
              <a:rPr lang="en-NZ" sz="2800" dirty="0"/>
            </a:br>
            <a:r>
              <a:rPr lang="en-NZ" sz="2800" dirty="0"/>
              <a:t>countries/institutes.</a:t>
            </a:r>
          </a:p>
          <a:p>
            <a:pPr marL="0" indent="0" fontAlgn="base">
              <a:buNone/>
            </a:pPr>
            <a:r>
              <a:rPr lang="en-NZ" sz="2800" dirty="0"/>
              <a:t>IRSO members gather annually to share information and solve problems of mutual interest to better support the marine scientific community’s research efforts at sea. IRSO also acts as a voice to promote the research ship community and provide</a:t>
            </a:r>
          </a:p>
          <a:p>
            <a:pPr marL="0" indent="0" fontAlgn="base">
              <a:buNone/>
            </a:pPr>
            <a:r>
              <a:rPr lang="en-NZ" sz="2800" dirty="0"/>
              <a:t>expert advice to other </a:t>
            </a:r>
          </a:p>
          <a:p>
            <a:pPr marL="0" indent="0" fontAlgn="base">
              <a:buNone/>
            </a:pPr>
            <a:r>
              <a:rPr lang="en-NZ" sz="2800" dirty="0"/>
              <a:t>bodies as required..</a:t>
            </a:r>
          </a:p>
        </p:txBody>
      </p:sp>
      <p:pic>
        <p:nvPicPr>
          <p:cNvPr id="5" name="Picture 4" descr="Graphical user interface&#10;&#10;Description automatically generated">
            <a:extLst>
              <a:ext uri="{FF2B5EF4-FFF2-40B4-BE49-F238E27FC236}">
                <a16:creationId xmlns:a16="http://schemas.microsoft.com/office/drawing/2014/main" id="{44C74F16-4E33-472A-A357-99C933423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04" y="129540"/>
            <a:ext cx="5094755" cy="1528426"/>
          </a:xfrm>
          <a:prstGeom prst="rect">
            <a:avLst/>
          </a:prstGeom>
        </p:spPr>
      </p:pic>
      <p:sp>
        <p:nvSpPr>
          <p:cNvPr id="6" name="Rectangle 5">
            <a:extLst>
              <a:ext uri="{FF2B5EF4-FFF2-40B4-BE49-F238E27FC236}">
                <a16:creationId xmlns:a16="http://schemas.microsoft.com/office/drawing/2014/main" id="{F8E9DB99-D739-484F-9BE6-54987784D06D}"/>
              </a:ext>
            </a:extLst>
          </p:cNvPr>
          <p:cNvSpPr/>
          <p:nvPr/>
        </p:nvSpPr>
        <p:spPr>
          <a:xfrm>
            <a:off x="6172958" y="684015"/>
            <a:ext cx="2896947" cy="523220"/>
          </a:xfrm>
          <a:prstGeom prst="rect">
            <a:avLst/>
          </a:prstGeom>
        </p:spPr>
        <p:txBody>
          <a:bodyPr wrap="none">
            <a:spAutoFit/>
          </a:bodyPr>
          <a:lstStyle/>
          <a:p>
            <a:r>
              <a:rPr lang="en-NZ" sz="2800" dirty="0">
                <a:hlinkClick r:id="rId3"/>
              </a:rPr>
              <a:t>https://irso.info/</a:t>
            </a:r>
            <a:endParaRPr lang="en-NZ" sz="2800" dirty="0"/>
          </a:p>
        </p:txBody>
      </p:sp>
      <p:pic>
        <p:nvPicPr>
          <p:cNvPr id="1026" name="Picture 2">
            <a:extLst>
              <a:ext uri="{FF2B5EF4-FFF2-40B4-BE49-F238E27FC236}">
                <a16:creationId xmlns:a16="http://schemas.microsoft.com/office/drawing/2014/main" id="{27F01812-AD8F-47BC-BCA8-C76919A51C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9" t="38661" r="3191" b="4574"/>
          <a:stretch/>
        </p:blipFill>
        <p:spPr bwMode="auto">
          <a:xfrm>
            <a:off x="4923282" y="4967110"/>
            <a:ext cx="6889984" cy="176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6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038-A913-4B6A-A2FB-2045DCC697F3}"/>
              </a:ext>
            </a:extLst>
          </p:cNvPr>
          <p:cNvSpPr>
            <a:spLocks noGrp="1"/>
          </p:cNvSpPr>
          <p:nvPr>
            <p:ph idx="1"/>
          </p:nvPr>
        </p:nvSpPr>
        <p:spPr>
          <a:xfrm>
            <a:off x="815360" y="1454222"/>
            <a:ext cx="10715196" cy="5120639"/>
          </a:xfrm>
        </p:spPr>
        <p:txBody>
          <a:bodyPr>
            <a:normAutofit lnSpcReduction="10000"/>
          </a:bodyPr>
          <a:lstStyle/>
          <a:p>
            <a:pPr marL="0" indent="0" fontAlgn="base">
              <a:buNone/>
            </a:pPr>
            <a:r>
              <a:rPr lang="en-NZ" sz="2400" dirty="0"/>
              <a:t>IRSO has close links with and is attended by research vessel groups such as the </a:t>
            </a:r>
            <a:r>
              <a:rPr lang="en-NZ" sz="2400" dirty="0">
                <a:hlinkClick r:id="rId2"/>
              </a:rPr>
              <a:t>European Research Vessels Operators</a:t>
            </a:r>
            <a:r>
              <a:rPr lang="en-NZ" sz="2400" dirty="0"/>
              <a:t> (ERVO), the </a:t>
            </a:r>
            <a:r>
              <a:rPr lang="en-NZ" sz="2400" dirty="0">
                <a:hlinkClick r:id="rId3"/>
              </a:rPr>
              <a:t>Ocean Facilities Exchange Group</a:t>
            </a:r>
            <a:r>
              <a:rPr lang="en-NZ" sz="2400" dirty="0"/>
              <a:t> (OFEG)  and the </a:t>
            </a:r>
            <a:r>
              <a:rPr lang="en-NZ" sz="2400" dirty="0">
                <a:hlinkClick r:id="rId4"/>
              </a:rPr>
              <a:t>University-National Oceanographic Laboratory System</a:t>
            </a:r>
            <a:r>
              <a:rPr lang="en-NZ" sz="2400" dirty="0"/>
              <a:t> (UNOLS). We welcome links with other like bodies.</a:t>
            </a:r>
          </a:p>
          <a:p>
            <a:pPr marL="0" indent="0" fontAlgn="base">
              <a:buNone/>
            </a:pPr>
            <a:r>
              <a:rPr lang="en-NZ" sz="2400" dirty="0"/>
              <a:t>      Main topics and objectives of the annual agenda are:</a:t>
            </a:r>
          </a:p>
          <a:p>
            <a:pPr fontAlgn="base"/>
            <a:r>
              <a:rPr lang="en-NZ" sz="2400" dirty="0"/>
              <a:t>Best practice design and operation of research ships and associated scientific equipment</a:t>
            </a:r>
          </a:p>
          <a:p>
            <a:pPr fontAlgn="base"/>
            <a:r>
              <a:rPr lang="en-NZ" sz="2400" dirty="0"/>
              <a:t>Benchmarking and co-operation in support of marine research</a:t>
            </a:r>
          </a:p>
          <a:p>
            <a:pPr fontAlgn="base"/>
            <a:r>
              <a:rPr lang="en-NZ" sz="2400" dirty="0"/>
              <a:t>Developments in national research fleets, new builds, greening</a:t>
            </a:r>
          </a:p>
          <a:p>
            <a:pPr fontAlgn="base"/>
            <a:r>
              <a:rPr lang="en-NZ" sz="2400" dirty="0"/>
              <a:t>The exchange of ship time and equipment between countries</a:t>
            </a:r>
          </a:p>
          <a:p>
            <a:pPr fontAlgn="base"/>
            <a:r>
              <a:rPr lang="en-NZ" sz="2400" dirty="0"/>
              <a:t>Diplomatic issues, also related to new fields such as gliders, ASVs</a:t>
            </a:r>
          </a:p>
          <a:p>
            <a:pPr fontAlgn="base"/>
            <a:endParaRPr lang="en-NZ" sz="2400" dirty="0"/>
          </a:p>
          <a:p>
            <a:endParaRPr lang="en-NZ" dirty="0"/>
          </a:p>
        </p:txBody>
      </p:sp>
      <p:pic>
        <p:nvPicPr>
          <p:cNvPr id="5" name="Picture 4" descr="Graphical user interface&#10;&#10;Description automatically generated">
            <a:extLst>
              <a:ext uri="{FF2B5EF4-FFF2-40B4-BE49-F238E27FC236}">
                <a16:creationId xmlns:a16="http://schemas.microsoft.com/office/drawing/2014/main" id="{44C74F16-4E33-472A-A357-99C933423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04" y="129540"/>
            <a:ext cx="5094755" cy="1528426"/>
          </a:xfrm>
          <a:prstGeom prst="rect">
            <a:avLst/>
          </a:prstGeom>
        </p:spPr>
      </p:pic>
      <p:sp>
        <p:nvSpPr>
          <p:cNvPr id="6" name="Rectangle 5">
            <a:extLst>
              <a:ext uri="{FF2B5EF4-FFF2-40B4-BE49-F238E27FC236}">
                <a16:creationId xmlns:a16="http://schemas.microsoft.com/office/drawing/2014/main" id="{F8E9DB99-D739-484F-9BE6-54987784D06D}"/>
              </a:ext>
            </a:extLst>
          </p:cNvPr>
          <p:cNvSpPr/>
          <p:nvPr/>
        </p:nvSpPr>
        <p:spPr>
          <a:xfrm>
            <a:off x="6172958" y="684015"/>
            <a:ext cx="1927131" cy="369332"/>
          </a:xfrm>
          <a:prstGeom prst="rect">
            <a:avLst/>
          </a:prstGeom>
        </p:spPr>
        <p:txBody>
          <a:bodyPr wrap="none">
            <a:spAutoFit/>
          </a:bodyPr>
          <a:lstStyle/>
          <a:p>
            <a:r>
              <a:rPr lang="en-NZ" dirty="0">
                <a:hlinkClick r:id="rId6"/>
              </a:rPr>
              <a:t>https://irso.info/</a:t>
            </a:r>
            <a:endParaRPr lang="en-NZ" dirty="0"/>
          </a:p>
        </p:txBody>
      </p:sp>
    </p:spTree>
    <p:extLst>
      <p:ext uri="{BB962C8B-B14F-4D97-AF65-F5344CB8AC3E}">
        <p14:creationId xmlns:p14="http://schemas.microsoft.com/office/powerpoint/2010/main" val="348362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D9D93-D1E6-4E22-9980-32378C9F0760}"/>
              </a:ext>
            </a:extLst>
          </p:cNvPr>
          <p:cNvSpPr>
            <a:spLocks noGrp="1"/>
          </p:cNvSpPr>
          <p:nvPr>
            <p:ph idx="1"/>
          </p:nvPr>
        </p:nvSpPr>
        <p:spPr>
          <a:xfrm>
            <a:off x="1734633" y="1960880"/>
            <a:ext cx="9654727" cy="4998369"/>
          </a:xfrm>
        </p:spPr>
        <p:txBody>
          <a:bodyPr>
            <a:normAutofit fontScale="85000" lnSpcReduction="10000"/>
          </a:bodyPr>
          <a:lstStyle/>
          <a:p>
            <a:pPr marL="0" indent="0" fontAlgn="base">
              <a:buNone/>
            </a:pPr>
            <a:r>
              <a:rPr lang="en-NZ" sz="2600" b="1" dirty="0"/>
              <a:t>THANK YOU FOR YOUR ATTENTION- ANY ENQUIRIES PLEASE CONTACT</a:t>
            </a:r>
            <a:r>
              <a:rPr lang="en-NZ" b="1" dirty="0"/>
              <a:t>;</a:t>
            </a:r>
          </a:p>
          <a:p>
            <a:pPr fontAlgn="base"/>
            <a:r>
              <a:rPr lang="en-NZ" b="1" dirty="0"/>
              <a:t>IRSO Chair:</a:t>
            </a:r>
            <a:br>
              <a:rPr lang="en-NZ" dirty="0"/>
            </a:br>
            <a:r>
              <a:rPr lang="en-NZ" dirty="0" err="1"/>
              <a:t>Dr.</a:t>
            </a:r>
            <a:r>
              <a:rPr lang="en-NZ" dirty="0"/>
              <a:t> Erica Koning</a:t>
            </a:r>
            <a:br>
              <a:rPr lang="en-NZ" dirty="0"/>
            </a:br>
            <a:r>
              <a:rPr lang="en-NZ" dirty="0"/>
              <a:t>National Marine Facilities (NMF)</a:t>
            </a:r>
            <a:br>
              <a:rPr lang="en-NZ" dirty="0"/>
            </a:br>
            <a:r>
              <a:rPr lang="en-NZ" dirty="0"/>
              <a:t>NIOZ Royal Netherlands Institute for Sea Research</a:t>
            </a:r>
            <a:br>
              <a:rPr lang="en-NZ" dirty="0"/>
            </a:br>
            <a:r>
              <a:rPr lang="en-NZ" dirty="0"/>
              <a:t>PO Box 59, 1790 AB Den Burg, The Netherlands</a:t>
            </a:r>
            <a:br>
              <a:rPr lang="en-NZ" dirty="0"/>
            </a:br>
            <a:r>
              <a:rPr lang="en-NZ" dirty="0"/>
              <a:t>T: +31-222-369441</a:t>
            </a:r>
            <a:br>
              <a:rPr lang="en-NZ" dirty="0"/>
            </a:br>
            <a:r>
              <a:rPr lang="en-NZ" dirty="0"/>
              <a:t>M:+31-6 11710875</a:t>
            </a:r>
            <a:br>
              <a:rPr lang="en-NZ" dirty="0"/>
            </a:br>
            <a:r>
              <a:rPr lang="en-NZ" dirty="0"/>
              <a:t>Email: </a:t>
            </a:r>
            <a:r>
              <a:rPr lang="en-NZ" dirty="0">
                <a:hlinkClick r:id="rId2"/>
              </a:rPr>
              <a:t>erica.koning@nioz.nl</a:t>
            </a:r>
            <a:endParaRPr lang="en-NZ" dirty="0"/>
          </a:p>
          <a:p>
            <a:pPr fontAlgn="base"/>
            <a:r>
              <a:rPr lang="en-NZ" b="1" dirty="0"/>
              <a:t>IRSO Vice-Chair:</a:t>
            </a:r>
            <a:br>
              <a:rPr lang="en-NZ" b="1" dirty="0"/>
            </a:br>
            <a:r>
              <a:rPr lang="en-NZ" dirty="0"/>
              <a:t>Greg Foothead</a:t>
            </a:r>
            <a:br>
              <a:rPr lang="en-NZ" dirty="0"/>
            </a:br>
            <a:r>
              <a:rPr lang="en-NZ" dirty="0"/>
              <a:t>General Manager – Vessel Operations</a:t>
            </a:r>
            <a:br>
              <a:rPr lang="en-NZ" dirty="0"/>
            </a:br>
            <a:r>
              <a:rPr lang="en-NZ" dirty="0"/>
              <a:t>NIWA Vessel Management Ltd</a:t>
            </a:r>
            <a:br>
              <a:rPr lang="en-NZ" dirty="0"/>
            </a:br>
            <a:r>
              <a:rPr lang="en-NZ" dirty="0"/>
              <a:t>301 Evans Bay Parade</a:t>
            </a:r>
            <a:br>
              <a:rPr lang="en-NZ" dirty="0"/>
            </a:br>
            <a:r>
              <a:rPr lang="en-NZ" dirty="0"/>
              <a:t>Greta Point, Wellington,</a:t>
            </a:r>
            <a:br>
              <a:rPr lang="en-NZ" dirty="0"/>
            </a:br>
            <a:r>
              <a:rPr lang="en-NZ" dirty="0"/>
              <a:t>New Zealand</a:t>
            </a:r>
            <a:br>
              <a:rPr lang="en-NZ" dirty="0"/>
            </a:br>
            <a:r>
              <a:rPr lang="en-NZ" dirty="0"/>
              <a:t>T: +64-4-386-0553</a:t>
            </a:r>
            <a:br>
              <a:rPr lang="en-NZ" dirty="0"/>
            </a:br>
            <a:r>
              <a:rPr lang="en-NZ" dirty="0"/>
              <a:t>M: +64-27-273-3894</a:t>
            </a:r>
            <a:br>
              <a:rPr lang="en-NZ" dirty="0"/>
            </a:br>
            <a:r>
              <a:rPr lang="en-NZ" dirty="0"/>
              <a:t>Email: </a:t>
            </a:r>
            <a:r>
              <a:rPr lang="en-NZ" dirty="0">
                <a:hlinkClick r:id="rId3"/>
              </a:rPr>
              <a:t>Greg.Foothead@niwa.co.nz</a:t>
            </a:r>
            <a:endParaRPr lang="en-NZ" dirty="0"/>
          </a:p>
          <a:p>
            <a:endParaRPr lang="en-NZ" dirty="0"/>
          </a:p>
        </p:txBody>
      </p:sp>
      <p:pic>
        <p:nvPicPr>
          <p:cNvPr id="4" name="Picture 3" descr="Graphical user interface&#10;&#10;Description automatically generated">
            <a:extLst>
              <a:ext uri="{FF2B5EF4-FFF2-40B4-BE49-F238E27FC236}">
                <a16:creationId xmlns:a16="http://schemas.microsoft.com/office/drawing/2014/main" id="{BF9ACA3E-A918-4A35-982D-2D2348C43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55" y="221219"/>
            <a:ext cx="5146045" cy="1543813"/>
          </a:xfrm>
          <a:prstGeom prst="rect">
            <a:avLst/>
          </a:prstGeom>
        </p:spPr>
      </p:pic>
    </p:spTree>
    <p:extLst>
      <p:ext uri="{BB962C8B-B14F-4D97-AF65-F5344CB8AC3E}">
        <p14:creationId xmlns:p14="http://schemas.microsoft.com/office/powerpoint/2010/main" val="456086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1085</TotalTime>
  <Words>400</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Wingdings 3</vt:lpstr>
      <vt:lpstr>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Foothead</dc:creator>
  <cp:lastModifiedBy>Erica Koning</cp:lastModifiedBy>
  <cp:revision>28</cp:revision>
  <dcterms:created xsi:type="dcterms:W3CDTF">2021-05-13T06:47:28Z</dcterms:created>
  <dcterms:modified xsi:type="dcterms:W3CDTF">2021-09-13T07:45:56Z</dcterms:modified>
</cp:coreProperties>
</file>